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charts/colors6.xml" ContentType="application/vnd.ms-office.chartcolorstyl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charts/chart13.xml" ContentType="application/vnd.openxmlformats-officedocument.drawingml.chart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style5.xml" ContentType="application/vnd.ms-office.chartstyl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charts/chart8.xml" ContentType="application/vnd.openxmlformats-officedocument.drawingml.chart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10.xml" ContentType="application/vnd.openxmlformats-officedocument.drawingml.chart+xml"/>
  <Override PartName="/ppt/slides/slide89.xml" ContentType="application/vnd.openxmlformats-officedocument.presentationml.slide+xml"/>
  <Override PartName="/ppt/charts/chart4.xml" ContentType="application/vnd.openxmlformats-officedocument.drawingml.chart+xml"/>
  <Override PartName="/ppt/charts/style6.xml" ContentType="application/vnd.ms-office.chartstyl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69.xml" ContentType="application/vnd.openxmlformats-officedocument.presentationml.notesSlide+xml"/>
  <Default Extension="svg" ContentType="image/svg+xml"/>
  <Override PartName="/ppt/charts/style2.xml" ContentType="application/vnd.ms-office.chartstyle+xml"/>
  <Override PartName="/ppt/charts/colors8.xml" ContentType="application/vnd.ms-office.chartcolor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charts/colors4.xml" ContentType="application/vnd.ms-office.chartcolorstyl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charts/style7.xml" ContentType="application/vnd.ms-office.chartstyl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3.xml" ContentType="application/vnd.ms-office.chartstyl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charts/colors9.xml" ContentType="application/vnd.ms-office.chartcolor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charts/colors5.xml" ContentType="application/vnd.ms-office.chartcolor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charts/chart12.xml" ContentType="application/vnd.openxmlformats-officedocument.drawingml.chart+xml"/>
  <Override PartName="/ppt/notesSlides/notesSlide80.xml" ContentType="application/vnd.openxmlformats-officedocument.presentationml.notesSlid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charts/chart6.xml" ContentType="application/vnd.openxmlformats-officedocument.drawingml.chart+xml"/>
  <Override PartName="/ppt/charts/style8.xml" ContentType="application/vnd.ms-office.chartstyl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charts/chart2.xml" ContentType="application/vnd.openxmlformats-officedocument.drawingml.chart+xml"/>
  <Override PartName="/ppt/charts/style4.xml" ContentType="application/vnd.ms-office.chartstyl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charts/style9.xml" ContentType="application/vnd.ms-office.chartstyl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charts/colors7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1"/>
  </p:sldMasterIdLst>
  <p:notesMasterIdLst>
    <p:notesMasterId r:id="rId98"/>
  </p:notesMasterIdLst>
  <p:handoutMasterIdLst>
    <p:handoutMasterId r:id="rId99"/>
  </p:handoutMasterIdLst>
  <p:sldIdLst>
    <p:sldId id="256" r:id="rId2"/>
    <p:sldId id="414" r:id="rId3"/>
    <p:sldId id="582" r:id="rId4"/>
    <p:sldId id="588" r:id="rId5"/>
    <p:sldId id="672" r:id="rId6"/>
    <p:sldId id="675" r:id="rId7"/>
    <p:sldId id="676" r:id="rId8"/>
    <p:sldId id="677" r:id="rId9"/>
    <p:sldId id="679" r:id="rId10"/>
    <p:sldId id="329" r:id="rId11"/>
    <p:sldId id="681" r:id="rId12"/>
    <p:sldId id="682" r:id="rId13"/>
    <p:sldId id="678" r:id="rId14"/>
    <p:sldId id="683" r:id="rId15"/>
    <p:sldId id="684" r:id="rId16"/>
    <p:sldId id="686" r:id="rId17"/>
    <p:sldId id="687" r:id="rId18"/>
    <p:sldId id="688" r:id="rId19"/>
    <p:sldId id="689" r:id="rId20"/>
    <p:sldId id="691" r:id="rId21"/>
    <p:sldId id="690" r:id="rId22"/>
    <p:sldId id="692" r:id="rId23"/>
    <p:sldId id="693" r:id="rId24"/>
    <p:sldId id="780" r:id="rId25"/>
    <p:sldId id="782" r:id="rId26"/>
    <p:sldId id="823" r:id="rId27"/>
    <p:sldId id="784" r:id="rId28"/>
    <p:sldId id="786" r:id="rId29"/>
    <p:sldId id="785" r:id="rId30"/>
    <p:sldId id="787" r:id="rId31"/>
    <p:sldId id="788" r:id="rId32"/>
    <p:sldId id="789" r:id="rId33"/>
    <p:sldId id="790" r:id="rId34"/>
    <p:sldId id="480" r:id="rId35"/>
    <p:sldId id="791" r:id="rId36"/>
    <p:sldId id="792" r:id="rId37"/>
    <p:sldId id="793" r:id="rId38"/>
    <p:sldId id="794" r:id="rId39"/>
    <p:sldId id="795" r:id="rId40"/>
    <p:sldId id="796" r:id="rId41"/>
    <p:sldId id="797" r:id="rId42"/>
    <p:sldId id="798" r:id="rId43"/>
    <p:sldId id="857" r:id="rId44"/>
    <p:sldId id="800" r:id="rId45"/>
    <p:sldId id="801" r:id="rId46"/>
    <p:sldId id="821" r:id="rId47"/>
    <p:sldId id="804" r:id="rId48"/>
    <p:sldId id="805" r:id="rId49"/>
    <p:sldId id="806" r:id="rId50"/>
    <p:sldId id="807" r:id="rId51"/>
    <p:sldId id="809" r:id="rId52"/>
    <p:sldId id="810" r:id="rId53"/>
    <p:sldId id="811" r:id="rId54"/>
    <p:sldId id="812" r:id="rId55"/>
    <p:sldId id="813" r:id="rId56"/>
    <p:sldId id="820" r:id="rId57"/>
    <p:sldId id="815" r:id="rId58"/>
    <p:sldId id="419" r:id="rId59"/>
    <p:sldId id="816" r:id="rId60"/>
    <p:sldId id="817" r:id="rId61"/>
    <p:sldId id="818" r:id="rId62"/>
    <p:sldId id="819" r:id="rId63"/>
    <p:sldId id="824" r:id="rId64"/>
    <p:sldId id="826" r:id="rId65"/>
    <p:sldId id="825" r:id="rId66"/>
    <p:sldId id="306" r:id="rId67"/>
    <p:sldId id="827" r:id="rId68"/>
    <p:sldId id="828" r:id="rId69"/>
    <p:sldId id="829" r:id="rId70"/>
    <p:sldId id="401" r:id="rId71"/>
    <p:sldId id="830" r:id="rId72"/>
    <p:sldId id="832" r:id="rId73"/>
    <p:sldId id="833" r:id="rId74"/>
    <p:sldId id="834" r:id="rId75"/>
    <p:sldId id="837" r:id="rId76"/>
    <p:sldId id="838" r:id="rId77"/>
    <p:sldId id="839" r:id="rId78"/>
    <p:sldId id="840" r:id="rId79"/>
    <p:sldId id="263" r:id="rId80"/>
    <p:sldId id="841" r:id="rId81"/>
    <p:sldId id="843" r:id="rId82"/>
    <p:sldId id="842" r:id="rId83"/>
    <p:sldId id="844" r:id="rId84"/>
    <p:sldId id="845" r:id="rId85"/>
    <p:sldId id="847" r:id="rId86"/>
    <p:sldId id="848" r:id="rId87"/>
    <p:sldId id="849" r:id="rId88"/>
    <p:sldId id="850" r:id="rId89"/>
    <p:sldId id="851" r:id="rId90"/>
    <p:sldId id="852" r:id="rId91"/>
    <p:sldId id="853" r:id="rId92"/>
    <p:sldId id="854" r:id="rId93"/>
    <p:sldId id="360" r:id="rId94"/>
    <p:sldId id="855" r:id="rId95"/>
    <p:sldId id="856" r:id="rId96"/>
    <p:sldId id="281" r:id="rId97"/>
  </p:sldIdLst>
  <p:sldSz cx="12192000" cy="6858000"/>
  <p:notesSz cx="6858000" cy="9144000"/>
  <p:defaultTextStyle>
    <a:defPPr rtl="0"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5500"/>
    <a:srgbClr val="F7E49F"/>
    <a:srgbClr val="59595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2838BEF-8BB2-4498-84A7-C5851F593DF1}"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Φωτεινό στυλ 2 - Έμφαση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7B26C5-4107-4FEC-AEDC-1716B250A1EF}" styleName="Φωτεινό στυλ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Φωτεινό στυλ 3 - Έμφαση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Φωτεινό στυλ 1 - Έμφαση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779" autoAdjust="0"/>
    <p:restoredTop sz="93299" autoAdjust="0"/>
  </p:normalViewPr>
  <p:slideViewPr>
    <p:cSldViewPr snapToGrid="0">
      <p:cViewPr varScale="1">
        <p:scale>
          <a:sx n="64" d="100"/>
          <a:sy n="64" d="100"/>
        </p:scale>
        <p:origin x="-120" y="-5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94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790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handoutMaster" Target="handoutMasters/handout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Office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9050">
              <a:noFill/>
            </a:ln>
          </c:spPr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241-4A9E-961A-841212E3B677}"/>
              </c:ext>
            </c:extLst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241-4A9E-961A-841212E3B677}"/>
              </c:ext>
            </c:extLst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241-4A9E-961A-841212E3B677}"/>
              </c:ext>
            </c:extLst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241-4A9E-961A-841212E3B677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241-4A9E-961A-841212E3B677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AEB-4702-8405-0421A7F86F48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AEB-4702-8405-0421A7F86F48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AEB-4702-8405-0421A7F86F48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AEB-4702-8405-0421A7F86F48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AEB-4702-8405-0421A7F86F48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0A8-4D54-9A4F-71B8781DC68D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0A8-4D54-9A4F-71B8781DC68D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0A8-4D54-9A4F-71B8781DC68D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0A8-4D54-9A4F-71B8781DC68D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0A8-4D54-9A4F-71B8781DC68D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4D4-430B-807D-504F9EFF8E35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4D4-430B-807D-504F9EFF8E35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4D4-430B-807D-504F9EFF8E35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4D4-430B-807D-504F9EFF8E35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4D4-430B-807D-504F9EFF8E35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AFF-42F0-B047-47844072FCDB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AFF-42F0-B047-47844072FCDB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AFF-42F0-B047-47844072FCDB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AFF-42F0-B047-47844072FCDB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2AFF-42F0-B047-47844072FCDB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9050">
              <a:noFill/>
            </a:ln>
          </c:spPr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246-49B4-928D-9302C1DF799F}"/>
              </c:ext>
            </c:extLst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246-49B4-928D-9302C1DF799F}"/>
              </c:ext>
            </c:extLst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246-49B4-928D-9302C1DF799F}"/>
              </c:ext>
            </c:extLst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246-49B4-928D-9302C1DF799F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246-49B4-928D-9302C1DF799F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9050">
              <a:noFill/>
            </a:ln>
          </c:spPr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2BA-4581-B06C-09FF589AB4F0}"/>
              </c:ext>
            </c:extLst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2BA-4581-B06C-09FF589AB4F0}"/>
              </c:ext>
            </c:extLst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2BA-4581-B06C-09FF589AB4F0}"/>
              </c:ext>
            </c:extLst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2BA-4581-B06C-09FF589AB4F0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2BA-4581-B06C-09FF589AB4F0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9050">
              <a:noFill/>
            </a:ln>
          </c:spPr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5DA-4AC5-8909-333ED434C998}"/>
              </c:ext>
            </c:extLst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5DA-4AC5-8909-333ED434C998}"/>
              </c:ext>
            </c:extLst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5DA-4AC5-8909-333ED434C998}"/>
              </c:ext>
            </c:extLst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5DA-4AC5-8909-333ED434C998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5DA-4AC5-8909-333ED434C998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5DE-47ED-BAA0-ABA8511481E8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5DE-47ED-BAA0-ABA8511481E8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5DE-47ED-BAA0-ABA8511481E8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5DE-47ED-BAA0-ABA8511481E8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5DE-47ED-BAA0-ABA8511481E8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ABC-4E8E-87E6-6446E1DA737F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ABC-4E8E-87E6-6446E1DA737F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ABC-4E8E-87E6-6446E1DA737F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ABC-4E8E-87E6-6446E1DA737F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ABC-4E8E-87E6-6446E1DA737F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B27-4A4D-B5C9-F66A3605D680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B27-4A4D-B5C9-F66A3605D680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B27-4A4D-B5C9-F66A3605D680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B27-4A4D-B5C9-F66A3605D680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B27-4A4D-B5C9-F66A3605D680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548-44FA-973C-816CD71C9A6C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548-44FA-973C-816CD71C9A6C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548-44FA-973C-816CD71C9A6C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548-44FA-973C-816CD71C9A6C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548-44FA-973C-816CD71C9A6C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Πωλήσεις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473-442C-8F19-9FCEC6F55660}"/>
              </c:ext>
            </c:extLst>
          </c:dPt>
          <c:dPt>
            <c:idx val="1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473-442C-8F19-9FCEC6F55660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473-442C-8F19-9FCEC6F55660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473-442C-8F19-9FCEC6F55660}"/>
              </c:ext>
            </c:extLst>
          </c:dPt>
          <c:cat>
            <c:strRef>
              <c:f>Sheet1!$A$2:$A$5</c:f>
              <c:strCache>
                <c:ptCount val="4"/>
                <c:pt idx="0">
                  <c:v>Μέρος 1</c:v>
                </c:pt>
                <c:pt idx="1">
                  <c:v>Μέρος 2</c:v>
                </c:pt>
                <c:pt idx="2">
                  <c:v>Μέρος 3</c:v>
                </c:pt>
                <c:pt idx="3">
                  <c:v>Μέρος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82000</c:v>
                </c:pt>
                <c:pt idx="1">
                  <c:v>32000</c:v>
                </c:pt>
                <c:pt idx="2">
                  <c:v>14000</c:v>
                </c:pt>
                <c:pt idx="3">
                  <c:v>12000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473-442C-8F19-9FCEC6F55660}"/>
            </c:ext>
          </c:extLst>
        </c:ser>
        <c:firstSliceAng val="16"/>
        <c:holeSize val="9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el-GR" noProof="0"/>
      </a:pPr>
      <a:endParaRPr lang="el-GR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Σύμβολο κράτησης θέσης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l-GR" dirty="0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52F28F9-3842-4BA7-ABCB-61745403FC86}" type="datetime1">
              <a:rPr lang="el-GR" smtClean="0"/>
              <a:pPr rtl="0"/>
              <a:t>6/12/18</a:t>
            </a:fld>
            <a:endParaRPr lang="el-GR" dirty="0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l-GR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el-GR" smtClean="0"/>
              <a:pPr rtl="0"/>
              <a:t>‹#›</a:t>
            </a:fld>
            <a:endParaRPr lang="el-G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l-GR" noProof="0" dirty="0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FC9601E-EAB2-40C2-B8FD-DB4C91A82DFE}" type="datetime1">
              <a:rPr lang="el-GR" noProof="0" smtClean="0"/>
              <a:pPr rtl="0"/>
              <a:t>6/12/18</a:t>
            </a:fld>
            <a:endParaRPr lang="el-GR" noProof="0" dirty="0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l-GR" noProof="0" dirty="0"/>
          </a:p>
        </p:txBody>
      </p:sp>
      <p:sp>
        <p:nvSpPr>
          <p:cNvPr id="5" name="Σύμβολο κράτησης θέσης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l-GR" noProof="0" dirty="0"/>
              <a:t>Επεξεργασία στυλ κειμένου υποδείγματος</a:t>
            </a:r>
          </a:p>
          <a:p>
            <a:pPr lvl="1" rtl="0"/>
            <a:r>
              <a:rPr lang="el-GR" noProof="0" dirty="0"/>
              <a:t>Δεύτερου επιπέδου</a:t>
            </a:r>
          </a:p>
          <a:p>
            <a:pPr lvl="2" rtl="0"/>
            <a:r>
              <a:rPr lang="el-GR" noProof="0" dirty="0"/>
              <a:t>Τρίτου επιπέδου</a:t>
            </a:r>
          </a:p>
          <a:p>
            <a:pPr lvl="3" rtl="0"/>
            <a:r>
              <a:rPr lang="el-GR" noProof="0" dirty="0"/>
              <a:t>Τέταρτου επιπέδου</a:t>
            </a:r>
          </a:p>
          <a:p>
            <a:pPr lvl="4" rtl="0"/>
            <a:r>
              <a:rPr lang="el-GR" noProof="0" dirty="0"/>
              <a:t>Πέμπτου επιπέδου</a:t>
            </a:r>
          </a:p>
        </p:txBody>
      </p:sp>
      <p:sp>
        <p:nvSpPr>
          <p:cNvPr id="6" name="Σύμβολο κράτησης θέσης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2818732-FA64-4F57-8EE6-57AA70E1F1E0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1</a:t>
            </a:fld>
            <a:endParaRPr lang="el-G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13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15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17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18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20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21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22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23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24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26</a:t>
            </a:fld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829066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27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8490368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28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11789017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29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5295441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30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9230625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31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21915024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32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12651317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33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23318180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34</a:t>
            </a:fld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381594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35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17313447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36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492892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37</a:t>
            </a:fld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705991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38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26188909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39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6221280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40</a:t>
            </a:fld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38274524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41</a:t>
            </a:fld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28507943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42</a:t>
            </a:fld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209659546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smtClean="0"/>
              <a:pPr rtl="0"/>
              <a:t>43</a:t>
            </a:fld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260157773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44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10546870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45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249992880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47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667169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48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4735189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49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57029983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50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89122549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51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47628758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52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229573602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53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10800101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54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22482615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55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190588689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56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65405873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57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2082335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58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206846935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59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81582934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60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56625085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62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52906799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63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92256408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64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285641769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65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262765420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66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67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170636045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68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569606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70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2539727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71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66600313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72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13659837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73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68663944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74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174412679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76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131768277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77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119614254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78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65700769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80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260522440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81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28605789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9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82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417158212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84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52956371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85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50749177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87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69186898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88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105448445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89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106716665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90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96806946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91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4392544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93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332411777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95</a:t>
            </a:fld>
            <a:endParaRPr lang="el-GR" noProof="0" dirty="0"/>
          </a:p>
        </p:txBody>
      </p:sp>
    </p:spTree>
    <p:extLst>
      <p:ext uri="{BB962C8B-B14F-4D97-AF65-F5344CB8AC3E}">
        <p14:creationId xmlns="" xmlns:p14="http://schemas.microsoft.com/office/powerpoint/2010/main" val="2052701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10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96</a:t>
            </a:fld>
            <a:endParaRPr lang="el-GR" noProof="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2818732-FA64-4F57-8EE6-57AA70E1F1E0}" type="slidenum">
              <a:rPr lang="el-GR" noProof="0" smtClean="0"/>
              <a:pPr rtl="0"/>
              <a:t>11</a:t>
            </a:fld>
            <a:endParaRPr lang="el-GR" noProof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784058"/>
          </a:xfrm>
          <a:solidFill>
            <a:schemeClr val="bg1">
              <a:lumMod val="95000"/>
            </a:schemeClr>
          </a:solidFill>
        </p:spPr>
        <p:txBody>
          <a:bodyPr tIns="1116000" rIns="0" rtlCol="0" anchor="t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ctrTitle" hasCustomPrompt="1"/>
          </p:nvPr>
        </p:nvSpPr>
        <p:spPr>
          <a:xfrm>
            <a:off x="144000" y="3163899"/>
            <a:ext cx="4860000" cy="1800000"/>
          </a:xfrm>
          <a:solidFill>
            <a:schemeClr val="bg1"/>
          </a:solidFill>
          <a:ln>
            <a:noFill/>
          </a:ln>
        </p:spPr>
        <p:txBody>
          <a:bodyPr lIns="180000" tIns="72000" rIns="180000" bIns="72000" rtlCol="0" anchor="ctr"/>
          <a:lstStyle>
            <a:lvl1pPr algn="l">
              <a:defRPr sz="5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Τίτλος εξωφύλλου 1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 hasCustomPrompt="1"/>
          </p:nvPr>
        </p:nvSpPr>
        <p:spPr>
          <a:xfrm>
            <a:off x="144000" y="5119698"/>
            <a:ext cx="4860000" cy="836602"/>
          </a:xfrm>
          <a:solidFill>
            <a:schemeClr val="bg1"/>
          </a:solidFill>
        </p:spPr>
        <p:txBody>
          <a:bodyPr lIns="180000" tIns="72000" rIns="180000" bIns="72000" rtlCol="0" anchor="ctr"/>
          <a:lstStyle>
            <a:lvl1pPr marL="0" indent="0" algn="l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l-GR" noProof="0"/>
              <a:t>Κάντε κλικ για να επεξεργαστείτε τον υπότιτλο του υποδείγματος</a:t>
            </a:r>
            <a:endParaRPr lang="el-GR" noProof="0" dirty="0"/>
          </a:p>
        </p:txBody>
      </p:sp>
      <p:sp>
        <p:nvSpPr>
          <p:cNvPr id="12" name="Ορθογώνιο 11"/>
          <p:cNvSpPr/>
          <p:nvPr userDrawn="1"/>
        </p:nvSpPr>
        <p:spPr>
          <a:xfrm>
            <a:off x="0" y="6780458"/>
            <a:ext cx="12192000" cy="77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3" name="Ορθογώνιο 12"/>
          <p:cNvSpPr/>
          <p:nvPr userDrawn="1"/>
        </p:nvSpPr>
        <p:spPr>
          <a:xfrm>
            <a:off x="0" y="6780458"/>
            <a:ext cx="12204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9" name="Τίτλος 8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 hasCustomPrompt="1"/>
          </p:nvPr>
        </p:nvSpPr>
        <p:spPr>
          <a:xfrm>
            <a:off x="432000" y="1152000"/>
            <a:ext cx="5472000" cy="5040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12" hasCustomPrompt="1"/>
          </p:nvPr>
        </p:nvSpPr>
        <p:spPr>
          <a:xfrm>
            <a:off x="6299887" y="1152525"/>
            <a:ext cx="5472113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8" name="Θέση περιεχομένου 2"/>
          <p:cNvSpPr>
            <a:spLocks noGrp="1"/>
          </p:cNvSpPr>
          <p:nvPr>
            <p:ph sz="half" idx="29" hasCustomPrompt="1"/>
          </p:nvPr>
        </p:nvSpPr>
        <p:spPr>
          <a:xfrm>
            <a:off x="1790100" y="2701131"/>
            <a:ext cx="3546675" cy="2828138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9" name="Θέση περιεχομένου 3"/>
          <p:cNvSpPr>
            <a:spLocks noGrp="1"/>
          </p:cNvSpPr>
          <p:nvPr>
            <p:ph sz="half" idx="2" hasCustomPrompt="1"/>
          </p:nvPr>
        </p:nvSpPr>
        <p:spPr>
          <a:xfrm>
            <a:off x="7658100" y="2701131"/>
            <a:ext cx="3546675" cy="2828138"/>
          </a:xfrm>
        </p:spPr>
        <p:txBody>
          <a:bodyPr rtlCol="0"/>
          <a:lstStyle>
            <a:lvl1pPr>
              <a:buClr>
                <a:schemeClr val="accent1">
                  <a:lumMod val="50000"/>
                </a:schemeClr>
              </a:buClr>
              <a:defRPr/>
            </a:lvl1pPr>
            <a:lvl2pPr>
              <a:buClr>
                <a:schemeClr val="accent1">
                  <a:lumMod val="50000"/>
                </a:schemeClr>
              </a:buClr>
              <a:defRPr/>
            </a:lvl2pPr>
            <a:lvl3pPr>
              <a:buClr>
                <a:schemeClr val="accent1">
                  <a:lumMod val="50000"/>
                </a:schemeClr>
              </a:buClr>
              <a:defRPr/>
            </a:lvl3pPr>
            <a:lvl4pPr>
              <a:buClr>
                <a:schemeClr val="accent1">
                  <a:lumMod val="50000"/>
                </a:schemeClr>
              </a:buClr>
              <a:defRPr/>
            </a:lvl4pPr>
            <a:lvl5pPr>
              <a:buClr>
                <a:schemeClr val="accent1">
                  <a:lumMod val="50000"/>
                </a:schemeClr>
              </a:buClr>
              <a:defRPr/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0" name="Θέση κειμένου 3"/>
          <p:cNvSpPr>
            <a:spLocks noGrp="1"/>
          </p:cNvSpPr>
          <p:nvPr>
            <p:ph type="body" sz="quarter" idx="27" hasCustomPrompt="1"/>
          </p:nvPr>
        </p:nvSpPr>
        <p:spPr>
          <a:xfrm>
            <a:off x="1793079" y="1728000"/>
            <a:ext cx="3554451" cy="735800"/>
          </a:xfrm>
          <a:noFill/>
        </p:spPr>
        <p:txBody>
          <a:bodyPr rtlCol="0" anchor="t"/>
          <a:lstStyle>
            <a:lvl1pPr marL="0" indent="0" algn="l">
              <a:buNone/>
              <a:defRPr sz="5400">
                <a:solidFill>
                  <a:schemeClr val="accent1"/>
                </a:solidFill>
                <a:latin typeface="+mj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1</a:t>
            </a:r>
          </a:p>
        </p:txBody>
      </p:sp>
      <p:sp>
        <p:nvSpPr>
          <p:cNvPr id="11" name="Θέση κειμένου 4"/>
          <p:cNvSpPr>
            <a:spLocks noGrp="1"/>
          </p:cNvSpPr>
          <p:nvPr>
            <p:ph type="body" sz="quarter" idx="30" hasCustomPrompt="1"/>
          </p:nvPr>
        </p:nvSpPr>
        <p:spPr>
          <a:xfrm>
            <a:off x="7655762" y="1722438"/>
            <a:ext cx="3538517" cy="735749"/>
          </a:xfrm>
        </p:spPr>
        <p:txBody>
          <a:bodyPr rtlCol="0" anchor="t"/>
          <a:lstStyle>
            <a:lvl1pPr marL="0" indent="0">
              <a:buNone/>
              <a:defRPr sz="540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2</a:t>
            </a:r>
          </a:p>
        </p:txBody>
      </p:sp>
      <p:sp>
        <p:nvSpPr>
          <p:cNvPr id="4" name="Θέση εικόνας 3"/>
          <p:cNvSpPr>
            <a:spLocks noGrp="1"/>
          </p:cNvSpPr>
          <p:nvPr>
            <p:ph type="pic" sz="quarter" idx="33" hasCustomPrompt="1"/>
          </p:nvPr>
        </p:nvSpPr>
        <p:spPr>
          <a:xfrm>
            <a:off x="859785" y="1722438"/>
            <a:ext cx="735013" cy="735012"/>
          </a:xfrm>
        </p:spPr>
        <p:txBody>
          <a:bodyPr rtlCol="0" anchor="ctr"/>
          <a:lstStyle>
            <a:lvl1pPr marL="0" indent="0" algn="ctr">
              <a:buNone/>
              <a:defRPr sz="1100" i="1"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2" name="Θέση εικόνας 3"/>
          <p:cNvSpPr>
            <a:spLocks noGrp="1"/>
          </p:cNvSpPr>
          <p:nvPr>
            <p:ph type="pic" sz="quarter" idx="34" hasCustomPrompt="1"/>
          </p:nvPr>
        </p:nvSpPr>
        <p:spPr>
          <a:xfrm>
            <a:off x="6722468" y="1722438"/>
            <a:ext cx="735013" cy="735012"/>
          </a:xfrm>
        </p:spPr>
        <p:txBody>
          <a:bodyPr rtlCol="0" anchor="ctr"/>
          <a:lstStyle>
            <a:lvl1pPr marL="0" indent="0" algn="ctr">
              <a:buNone/>
              <a:defRPr sz="1100" i="1"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Θέση κειμένου 3"/>
          <p:cNvSpPr>
            <a:spLocks noGrp="1"/>
          </p:cNvSpPr>
          <p:nvPr>
            <p:ph type="body" sz="quarter" idx="27" hasCustomPrompt="1"/>
          </p:nvPr>
        </p:nvSpPr>
        <p:spPr>
          <a:xfrm>
            <a:off x="890706" y="1593150"/>
            <a:ext cx="4348065" cy="4348065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Κεφαλίδα ενότητας</a:t>
            </a:r>
          </a:p>
        </p:txBody>
      </p:sp>
      <p:sp>
        <p:nvSpPr>
          <p:cNvPr id="14" name="Θέση κειμένου 9"/>
          <p:cNvSpPr>
            <a:spLocks noGrp="1"/>
          </p:cNvSpPr>
          <p:nvPr>
            <p:ph type="body" sz="quarter" idx="28" hasCustomPrompt="1"/>
          </p:nvPr>
        </p:nvSpPr>
        <p:spPr>
          <a:xfrm>
            <a:off x="4921084" y="1949641"/>
            <a:ext cx="3635083" cy="363508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bg1"/>
                </a:solidFill>
              </a:defRPr>
            </a:lvl1pPr>
          </a:lstStyle>
          <a:p>
            <a:pPr marL="266700" lvl="0" indent="-266700" algn="ctr" rtl="0"/>
            <a:r>
              <a:rPr lang="el-GR" noProof="0" dirty="0"/>
              <a:t>Κεφαλίδα ενότητας</a:t>
            </a:r>
          </a:p>
        </p:txBody>
      </p:sp>
      <p:sp>
        <p:nvSpPr>
          <p:cNvPr id="15" name="Θέση κειμένου 9"/>
          <p:cNvSpPr>
            <a:spLocks noGrp="1"/>
          </p:cNvSpPr>
          <p:nvPr>
            <p:ph type="body" sz="quarter" idx="29" hasCustomPrompt="1"/>
          </p:nvPr>
        </p:nvSpPr>
        <p:spPr>
          <a:xfrm>
            <a:off x="8238481" y="2207063"/>
            <a:ext cx="3120238" cy="312023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bg1"/>
                </a:solidFill>
              </a:defRPr>
            </a:lvl1pPr>
          </a:lstStyle>
          <a:p>
            <a:pPr marL="266700" lvl="0" indent="-266700" algn="ctr" rtl="0"/>
            <a:r>
              <a:rPr lang="el-GR" noProof="0" dirty="0"/>
              <a:t>Κεφαλίδα ενότητας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16" name="Θέση κειμένου 3"/>
          <p:cNvSpPr>
            <a:spLocks noGrp="1"/>
          </p:cNvSpPr>
          <p:nvPr>
            <p:ph type="body" sz="quarter" idx="30" hasCustomPrompt="1"/>
          </p:nvPr>
        </p:nvSpPr>
        <p:spPr>
          <a:xfrm>
            <a:off x="1658929" y="2205688"/>
            <a:ext cx="2811618" cy="1440000"/>
          </a:xfrm>
          <a:prstGeom prst="rect">
            <a:avLst/>
          </a:prstGeom>
          <a:noFill/>
        </p:spPr>
        <p:txBody>
          <a:bodyPr rtlCol="0" anchor="b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1</a:t>
            </a:r>
          </a:p>
        </p:txBody>
      </p:sp>
      <p:sp>
        <p:nvSpPr>
          <p:cNvPr id="17" name="Θέση κειμένου 9"/>
          <p:cNvSpPr>
            <a:spLocks noGrp="1"/>
          </p:cNvSpPr>
          <p:nvPr>
            <p:ph type="body" sz="quarter" idx="31" hasCustomPrompt="1"/>
          </p:nvPr>
        </p:nvSpPr>
        <p:spPr>
          <a:xfrm>
            <a:off x="5332816" y="2205688"/>
            <a:ext cx="2811618" cy="144000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6600" dirty="0">
                <a:solidFill>
                  <a:schemeClr val="bg1"/>
                </a:solidFill>
                <a:latin typeface="+mj-lt"/>
              </a:defRPr>
            </a:lvl1pPr>
          </a:lstStyle>
          <a:p>
            <a:pPr marL="266700" lvl="0" indent="-266700" algn="ctr" rtl="0"/>
            <a:r>
              <a:rPr lang="el-GR" noProof="0" dirty="0"/>
              <a:t>2</a:t>
            </a:r>
          </a:p>
        </p:txBody>
      </p:sp>
      <p:sp>
        <p:nvSpPr>
          <p:cNvPr id="18" name="Θέση κειμένου 9"/>
          <p:cNvSpPr>
            <a:spLocks noGrp="1"/>
          </p:cNvSpPr>
          <p:nvPr>
            <p:ph type="body" sz="quarter" idx="33" hasCustomPrompt="1"/>
          </p:nvPr>
        </p:nvSpPr>
        <p:spPr>
          <a:xfrm>
            <a:off x="8547101" y="2205688"/>
            <a:ext cx="2597043" cy="144000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6600" dirty="0">
                <a:solidFill>
                  <a:schemeClr val="bg1"/>
                </a:solidFill>
                <a:latin typeface="+mj-lt"/>
              </a:defRPr>
            </a:lvl1pPr>
          </a:lstStyle>
          <a:p>
            <a:pPr marL="266700" lvl="0" indent="-266700" algn="ctr" rtl="0"/>
            <a:r>
              <a:rPr lang="el-GR" noProof="0" dirty="0"/>
              <a:t>3</a:t>
            </a:r>
          </a:p>
        </p:txBody>
      </p:sp>
      <p:sp>
        <p:nvSpPr>
          <p:cNvPr id="19" name="Θέση περιεχομένου 3"/>
          <p:cNvSpPr>
            <a:spLocks noGrp="1"/>
          </p:cNvSpPr>
          <p:nvPr>
            <p:ph sz="half" idx="2" hasCustomPrompt="1"/>
          </p:nvPr>
        </p:nvSpPr>
        <p:spPr>
          <a:xfrm>
            <a:off x="2074738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ενότητας</a:t>
            </a:r>
          </a:p>
        </p:txBody>
      </p:sp>
      <p:sp>
        <p:nvSpPr>
          <p:cNvPr id="20" name="Θέση κειμένου 5"/>
          <p:cNvSpPr>
            <a:spLocks noGrp="1"/>
          </p:cNvSpPr>
          <p:nvPr>
            <p:ph type="body" sz="quarter" idx="12" hasCustomPrompt="1"/>
          </p:nvPr>
        </p:nvSpPr>
        <p:spPr>
          <a:xfrm>
            <a:off x="5748625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l-GR" noProof="0" dirty="0"/>
              <a:t>Περιγραφή ενότητας</a:t>
            </a:r>
          </a:p>
        </p:txBody>
      </p:sp>
      <p:sp>
        <p:nvSpPr>
          <p:cNvPr id="21" name="Θέση κειμένου 9"/>
          <p:cNvSpPr>
            <a:spLocks noGrp="1"/>
          </p:cNvSpPr>
          <p:nvPr>
            <p:ph type="body" sz="quarter" idx="13" hasCustomPrompt="1"/>
          </p:nvPr>
        </p:nvSpPr>
        <p:spPr>
          <a:xfrm>
            <a:off x="8808600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l-GR" noProof="0" dirty="0"/>
              <a:t>Περιγραφή ενότητας</a:t>
            </a:r>
          </a:p>
        </p:txBody>
      </p:sp>
      <p:sp>
        <p:nvSpPr>
          <p:cNvPr id="25" name="Πλαίσιο κειμένου 24"/>
          <p:cNvSpPr txBox="1"/>
          <p:nvPr userDrawn="1"/>
        </p:nvSpPr>
        <p:spPr>
          <a:xfrm>
            <a:off x="4921084" y="2993698"/>
            <a:ext cx="317688" cy="1544221"/>
          </a:xfrm>
          <a:custGeom>
            <a:avLst/>
            <a:gdLst>
              <a:gd name="connsiteX0" fmla="*/ 173971 w 317688"/>
              <a:gd name="connsiteY0" fmla="*/ 0 h 1544221"/>
              <a:gd name="connsiteX1" fmla="*/ 219948 w 317688"/>
              <a:gd name="connsiteY1" fmla="*/ 125619 h 1544221"/>
              <a:gd name="connsiteX2" fmla="*/ 317688 w 317688"/>
              <a:gd name="connsiteY2" fmla="*/ 772110 h 1544221"/>
              <a:gd name="connsiteX3" fmla="*/ 219948 w 317688"/>
              <a:gd name="connsiteY3" fmla="*/ 1418601 h 1544221"/>
              <a:gd name="connsiteX4" fmla="*/ 173971 w 317688"/>
              <a:gd name="connsiteY4" fmla="*/ 1544221 h 1544221"/>
              <a:gd name="connsiteX5" fmla="*/ 142832 w 317688"/>
              <a:gd name="connsiteY5" fmla="*/ 1479580 h 1544221"/>
              <a:gd name="connsiteX6" fmla="*/ 0 w 317688"/>
              <a:gd name="connsiteY6" fmla="*/ 772110 h 1544221"/>
              <a:gd name="connsiteX7" fmla="*/ 142832 w 317688"/>
              <a:gd name="connsiteY7" fmla="*/ 64641 h 1544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688" h="1544221">
                <a:moveTo>
                  <a:pt x="173971" y="0"/>
                </a:moveTo>
                <a:lnTo>
                  <a:pt x="219948" y="125619"/>
                </a:lnTo>
                <a:cubicBezTo>
                  <a:pt x="283469" y="329846"/>
                  <a:pt x="317688" y="546982"/>
                  <a:pt x="317688" y="772110"/>
                </a:cubicBezTo>
                <a:cubicBezTo>
                  <a:pt x="317688" y="997239"/>
                  <a:pt x="283469" y="1214375"/>
                  <a:pt x="219948" y="1418601"/>
                </a:cubicBezTo>
                <a:lnTo>
                  <a:pt x="173971" y="1544221"/>
                </a:lnTo>
                <a:lnTo>
                  <a:pt x="142832" y="1479580"/>
                </a:lnTo>
                <a:cubicBezTo>
                  <a:pt x="50859" y="1262132"/>
                  <a:pt x="0" y="1023060"/>
                  <a:pt x="0" y="772110"/>
                </a:cubicBezTo>
                <a:cubicBezTo>
                  <a:pt x="0" y="521160"/>
                  <a:pt x="50859" y="282088"/>
                  <a:pt x="142832" y="64641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lang="en-ZA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l-GR" noProof="0" dirty="0"/>
          </a:p>
        </p:txBody>
      </p:sp>
      <p:sp>
        <p:nvSpPr>
          <p:cNvPr id="26" name="Πλαίσιο κειμένου 25"/>
          <p:cNvSpPr txBox="1"/>
          <p:nvPr userDrawn="1"/>
        </p:nvSpPr>
        <p:spPr>
          <a:xfrm>
            <a:off x="8238481" y="3054203"/>
            <a:ext cx="317687" cy="1423210"/>
          </a:xfrm>
          <a:custGeom>
            <a:avLst/>
            <a:gdLst>
              <a:gd name="connsiteX0" fmla="*/ 172863 w 317687"/>
              <a:gd name="connsiteY0" fmla="*/ 0 h 1423210"/>
              <a:gd name="connsiteX1" fmla="*/ 174856 w 317687"/>
              <a:gd name="connsiteY1" fmla="*/ 4136 h 1423210"/>
              <a:gd name="connsiteX2" fmla="*/ 317687 w 317687"/>
              <a:gd name="connsiteY2" fmla="*/ 711605 h 1423210"/>
              <a:gd name="connsiteX3" fmla="*/ 174856 w 317687"/>
              <a:gd name="connsiteY3" fmla="*/ 1419075 h 1423210"/>
              <a:gd name="connsiteX4" fmla="*/ 172864 w 317687"/>
              <a:gd name="connsiteY4" fmla="*/ 1423210 h 1423210"/>
              <a:gd name="connsiteX5" fmla="*/ 122602 w 317687"/>
              <a:gd name="connsiteY5" fmla="*/ 1318873 h 1423210"/>
              <a:gd name="connsiteX6" fmla="*/ 0 w 317687"/>
              <a:gd name="connsiteY6" fmla="*/ 711604 h 1423210"/>
              <a:gd name="connsiteX7" fmla="*/ 122602 w 317687"/>
              <a:gd name="connsiteY7" fmla="*/ 104335 h 1423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687" h="1423210">
                <a:moveTo>
                  <a:pt x="172863" y="0"/>
                </a:moveTo>
                <a:lnTo>
                  <a:pt x="174856" y="4136"/>
                </a:lnTo>
                <a:cubicBezTo>
                  <a:pt x="266828" y="221583"/>
                  <a:pt x="317687" y="460655"/>
                  <a:pt x="317687" y="711605"/>
                </a:cubicBezTo>
                <a:cubicBezTo>
                  <a:pt x="317687" y="962555"/>
                  <a:pt x="266828" y="1201627"/>
                  <a:pt x="174856" y="1419075"/>
                </a:cubicBezTo>
                <a:lnTo>
                  <a:pt x="172864" y="1423210"/>
                </a:lnTo>
                <a:lnTo>
                  <a:pt x="122602" y="1318873"/>
                </a:lnTo>
                <a:cubicBezTo>
                  <a:pt x="43656" y="1132223"/>
                  <a:pt x="0" y="927012"/>
                  <a:pt x="0" y="711604"/>
                </a:cubicBezTo>
                <a:cubicBezTo>
                  <a:pt x="0" y="496197"/>
                  <a:pt x="43656" y="290985"/>
                  <a:pt x="122602" y="104335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lang="en-ZA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l-GR" noProof="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Βέλος: Αριστερά-δεξιά 2"/>
          <p:cNvSpPr/>
          <p:nvPr userDrawn="1"/>
        </p:nvSpPr>
        <p:spPr>
          <a:xfrm>
            <a:off x="388279" y="3558496"/>
            <a:ext cx="11415443" cy="97190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4" name="Βέλος: Αριστερά-δεξιά 13"/>
          <p:cNvSpPr/>
          <p:nvPr userDrawn="1"/>
        </p:nvSpPr>
        <p:spPr>
          <a:xfrm rot="5400000">
            <a:off x="3772822" y="3576211"/>
            <a:ext cx="4652357" cy="97190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10" name="Θέση κειμένου 5"/>
          <p:cNvSpPr>
            <a:spLocks noGrp="1"/>
          </p:cNvSpPr>
          <p:nvPr>
            <p:ph type="body" sz="quarter" idx="12" hasCustomPrompt="1"/>
          </p:nvPr>
        </p:nvSpPr>
        <p:spPr>
          <a:xfrm>
            <a:off x="5109000" y="951013"/>
            <a:ext cx="198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 </a:t>
            </a:r>
            <a:r>
              <a:rPr lang="el-GR" noProof="0" dirty="0" err="1"/>
              <a:t>τεταρτημορίου</a:t>
            </a:r>
            <a:endParaRPr lang="el-GR" noProof="0" dirty="0"/>
          </a:p>
        </p:txBody>
      </p:sp>
      <p:sp>
        <p:nvSpPr>
          <p:cNvPr id="11" name="Θέση κειμένου 5"/>
          <p:cNvSpPr>
            <a:spLocks noGrp="1"/>
          </p:cNvSpPr>
          <p:nvPr>
            <p:ph type="body" sz="quarter" idx="13" hasCustomPrompt="1"/>
          </p:nvPr>
        </p:nvSpPr>
        <p:spPr>
          <a:xfrm>
            <a:off x="5109000" y="6046600"/>
            <a:ext cx="198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 </a:t>
            </a:r>
            <a:r>
              <a:rPr lang="el-GR" noProof="0" dirty="0" err="1"/>
              <a:t>τεταρτημορίου</a:t>
            </a:r>
            <a:endParaRPr lang="el-GR" noProof="0" dirty="0"/>
          </a:p>
        </p:txBody>
      </p:sp>
      <p:sp>
        <p:nvSpPr>
          <p:cNvPr id="12" name="Θέση κειμένου 5"/>
          <p:cNvSpPr>
            <a:spLocks noGrp="1"/>
          </p:cNvSpPr>
          <p:nvPr>
            <p:ph type="body" sz="quarter" idx="14" hasCustomPrompt="1"/>
          </p:nvPr>
        </p:nvSpPr>
        <p:spPr>
          <a:xfrm>
            <a:off x="432000" y="3260393"/>
            <a:ext cx="1980000" cy="252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 </a:t>
            </a:r>
            <a:r>
              <a:rPr lang="el-GR" noProof="0" dirty="0" err="1"/>
              <a:t>τεταρτημορίου</a:t>
            </a:r>
            <a:endParaRPr lang="el-GR" noProof="0" dirty="0"/>
          </a:p>
        </p:txBody>
      </p:sp>
      <p:sp>
        <p:nvSpPr>
          <p:cNvPr id="13" name="Θέση κειμένου 5"/>
          <p:cNvSpPr>
            <a:spLocks noGrp="1"/>
          </p:cNvSpPr>
          <p:nvPr>
            <p:ph type="body" sz="quarter" idx="15" hasCustomPrompt="1"/>
          </p:nvPr>
        </p:nvSpPr>
        <p:spPr>
          <a:xfrm>
            <a:off x="9792001" y="3260393"/>
            <a:ext cx="1980000" cy="252000"/>
          </a:xfrm>
        </p:spPr>
        <p:txBody>
          <a:bodyPr rtlCol="0"/>
          <a:lstStyle>
            <a:lvl1pPr marL="0" indent="0" algn="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 </a:t>
            </a:r>
            <a:r>
              <a:rPr lang="el-GR" noProof="0" dirty="0" err="1"/>
              <a:t>τεταρτημορίου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8" name="Θέση περιεχομένου 2"/>
          <p:cNvSpPr>
            <a:spLocks noGrp="1"/>
          </p:cNvSpPr>
          <p:nvPr>
            <p:ph idx="14" hasCustomPrompt="1"/>
          </p:nvPr>
        </p:nvSpPr>
        <p:spPr>
          <a:xfrm>
            <a:off x="794569" y="2673626"/>
            <a:ext cx="2975206" cy="3269974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9" name="Θέση περιεχομένου 2"/>
          <p:cNvSpPr>
            <a:spLocks noGrp="1"/>
          </p:cNvSpPr>
          <p:nvPr>
            <p:ph idx="15" hasCustomPrompt="1"/>
          </p:nvPr>
        </p:nvSpPr>
        <p:spPr>
          <a:xfrm>
            <a:off x="4614397" y="2673626"/>
            <a:ext cx="2975206" cy="3269974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0" name="Θέση περιεχομένου 2"/>
          <p:cNvSpPr>
            <a:spLocks noGrp="1"/>
          </p:cNvSpPr>
          <p:nvPr>
            <p:ph idx="16" hasCustomPrompt="1"/>
          </p:nvPr>
        </p:nvSpPr>
        <p:spPr>
          <a:xfrm>
            <a:off x="8434225" y="2673626"/>
            <a:ext cx="2975206" cy="3269974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1" name="Θέση περιεχομένου 2"/>
          <p:cNvSpPr>
            <a:spLocks noGrp="1"/>
          </p:cNvSpPr>
          <p:nvPr>
            <p:ph idx="1" hasCustomPrompt="1"/>
          </p:nvPr>
        </p:nvSpPr>
        <p:spPr>
          <a:xfrm>
            <a:off x="794569" y="1728000"/>
            <a:ext cx="2975206" cy="720000"/>
          </a:xfrm>
          <a:noFill/>
          <a:ln w="28575">
            <a:noFill/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Τίτλος ενότητας 1</a:t>
            </a:r>
          </a:p>
        </p:txBody>
      </p:sp>
      <p:sp>
        <p:nvSpPr>
          <p:cNvPr id="12" name="Θέση περιεχομένου 2"/>
          <p:cNvSpPr>
            <a:spLocks noGrp="1"/>
          </p:cNvSpPr>
          <p:nvPr>
            <p:ph idx="12" hasCustomPrompt="1"/>
          </p:nvPr>
        </p:nvSpPr>
        <p:spPr>
          <a:xfrm>
            <a:off x="4614397" y="1728000"/>
            <a:ext cx="2975206" cy="720000"/>
          </a:xfrm>
          <a:noFill/>
          <a:ln w="28575">
            <a:noFill/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Τίτλος ενότητας 2</a:t>
            </a:r>
          </a:p>
        </p:txBody>
      </p:sp>
      <p:sp>
        <p:nvSpPr>
          <p:cNvPr id="13" name="Θέση περιεχομένου 2"/>
          <p:cNvSpPr>
            <a:spLocks noGrp="1"/>
          </p:cNvSpPr>
          <p:nvPr>
            <p:ph idx="13" hasCustomPrompt="1"/>
          </p:nvPr>
        </p:nvSpPr>
        <p:spPr>
          <a:xfrm>
            <a:off x="8434225" y="1728000"/>
            <a:ext cx="2975206" cy="720000"/>
          </a:xfrm>
          <a:noFill/>
          <a:ln w="28575">
            <a:noFill/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Τίτλος ενότητας 3</a:t>
            </a:r>
          </a:p>
        </p:txBody>
      </p:sp>
      <p:sp>
        <p:nvSpPr>
          <p:cNvPr id="14" name="Ορθογώνιο 6"/>
          <p:cNvSpPr/>
          <p:nvPr userDrawn="1"/>
        </p:nvSpPr>
        <p:spPr>
          <a:xfrm>
            <a:off x="794568" y="2344813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5" name="Ορθογώνιο 6"/>
          <p:cNvSpPr/>
          <p:nvPr userDrawn="1"/>
        </p:nvSpPr>
        <p:spPr>
          <a:xfrm flipH="1" flipV="1">
            <a:off x="794568" y="1656000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6" name="Ορθογώνιο 6"/>
          <p:cNvSpPr/>
          <p:nvPr userDrawn="1"/>
        </p:nvSpPr>
        <p:spPr>
          <a:xfrm>
            <a:off x="4608396" y="2344813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7" name="Ορθογώνιο 6"/>
          <p:cNvSpPr/>
          <p:nvPr userDrawn="1"/>
        </p:nvSpPr>
        <p:spPr>
          <a:xfrm flipH="1" flipV="1">
            <a:off x="4608396" y="1656000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8" name="Ορθογώνιο 6"/>
          <p:cNvSpPr/>
          <p:nvPr userDrawn="1"/>
        </p:nvSpPr>
        <p:spPr>
          <a:xfrm>
            <a:off x="8434225" y="2344813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9" name="Ορθογώνιο 6"/>
          <p:cNvSpPr/>
          <p:nvPr userDrawn="1"/>
        </p:nvSpPr>
        <p:spPr>
          <a:xfrm flipH="1" flipV="1">
            <a:off x="8434225" y="1656000"/>
            <a:ext cx="2975207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pic>
        <p:nvPicPr>
          <p:cNvPr id="20" name="Γραφικό 19" descr="Δεξιό βέλος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flipH="1">
            <a:off x="4081865" y="3932250"/>
            <a:ext cx="220441" cy="376363"/>
          </a:xfrm>
          <a:prstGeom prst="rect">
            <a:avLst/>
          </a:prstGeom>
        </p:spPr>
      </p:pic>
      <p:pic>
        <p:nvPicPr>
          <p:cNvPr id="21" name="Γραφικό 20" descr="Δεξιό βέλος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flipH="1">
            <a:off x="7901693" y="3932250"/>
            <a:ext cx="220441" cy="3763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9" name="Θέση κειμένου 10"/>
          <p:cNvSpPr>
            <a:spLocks noGrp="1"/>
          </p:cNvSpPr>
          <p:nvPr>
            <p:ph type="body" sz="quarter" idx="33" hasCustomPrompt="1"/>
          </p:nvPr>
        </p:nvSpPr>
        <p:spPr>
          <a:xfrm>
            <a:off x="316466" y="4173151"/>
            <a:ext cx="608493" cy="201776"/>
          </a:xfrm>
        </p:spPr>
        <p:txBody>
          <a:bodyPr rtlCol="0" anchor="ctr"/>
          <a:lstStyle>
            <a:lvl1pPr marL="0" indent="0" algn="ctr"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Έτος</a:t>
            </a:r>
          </a:p>
        </p:txBody>
      </p:sp>
      <p:sp>
        <p:nvSpPr>
          <p:cNvPr id="10" name="Θέση κειμένου 10"/>
          <p:cNvSpPr>
            <a:spLocks noGrp="1"/>
          </p:cNvSpPr>
          <p:nvPr>
            <p:ph type="body" sz="quarter" idx="34" hasCustomPrompt="1"/>
          </p:nvPr>
        </p:nvSpPr>
        <p:spPr>
          <a:xfrm>
            <a:off x="431799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1" name="Θέση κειμένου 10"/>
          <p:cNvSpPr>
            <a:spLocks noGrp="1"/>
          </p:cNvSpPr>
          <p:nvPr>
            <p:ph type="body" sz="quarter" idx="35" hasCustomPrompt="1"/>
          </p:nvPr>
        </p:nvSpPr>
        <p:spPr>
          <a:xfrm>
            <a:off x="903816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2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1375833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3" name="Θέση κειμένου 10"/>
          <p:cNvSpPr>
            <a:spLocks noGrp="1"/>
          </p:cNvSpPr>
          <p:nvPr>
            <p:ph type="body" sz="quarter" idx="37" hasCustomPrompt="1"/>
          </p:nvPr>
        </p:nvSpPr>
        <p:spPr>
          <a:xfrm>
            <a:off x="1847850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5980666" y="4173151"/>
            <a:ext cx="608493" cy="201776"/>
          </a:xfrm>
        </p:spPr>
        <p:txBody>
          <a:bodyPr rtlCol="0" anchor="ctr"/>
          <a:lstStyle>
            <a:lvl1pPr marL="0" indent="0" algn="ctr"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Έτος</a:t>
            </a:r>
          </a:p>
        </p:txBody>
      </p:sp>
      <p:sp>
        <p:nvSpPr>
          <p:cNvPr id="15" name="Θέση κειμένου 10"/>
          <p:cNvSpPr>
            <a:spLocks noGrp="1"/>
          </p:cNvSpPr>
          <p:nvPr>
            <p:ph type="body" sz="quarter" idx="39" hasCustomPrompt="1"/>
          </p:nvPr>
        </p:nvSpPr>
        <p:spPr>
          <a:xfrm>
            <a:off x="2319867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6" name="Θέση κειμένου 10"/>
          <p:cNvSpPr>
            <a:spLocks noGrp="1"/>
          </p:cNvSpPr>
          <p:nvPr>
            <p:ph type="body" sz="quarter" idx="40" hasCustomPrompt="1"/>
          </p:nvPr>
        </p:nvSpPr>
        <p:spPr>
          <a:xfrm>
            <a:off x="2791884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7" name="Θέση κειμένου 10"/>
          <p:cNvSpPr>
            <a:spLocks noGrp="1"/>
          </p:cNvSpPr>
          <p:nvPr>
            <p:ph type="body" sz="quarter" idx="41" hasCustomPrompt="1"/>
          </p:nvPr>
        </p:nvSpPr>
        <p:spPr>
          <a:xfrm>
            <a:off x="3263901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8" name="Θέση κειμένου 10"/>
          <p:cNvSpPr>
            <a:spLocks noGrp="1"/>
          </p:cNvSpPr>
          <p:nvPr>
            <p:ph type="body" sz="quarter" idx="42" hasCustomPrompt="1"/>
          </p:nvPr>
        </p:nvSpPr>
        <p:spPr>
          <a:xfrm>
            <a:off x="4679952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19" name="Θέση κειμένου 10"/>
          <p:cNvSpPr>
            <a:spLocks noGrp="1"/>
          </p:cNvSpPr>
          <p:nvPr>
            <p:ph type="body" sz="quarter" idx="43" hasCustomPrompt="1"/>
          </p:nvPr>
        </p:nvSpPr>
        <p:spPr>
          <a:xfrm>
            <a:off x="3735918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0" name="Θέση κειμένου 10"/>
          <p:cNvSpPr>
            <a:spLocks noGrp="1"/>
          </p:cNvSpPr>
          <p:nvPr>
            <p:ph type="body" sz="quarter" idx="44" hasCustomPrompt="1"/>
          </p:nvPr>
        </p:nvSpPr>
        <p:spPr>
          <a:xfrm>
            <a:off x="4207935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1" name="Θέση κειμένου 10"/>
          <p:cNvSpPr>
            <a:spLocks noGrp="1"/>
          </p:cNvSpPr>
          <p:nvPr>
            <p:ph type="body" sz="quarter" idx="45" hasCustomPrompt="1"/>
          </p:nvPr>
        </p:nvSpPr>
        <p:spPr>
          <a:xfrm>
            <a:off x="5151969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2" name="Θέση κειμένου 10"/>
          <p:cNvSpPr>
            <a:spLocks noGrp="1"/>
          </p:cNvSpPr>
          <p:nvPr>
            <p:ph type="body" sz="quarter" idx="46" hasCustomPrompt="1"/>
          </p:nvPr>
        </p:nvSpPr>
        <p:spPr>
          <a:xfrm>
            <a:off x="5623986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3" name="Θέση κειμένου 10"/>
          <p:cNvSpPr>
            <a:spLocks noGrp="1"/>
          </p:cNvSpPr>
          <p:nvPr>
            <p:ph type="body" sz="quarter" idx="47" hasCustomPrompt="1"/>
          </p:nvPr>
        </p:nvSpPr>
        <p:spPr>
          <a:xfrm>
            <a:off x="6095999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4" name="Θέση κειμένου 10"/>
          <p:cNvSpPr>
            <a:spLocks noGrp="1"/>
          </p:cNvSpPr>
          <p:nvPr>
            <p:ph type="body" sz="quarter" idx="48" hasCustomPrompt="1"/>
          </p:nvPr>
        </p:nvSpPr>
        <p:spPr>
          <a:xfrm>
            <a:off x="6568012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5" name="Θέση κειμένου 10"/>
          <p:cNvSpPr>
            <a:spLocks noGrp="1"/>
          </p:cNvSpPr>
          <p:nvPr>
            <p:ph type="body" sz="quarter" idx="49" hasCustomPrompt="1"/>
          </p:nvPr>
        </p:nvSpPr>
        <p:spPr>
          <a:xfrm>
            <a:off x="7040029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6" name="Θέση κειμένου 10"/>
          <p:cNvSpPr>
            <a:spLocks noGrp="1"/>
          </p:cNvSpPr>
          <p:nvPr>
            <p:ph type="body" sz="quarter" idx="50" hasCustomPrompt="1"/>
          </p:nvPr>
        </p:nvSpPr>
        <p:spPr>
          <a:xfrm>
            <a:off x="7512046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7" name="Θέση κειμένου 10"/>
          <p:cNvSpPr>
            <a:spLocks noGrp="1"/>
          </p:cNvSpPr>
          <p:nvPr>
            <p:ph type="body" sz="quarter" idx="51" hasCustomPrompt="1"/>
          </p:nvPr>
        </p:nvSpPr>
        <p:spPr>
          <a:xfrm>
            <a:off x="7984063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8" name="Θέση κειμένου 10"/>
          <p:cNvSpPr>
            <a:spLocks noGrp="1"/>
          </p:cNvSpPr>
          <p:nvPr>
            <p:ph type="body" sz="quarter" idx="52" hasCustomPrompt="1"/>
          </p:nvPr>
        </p:nvSpPr>
        <p:spPr>
          <a:xfrm>
            <a:off x="8456080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29" name="Θέση κειμένου 10"/>
          <p:cNvSpPr>
            <a:spLocks noGrp="1"/>
          </p:cNvSpPr>
          <p:nvPr>
            <p:ph type="body" sz="quarter" idx="53" hasCustomPrompt="1"/>
          </p:nvPr>
        </p:nvSpPr>
        <p:spPr>
          <a:xfrm>
            <a:off x="8928097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0" name="Θέση κειμένου 10"/>
          <p:cNvSpPr>
            <a:spLocks noGrp="1"/>
          </p:cNvSpPr>
          <p:nvPr>
            <p:ph type="body" sz="quarter" idx="54" hasCustomPrompt="1"/>
          </p:nvPr>
        </p:nvSpPr>
        <p:spPr>
          <a:xfrm>
            <a:off x="10344148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1" name="Θέση κειμένου 10"/>
          <p:cNvSpPr>
            <a:spLocks noGrp="1"/>
          </p:cNvSpPr>
          <p:nvPr>
            <p:ph type="body" sz="quarter" idx="55" hasCustomPrompt="1"/>
          </p:nvPr>
        </p:nvSpPr>
        <p:spPr>
          <a:xfrm>
            <a:off x="9400114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2" name="Θέση κειμένου 10"/>
          <p:cNvSpPr>
            <a:spLocks noGrp="1"/>
          </p:cNvSpPr>
          <p:nvPr>
            <p:ph type="body" sz="quarter" idx="56" hasCustomPrompt="1"/>
          </p:nvPr>
        </p:nvSpPr>
        <p:spPr>
          <a:xfrm>
            <a:off x="9872131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3" name="Θέση κειμένου 10"/>
          <p:cNvSpPr>
            <a:spLocks noGrp="1"/>
          </p:cNvSpPr>
          <p:nvPr>
            <p:ph type="body" sz="quarter" idx="57" hasCustomPrompt="1"/>
          </p:nvPr>
        </p:nvSpPr>
        <p:spPr>
          <a:xfrm>
            <a:off x="10816165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4" name="Θέση κειμένου 10"/>
          <p:cNvSpPr>
            <a:spLocks noGrp="1"/>
          </p:cNvSpPr>
          <p:nvPr>
            <p:ph type="body" sz="quarter" idx="58" hasCustomPrompt="1"/>
          </p:nvPr>
        </p:nvSpPr>
        <p:spPr>
          <a:xfrm>
            <a:off x="11288182" y="3724159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ΜΜ</a:t>
            </a:r>
          </a:p>
        </p:txBody>
      </p:sp>
      <p:sp>
        <p:nvSpPr>
          <p:cNvPr id="35" name="Θέση κειμένου 3"/>
          <p:cNvSpPr>
            <a:spLocks noGrp="1"/>
          </p:cNvSpPr>
          <p:nvPr>
            <p:ph type="body" sz="quarter" idx="59" hasCustomPrompt="1"/>
          </p:nvPr>
        </p:nvSpPr>
        <p:spPr>
          <a:xfrm>
            <a:off x="5360988" y="2190750"/>
            <a:ext cx="1793875" cy="561975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tIns="36000" rtlCol="0" anchor="t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Τίτλος στοιχείου</a:t>
            </a:r>
          </a:p>
        </p:txBody>
      </p:sp>
      <p:sp>
        <p:nvSpPr>
          <p:cNvPr id="36" name="Θέση κειμένου 36"/>
          <p:cNvSpPr>
            <a:spLocks noGrp="1"/>
          </p:cNvSpPr>
          <p:nvPr>
            <p:ph type="body" sz="quarter" idx="60" hasCustomPrompt="1"/>
          </p:nvPr>
        </p:nvSpPr>
        <p:spPr>
          <a:xfrm>
            <a:off x="5412717" y="2505005"/>
            <a:ext cx="1690417" cy="224670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Μήνας, Έτος</a:t>
            </a:r>
          </a:p>
        </p:txBody>
      </p:sp>
      <p:sp>
        <p:nvSpPr>
          <p:cNvPr id="37" name="Βέλος: Δεξιό 36"/>
          <p:cNvSpPr/>
          <p:nvPr userDrawn="1"/>
        </p:nvSpPr>
        <p:spPr>
          <a:xfrm>
            <a:off x="388279" y="4008086"/>
            <a:ext cx="11415443" cy="97190"/>
          </a:xfrm>
          <a:prstGeom prst="rightArrow">
            <a:avLst>
              <a:gd name="adj1" fmla="val 100000"/>
              <a:gd name="adj2" fmla="val 8593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8" name="Θέση εικόνας 4"/>
          <p:cNvSpPr>
            <a:spLocks noGrp="1"/>
          </p:cNvSpPr>
          <p:nvPr>
            <p:ph type="pic" sz="quarter" idx="12" hasCustomPrompt="1"/>
          </p:nvPr>
        </p:nvSpPr>
        <p:spPr>
          <a:xfrm>
            <a:off x="512915" y="2319681"/>
            <a:ext cx="1352367" cy="1352367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 dirty="0"/>
              <a:t>Εισαγάγετε ή μεταφέρετε και αποθέστε την εικόνα σας εδώ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13" hasCustomPrompt="1"/>
          </p:nvPr>
        </p:nvSpPr>
        <p:spPr>
          <a:xfrm>
            <a:off x="2055970" y="2319681"/>
            <a:ext cx="1703313" cy="701538"/>
          </a:xfrm>
        </p:spPr>
        <p:txBody>
          <a:bodyPr rtlCol="0" anchor="t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Όνομα</a:t>
            </a:r>
          </a:p>
        </p:txBody>
      </p:sp>
      <p:sp>
        <p:nvSpPr>
          <p:cNvPr id="10" name="Θέση κειμένου 10"/>
          <p:cNvSpPr>
            <a:spLocks noGrp="1"/>
          </p:cNvSpPr>
          <p:nvPr>
            <p:ph type="body" sz="quarter" idx="14" hasCustomPrompt="1"/>
          </p:nvPr>
        </p:nvSpPr>
        <p:spPr>
          <a:xfrm>
            <a:off x="512915" y="3800064"/>
            <a:ext cx="3246368" cy="180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Σύντομο βιογραφικό</a:t>
            </a:r>
          </a:p>
        </p:txBody>
      </p:sp>
      <p:sp>
        <p:nvSpPr>
          <p:cNvPr id="11" name="Θέση κειμένου 8"/>
          <p:cNvSpPr>
            <a:spLocks noGrp="1"/>
          </p:cNvSpPr>
          <p:nvPr>
            <p:ph type="body" sz="quarter" idx="33" hasCustomPrompt="1"/>
          </p:nvPr>
        </p:nvSpPr>
        <p:spPr>
          <a:xfrm>
            <a:off x="2055970" y="3055171"/>
            <a:ext cx="1703313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2" name="Θέση εικόνας 4"/>
          <p:cNvSpPr>
            <a:spLocks noGrp="1"/>
          </p:cNvSpPr>
          <p:nvPr>
            <p:ph type="pic" sz="quarter" idx="34" hasCustomPrompt="1"/>
          </p:nvPr>
        </p:nvSpPr>
        <p:spPr>
          <a:xfrm>
            <a:off x="4523213" y="2319681"/>
            <a:ext cx="1352367" cy="1352367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 dirty="0"/>
              <a:t>Εισαγάγετε ή μεταφέρετε και αποθέστε την εικόνα σας εδώ</a:t>
            </a:r>
          </a:p>
        </p:txBody>
      </p:sp>
      <p:sp>
        <p:nvSpPr>
          <p:cNvPr id="13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6061985" y="2319681"/>
            <a:ext cx="1703313" cy="701538"/>
          </a:xfrm>
        </p:spPr>
        <p:txBody>
          <a:bodyPr rtlCol="0" anchor="t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Όνομα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4518930" y="3800064"/>
            <a:ext cx="3246368" cy="180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Σύντομο βιογραφικό</a:t>
            </a:r>
          </a:p>
        </p:txBody>
      </p:sp>
      <p:sp>
        <p:nvSpPr>
          <p:cNvPr id="15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6061985" y="3055171"/>
            <a:ext cx="1703313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6" name="Θέση εικόνας 4"/>
          <p:cNvSpPr>
            <a:spLocks noGrp="1"/>
          </p:cNvSpPr>
          <p:nvPr>
            <p:ph type="pic" sz="quarter" idx="38" hasCustomPrompt="1"/>
          </p:nvPr>
        </p:nvSpPr>
        <p:spPr>
          <a:xfrm>
            <a:off x="8533512" y="2319681"/>
            <a:ext cx="1352367" cy="1352367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 dirty="0"/>
              <a:t>Εισαγάγετε ή μεταφέρετε και αποθέστε την εικόνα σας εδώ</a:t>
            </a:r>
          </a:p>
        </p:txBody>
      </p:sp>
      <p:sp>
        <p:nvSpPr>
          <p:cNvPr id="17" name="Θέση κειμένου 8"/>
          <p:cNvSpPr>
            <a:spLocks noGrp="1"/>
          </p:cNvSpPr>
          <p:nvPr>
            <p:ph type="body" sz="quarter" idx="39" hasCustomPrompt="1"/>
          </p:nvPr>
        </p:nvSpPr>
        <p:spPr>
          <a:xfrm>
            <a:off x="10068000" y="2319681"/>
            <a:ext cx="1703313" cy="701538"/>
          </a:xfrm>
        </p:spPr>
        <p:txBody>
          <a:bodyPr rtlCol="0" anchor="t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Όνομα</a:t>
            </a:r>
          </a:p>
        </p:txBody>
      </p:sp>
      <p:sp>
        <p:nvSpPr>
          <p:cNvPr id="18" name="Θέση κειμένου 10"/>
          <p:cNvSpPr>
            <a:spLocks noGrp="1"/>
          </p:cNvSpPr>
          <p:nvPr>
            <p:ph type="body" sz="quarter" idx="40" hasCustomPrompt="1"/>
          </p:nvPr>
        </p:nvSpPr>
        <p:spPr>
          <a:xfrm>
            <a:off x="8524945" y="3800064"/>
            <a:ext cx="3246368" cy="180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Σύντομο βιογραφικό</a:t>
            </a:r>
          </a:p>
        </p:txBody>
      </p:sp>
      <p:sp>
        <p:nvSpPr>
          <p:cNvPr id="19" name="Θέση κειμένου 8"/>
          <p:cNvSpPr>
            <a:spLocks noGrp="1"/>
          </p:cNvSpPr>
          <p:nvPr>
            <p:ph type="body" sz="quarter" idx="41" hasCustomPrompt="1"/>
          </p:nvPr>
        </p:nvSpPr>
        <p:spPr>
          <a:xfrm>
            <a:off x="10068000" y="3055171"/>
            <a:ext cx="1703313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20" name="Ορθογώνιο 6"/>
          <p:cNvSpPr/>
          <p:nvPr userDrawn="1"/>
        </p:nvSpPr>
        <p:spPr>
          <a:xfrm>
            <a:off x="2055970" y="3514426"/>
            <a:ext cx="1703313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1" name="Ορθογώνιο 6"/>
          <p:cNvSpPr/>
          <p:nvPr userDrawn="1"/>
        </p:nvSpPr>
        <p:spPr>
          <a:xfrm>
            <a:off x="6061985" y="3514426"/>
            <a:ext cx="1703313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2" name="Ορθογώνιο 6"/>
          <p:cNvSpPr/>
          <p:nvPr userDrawn="1"/>
        </p:nvSpPr>
        <p:spPr>
          <a:xfrm>
            <a:off x="10067999" y="3514426"/>
            <a:ext cx="1703313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8" name="Θέση κειμένου 8"/>
          <p:cNvSpPr>
            <a:spLocks noGrp="1"/>
          </p:cNvSpPr>
          <p:nvPr>
            <p:ph type="body" sz="quarter" idx="17" hasCustomPrompt="1"/>
          </p:nvPr>
        </p:nvSpPr>
        <p:spPr>
          <a:xfrm>
            <a:off x="431800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9" name="Θέση κειμένου 10"/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0" name="Θέση κειμένου 8"/>
          <p:cNvSpPr>
            <a:spLocks noGrp="1"/>
          </p:cNvSpPr>
          <p:nvPr>
            <p:ph type="body" sz="quarter" idx="33" hasCustomPrompt="1"/>
          </p:nvPr>
        </p:nvSpPr>
        <p:spPr>
          <a:xfrm>
            <a:off x="2375703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11" name="Θέση κειμένου 10"/>
          <p:cNvSpPr>
            <a:spLocks noGrp="1"/>
          </p:cNvSpPr>
          <p:nvPr>
            <p:ph type="body" sz="quarter" idx="34" hasCustomPrompt="1"/>
          </p:nvPr>
        </p:nvSpPr>
        <p:spPr>
          <a:xfrm>
            <a:off x="2375703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2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4319606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13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4319606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4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6263509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15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6263509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6" name="Θέση κειμένου 8"/>
          <p:cNvSpPr>
            <a:spLocks noGrp="1"/>
          </p:cNvSpPr>
          <p:nvPr>
            <p:ph type="body" sz="quarter" idx="39" hasCustomPrompt="1"/>
          </p:nvPr>
        </p:nvSpPr>
        <p:spPr>
          <a:xfrm>
            <a:off x="8207412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17" name="Θέση κειμένου 10"/>
          <p:cNvSpPr>
            <a:spLocks noGrp="1"/>
          </p:cNvSpPr>
          <p:nvPr>
            <p:ph type="body" sz="quarter" idx="40" hasCustomPrompt="1"/>
          </p:nvPr>
        </p:nvSpPr>
        <p:spPr>
          <a:xfrm>
            <a:off x="8207412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18" name="Θέση εικόνας 15"/>
          <p:cNvSpPr>
            <a:spLocks noGrp="1"/>
          </p:cNvSpPr>
          <p:nvPr>
            <p:ph type="pic" sz="quarter" idx="41" hasCustomPrompt="1"/>
          </p:nvPr>
        </p:nvSpPr>
        <p:spPr>
          <a:xfrm>
            <a:off x="431800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9" name="Θέση εικόνας 15"/>
          <p:cNvSpPr>
            <a:spLocks noGrp="1"/>
          </p:cNvSpPr>
          <p:nvPr>
            <p:ph type="pic" sz="quarter" idx="42" hasCustomPrompt="1"/>
          </p:nvPr>
        </p:nvSpPr>
        <p:spPr>
          <a:xfrm>
            <a:off x="2375703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0" name="Θέση εικόνας 15"/>
          <p:cNvSpPr>
            <a:spLocks noGrp="1"/>
          </p:cNvSpPr>
          <p:nvPr>
            <p:ph type="pic" sz="quarter" idx="43" hasCustomPrompt="1"/>
          </p:nvPr>
        </p:nvSpPr>
        <p:spPr>
          <a:xfrm>
            <a:off x="4319606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1" name="Θέση εικόνας 15"/>
          <p:cNvSpPr>
            <a:spLocks noGrp="1"/>
          </p:cNvSpPr>
          <p:nvPr>
            <p:ph type="pic" sz="quarter" idx="44" hasCustomPrompt="1"/>
          </p:nvPr>
        </p:nvSpPr>
        <p:spPr>
          <a:xfrm>
            <a:off x="6263509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2" name="Θέση εικόνας 15"/>
          <p:cNvSpPr>
            <a:spLocks noGrp="1"/>
          </p:cNvSpPr>
          <p:nvPr>
            <p:ph type="pic" sz="quarter" idx="45" hasCustomPrompt="1"/>
          </p:nvPr>
        </p:nvSpPr>
        <p:spPr>
          <a:xfrm>
            <a:off x="8207412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3" name="Θέση κειμένου 8"/>
          <p:cNvSpPr>
            <a:spLocks noGrp="1"/>
          </p:cNvSpPr>
          <p:nvPr>
            <p:ph type="body" sz="quarter" idx="46" hasCustomPrompt="1"/>
          </p:nvPr>
        </p:nvSpPr>
        <p:spPr>
          <a:xfrm>
            <a:off x="10151313" y="4113808"/>
            <a:ext cx="1620000" cy="631554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2400">
                <a:latin typeface="+mj-lt"/>
              </a:defRPr>
            </a:lvl1pPr>
          </a:lstStyle>
          <a:p>
            <a:pPr lvl="0" rtl="0"/>
            <a:r>
              <a:rPr lang="el-GR" noProof="0" dirty="0"/>
              <a:t>Πλήρες όνομα</a:t>
            </a:r>
          </a:p>
        </p:txBody>
      </p:sp>
      <p:sp>
        <p:nvSpPr>
          <p:cNvPr id="24" name="Θέση κειμένου 10"/>
          <p:cNvSpPr>
            <a:spLocks noGrp="1"/>
          </p:cNvSpPr>
          <p:nvPr>
            <p:ph type="body" sz="quarter" idx="47" hasCustomPrompt="1"/>
          </p:nvPr>
        </p:nvSpPr>
        <p:spPr>
          <a:xfrm>
            <a:off x="10151313" y="4797591"/>
            <a:ext cx="1620000" cy="72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Τίτλος</a:t>
            </a:r>
          </a:p>
        </p:txBody>
      </p:sp>
      <p:sp>
        <p:nvSpPr>
          <p:cNvPr id="25" name="Θέση εικόνας 15"/>
          <p:cNvSpPr>
            <a:spLocks noGrp="1"/>
          </p:cNvSpPr>
          <p:nvPr>
            <p:ph type="pic" sz="quarter" idx="48" hasCustomPrompt="1"/>
          </p:nvPr>
        </p:nvSpPr>
        <p:spPr>
          <a:xfrm>
            <a:off x="10151313" y="2246681"/>
            <a:ext cx="1620000" cy="1620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στηλώ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 hasCustomPrompt="1"/>
          </p:nvPr>
        </p:nvSpPr>
        <p:spPr>
          <a:xfrm>
            <a:off x="432000" y="1152000"/>
            <a:ext cx="3600000" cy="503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7" name="Θέση υποσέλιδου 6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8" name="Σύμβολο κράτησης αριθμού διαφάνειας 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12" hasCustomPrompt="1"/>
          </p:nvPr>
        </p:nvSpPr>
        <p:spPr>
          <a:xfrm>
            <a:off x="4301550" y="1152000"/>
            <a:ext cx="3600450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1" name="Θέση κειμένου 10"/>
          <p:cNvSpPr>
            <a:spLocks noGrp="1"/>
          </p:cNvSpPr>
          <p:nvPr>
            <p:ph type="body" sz="quarter" idx="13" hasCustomPrompt="1"/>
          </p:nvPr>
        </p:nvSpPr>
        <p:spPr>
          <a:xfrm>
            <a:off x="8171550" y="1152000"/>
            <a:ext cx="3600450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778800"/>
          </a:xfrm>
          <a:solidFill>
            <a:schemeClr val="bg1">
              <a:lumMod val="95000"/>
            </a:schemeClr>
          </a:solidFill>
        </p:spPr>
        <p:txBody>
          <a:bodyPr tIns="0" rIns="540000" rtlCol="0" anchor="ctr"/>
          <a:lstStyle>
            <a:lvl1pPr marL="0" indent="0" algn="r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13" name="Ορθογώνιο 12"/>
          <p:cNvSpPr/>
          <p:nvPr userDrawn="1"/>
        </p:nvSpPr>
        <p:spPr>
          <a:xfrm>
            <a:off x="0" y="6780458"/>
            <a:ext cx="12192000" cy="77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4" name="Ορθογώνιο 13"/>
          <p:cNvSpPr/>
          <p:nvPr userDrawn="1"/>
        </p:nvSpPr>
        <p:spPr>
          <a:xfrm>
            <a:off x="0" y="6780458"/>
            <a:ext cx="12204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" name="Τίτλος 1"/>
          <p:cNvSpPr>
            <a:spLocks noGrp="1"/>
          </p:cNvSpPr>
          <p:nvPr>
            <p:ph type="ctrTitle" hasCustomPrompt="1"/>
          </p:nvPr>
        </p:nvSpPr>
        <p:spPr>
          <a:xfrm>
            <a:off x="144000" y="144000"/>
            <a:ext cx="4860000" cy="6480000"/>
          </a:xfrm>
          <a:solidFill>
            <a:schemeClr val="bg1"/>
          </a:solidFill>
          <a:ln>
            <a:noFill/>
          </a:ln>
        </p:spPr>
        <p:txBody>
          <a:bodyPr lIns="432000" tIns="72000" rIns="288000" bIns="1404000" rtlCol="0" anchor="b"/>
          <a:lstStyle>
            <a:lvl1pPr algn="l">
              <a:defRPr sz="5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Τίτλος εξωφύλλου 2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 hasCustomPrompt="1"/>
          </p:nvPr>
        </p:nvSpPr>
        <p:spPr>
          <a:xfrm>
            <a:off x="607606" y="5578496"/>
            <a:ext cx="3932788" cy="750814"/>
          </a:xfrm>
          <a:noFill/>
        </p:spPr>
        <p:txBody>
          <a:bodyPr lIns="0" tIns="0" rIns="0" bIns="0" rtlCol="0" anchor="t"/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l-GR" noProof="0"/>
              <a:t>Κάντε κλικ για να επεξεργαστείτε τον υπότιτλο του υποδείγματος</a:t>
            </a:r>
            <a:endParaRPr lang="el-GR" noProof="0" dirty="0"/>
          </a:p>
        </p:txBody>
      </p:sp>
      <p:sp>
        <p:nvSpPr>
          <p:cNvPr id="6" name="Θέση εικόνας 5"/>
          <p:cNvSpPr>
            <a:spLocks noGrp="1"/>
          </p:cNvSpPr>
          <p:nvPr>
            <p:ph type="pic" sz="quarter" idx="14" hasCustomPrompt="1"/>
          </p:nvPr>
        </p:nvSpPr>
        <p:spPr>
          <a:xfrm>
            <a:off x="607606" y="764518"/>
            <a:ext cx="3932788" cy="2448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στηλώ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 hasCustomPrompt="1"/>
          </p:nvPr>
        </p:nvSpPr>
        <p:spPr>
          <a:xfrm>
            <a:off x="432000" y="1152000"/>
            <a:ext cx="2160000" cy="503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7" name="Θέση υποσέλιδου 6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8" name="Σύμβολο κράτησης αριθμού διαφάνειας 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12" hasCustomPrompt="1"/>
          </p:nvPr>
        </p:nvSpPr>
        <p:spPr>
          <a:xfrm>
            <a:off x="2726412" y="1152525"/>
            <a:ext cx="2160588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13" hasCustomPrompt="1"/>
          </p:nvPr>
        </p:nvSpPr>
        <p:spPr>
          <a:xfrm>
            <a:off x="5021412" y="1152525"/>
            <a:ext cx="2160588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5" name="Θέση κειμένου 14"/>
          <p:cNvSpPr>
            <a:spLocks noGrp="1"/>
          </p:cNvSpPr>
          <p:nvPr>
            <p:ph type="body" sz="quarter" idx="14" hasCustomPrompt="1"/>
          </p:nvPr>
        </p:nvSpPr>
        <p:spPr>
          <a:xfrm>
            <a:off x="7316412" y="1148060"/>
            <a:ext cx="2160588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7" name="Θέση κειμένου 16"/>
          <p:cNvSpPr>
            <a:spLocks noGrp="1"/>
          </p:cNvSpPr>
          <p:nvPr>
            <p:ph type="body" sz="quarter" idx="15" hasCustomPrompt="1"/>
          </p:nvPr>
        </p:nvSpPr>
        <p:spPr>
          <a:xfrm>
            <a:off x="9611412" y="1152525"/>
            <a:ext cx="2160588" cy="50387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 hasCustomPrompt="1"/>
          </p:nvPr>
        </p:nvSpPr>
        <p:spPr>
          <a:xfrm>
            <a:off x="432000" y="1152000"/>
            <a:ext cx="5472000" cy="360000"/>
          </a:xfrm>
        </p:spPr>
        <p:txBody>
          <a:bodyPr rtlCol="0"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 hasCustomPrompt="1"/>
          </p:nvPr>
        </p:nvSpPr>
        <p:spPr>
          <a:xfrm>
            <a:off x="432000" y="1584000"/>
            <a:ext cx="5472000" cy="4608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0" name="Θέση υποσέλιδου 9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11" name="Σύμβολο κράτησης θέσης αριθμού διαφάνειας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12" hasCustomPrompt="1"/>
          </p:nvPr>
        </p:nvSpPr>
        <p:spPr>
          <a:xfrm>
            <a:off x="6299887" y="1584325"/>
            <a:ext cx="5472113" cy="4606925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12" name="Θέση κειμένου 11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0" y="1152525"/>
            <a:ext cx="5472000" cy="358775"/>
          </a:xfrm>
        </p:spPr>
        <p:txBody>
          <a:bodyPr rtlCol="0"/>
          <a:lstStyle>
            <a:lvl1pPr marL="0" indent="0">
              <a:buNone/>
              <a:defRPr sz="2400" b="1"/>
            </a:lvl1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</p:txBody>
      </p:sp>
      <p:cxnSp>
        <p:nvCxnSpPr>
          <p:cNvPr id="9" name="Ευθεία γραμμή σύνδεσης 8"/>
          <p:cNvCxnSpPr/>
          <p:nvPr userDrawn="1"/>
        </p:nvCxnSpPr>
        <p:spPr>
          <a:xfrm>
            <a:off x="6101944" y="2185851"/>
            <a:ext cx="0" cy="262730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Θέση υποσέλιδου 4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778800"/>
          </a:xfrm>
          <a:solidFill>
            <a:schemeClr val="bg1">
              <a:lumMod val="95000"/>
            </a:schemeClr>
          </a:solidFill>
        </p:spPr>
        <p:txBody>
          <a:bodyPr tIns="1116000" rIns="0" rtlCol="0" anchor="t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13" name="Ορθογώνιο 12"/>
          <p:cNvSpPr/>
          <p:nvPr userDrawn="1"/>
        </p:nvSpPr>
        <p:spPr>
          <a:xfrm>
            <a:off x="0" y="6780458"/>
            <a:ext cx="12192000" cy="77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4" name="Ορθογώνιο 13"/>
          <p:cNvSpPr/>
          <p:nvPr userDrawn="1"/>
        </p:nvSpPr>
        <p:spPr>
          <a:xfrm>
            <a:off x="0" y="6780458"/>
            <a:ext cx="12204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" name="Τίτλος 1"/>
          <p:cNvSpPr>
            <a:spLocks noGrp="1"/>
          </p:cNvSpPr>
          <p:nvPr>
            <p:ph type="ctrTitle" hasCustomPrompt="1"/>
          </p:nvPr>
        </p:nvSpPr>
        <p:spPr>
          <a:xfrm>
            <a:off x="144000" y="144000"/>
            <a:ext cx="4860000" cy="6480000"/>
          </a:xfrm>
          <a:solidFill>
            <a:schemeClr val="bg1"/>
          </a:solidFill>
          <a:ln>
            <a:noFill/>
          </a:ln>
        </p:spPr>
        <p:txBody>
          <a:bodyPr lIns="432000" tIns="72000" rIns="288000" bIns="2448000" rtlCol="0" anchor="b"/>
          <a:lstStyle>
            <a:lvl1pPr algn="l">
              <a:defRPr sz="5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Ευχαριστούμε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 hasCustomPrompt="1"/>
          </p:nvPr>
        </p:nvSpPr>
        <p:spPr>
          <a:xfrm>
            <a:off x="1038224" y="4504149"/>
            <a:ext cx="3349381" cy="252000"/>
          </a:xfrm>
          <a:noFill/>
        </p:spPr>
        <p:txBody>
          <a:bodyPr lIns="0" tIns="0" rIns="0" bIns="0" rtlCol="0" anchor="t"/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l-GR" noProof="0" dirty="0"/>
              <a:t>Πλήρες όνομα</a:t>
            </a:r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15" hasCustomPrompt="1"/>
          </p:nvPr>
        </p:nvSpPr>
        <p:spPr>
          <a:xfrm>
            <a:off x="1038224" y="4908147"/>
            <a:ext cx="3349381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Τηλέφωνο</a:t>
            </a:r>
          </a:p>
        </p:txBody>
      </p:sp>
      <p:sp>
        <p:nvSpPr>
          <p:cNvPr id="11" name="Θέση κειμένου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38631" y="5312145"/>
            <a:ext cx="3349381" cy="252000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 rtl="0"/>
            <a:r>
              <a:rPr lang="el-GR" noProof="0" dirty="0"/>
              <a:t>Email</a:t>
            </a:r>
          </a:p>
        </p:txBody>
      </p:sp>
      <p:sp>
        <p:nvSpPr>
          <p:cNvPr id="16" name="Θέση κειμένου 15"/>
          <p:cNvSpPr>
            <a:spLocks noGrp="1"/>
          </p:cNvSpPr>
          <p:nvPr>
            <p:ph type="body" sz="quarter" idx="17" hasCustomPrompt="1"/>
          </p:nvPr>
        </p:nvSpPr>
        <p:spPr>
          <a:xfrm>
            <a:off x="1026094" y="5715370"/>
            <a:ext cx="3350644" cy="252413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 rtl="0"/>
            <a:r>
              <a:rPr lang="el-GR" noProof="0" dirty="0"/>
              <a:t>Τοποθεσία Web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4EA310C7-B983-4466-9FCF-95B3070ECF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A9AE8770-A975-41E0-A505-107E2BFBF8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7C6CCE40-76F4-4DE0-BC45-DEDC2A5B42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F001F-06BD-4793-BBFE-066B71BA3369}" type="slidenum">
              <a:rPr lang="el-GR" altLang="el-GR"/>
              <a:pPr>
                <a:defRPr/>
              </a:pPr>
              <a:t>‹#›</a:t>
            </a:fld>
            <a:endParaRPr lang="el-GR" altLang="el-GR"/>
          </a:p>
        </p:txBody>
      </p:sp>
    </p:spTree>
    <p:extLst>
      <p:ext uri="{BB962C8B-B14F-4D97-AF65-F5344CB8AC3E}">
        <p14:creationId xmlns="" xmlns:p14="http://schemas.microsoft.com/office/powerpoint/2010/main" val="2514468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013450"/>
          </a:xfrm>
          <a:solidFill>
            <a:schemeClr val="bg1">
              <a:lumMod val="95000"/>
            </a:schemeClr>
          </a:solidFill>
        </p:spPr>
        <p:txBody>
          <a:bodyPr lIns="576000" tIns="0" rIns="36000" bIns="0" rtlCol="0" anchor="ctr"/>
          <a:lstStyle>
            <a:lvl1pPr marL="0" indent="0" algn="l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ctrTitle" hasCustomPrompt="1"/>
          </p:nvPr>
        </p:nvSpPr>
        <p:spPr>
          <a:xfrm>
            <a:off x="7189200" y="163897"/>
            <a:ext cx="4860000" cy="5724000"/>
          </a:xfrm>
          <a:solidFill>
            <a:schemeClr val="bg1"/>
          </a:solidFill>
          <a:ln>
            <a:noFill/>
          </a:ln>
        </p:spPr>
        <p:txBody>
          <a:bodyPr lIns="432000" tIns="72000" rIns="288000" bIns="1404000" rtlCol="0" anchor="b"/>
          <a:lstStyle>
            <a:lvl1pPr algn="l">
              <a:defRPr sz="4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Τίτλος διαφάνειας διαχωρισμού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 hasCustomPrompt="1"/>
          </p:nvPr>
        </p:nvSpPr>
        <p:spPr>
          <a:xfrm>
            <a:off x="7652806" y="4837186"/>
            <a:ext cx="3932788" cy="750814"/>
          </a:xfrm>
          <a:noFill/>
        </p:spPr>
        <p:txBody>
          <a:bodyPr lIns="0" tIns="0" rIns="0" bIns="0" rtlCol="0" anchor="t"/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l-GR" noProof="0"/>
              <a:t>Κάντε κλικ για να επεξεργαστείτε τον υπότιτλο του υποδείγματος</a:t>
            </a:r>
            <a:endParaRPr lang="el-GR" noProof="0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9" name="Θέση υποσέλιδου 8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8" name="Θέση εικόνας 5"/>
          <p:cNvSpPr>
            <a:spLocks noGrp="1"/>
          </p:cNvSpPr>
          <p:nvPr>
            <p:ph type="pic" sz="quarter" idx="14" hasCustomPrompt="1"/>
          </p:nvPr>
        </p:nvSpPr>
        <p:spPr>
          <a:xfrm>
            <a:off x="7652806" y="764519"/>
            <a:ext cx="3932788" cy="1872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Ορθογώνιο 3"/>
          <p:cNvSpPr/>
          <p:nvPr userDrawn="1"/>
        </p:nvSpPr>
        <p:spPr>
          <a:xfrm>
            <a:off x="0" y="0"/>
            <a:ext cx="12192000" cy="60134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" name="Τίτλος 1"/>
          <p:cNvSpPr>
            <a:spLocks noGrp="1"/>
          </p:cNvSpPr>
          <p:nvPr>
            <p:ph type="ctrTitle" hasCustomPrompt="1"/>
          </p:nvPr>
        </p:nvSpPr>
        <p:spPr>
          <a:xfrm>
            <a:off x="7189200" y="163897"/>
            <a:ext cx="4860000" cy="5724000"/>
          </a:xfrm>
          <a:solidFill>
            <a:schemeClr val="bg1"/>
          </a:solidFill>
          <a:ln>
            <a:noFill/>
          </a:ln>
        </p:spPr>
        <p:txBody>
          <a:bodyPr lIns="432000" tIns="72000" rIns="288000" bIns="1404000" rtlCol="0" anchor="b"/>
          <a:lstStyle>
            <a:lvl1pPr algn="l">
              <a:defRPr sz="4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Κάντε κλικ για να επεξεργαστείτε τον τίτλο σας</a:t>
            </a:r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 hasCustomPrompt="1"/>
          </p:nvPr>
        </p:nvSpPr>
        <p:spPr>
          <a:xfrm>
            <a:off x="7652806" y="4837186"/>
            <a:ext cx="3932788" cy="750814"/>
          </a:xfrm>
          <a:noFill/>
        </p:spPr>
        <p:txBody>
          <a:bodyPr lIns="0" tIns="0" rIns="0" bIns="0" rtlCol="0" anchor="t"/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l-GR" noProof="0"/>
              <a:t>Κάντε κλικ για να επεξεργαστείτε τον υπότιτλο του υποδείγματος</a:t>
            </a:r>
            <a:endParaRPr lang="el-GR" noProof="0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9" name="Θέση υποσέλιδου 8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12" name="Θέση εικόνας 5"/>
          <p:cNvSpPr>
            <a:spLocks noGrp="1"/>
          </p:cNvSpPr>
          <p:nvPr>
            <p:ph type="pic" sz="quarter" idx="16" hasCustomPrompt="1"/>
          </p:nvPr>
        </p:nvSpPr>
        <p:spPr>
          <a:xfrm>
            <a:off x="7652806" y="764519"/>
            <a:ext cx="1872000" cy="1872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3" name="Θέση εικόνας 5"/>
          <p:cNvSpPr>
            <a:spLocks noGrp="1"/>
          </p:cNvSpPr>
          <p:nvPr>
            <p:ph type="pic" sz="quarter" idx="17" hasCustomPrompt="1"/>
          </p:nvPr>
        </p:nvSpPr>
        <p:spPr>
          <a:xfrm>
            <a:off x="9713594" y="764519"/>
            <a:ext cx="1872000" cy="1872000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6" name="Θέση κειμένου 15"/>
          <p:cNvSpPr>
            <a:spLocks noGrp="1"/>
          </p:cNvSpPr>
          <p:nvPr>
            <p:ph type="body" sz="quarter" idx="18" hasCustomPrompt="1"/>
          </p:nvPr>
        </p:nvSpPr>
        <p:spPr>
          <a:xfrm>
            <a:off x="424800" y="3327399"/>
            <a:ext cx="6350000" cy="2560498"/>
          </a:xfrm>
        </p:spPr>
        <p:txBody>
          <a:bodyPr rtlCol="0"/>
          <a:lstStyle/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5" name="Θέση κειμένου 8"/>
          <p:cNvSpPr>
            <a:spLocks noGrp="1"/>
          </p:cNvSpPr>
          <p:nvPr>
            <p:ph type="body" sz="quarter" idx="17" hasCustomPrompt="1"/>
          </p:nvPr>
        </p:nvSpPr>
        <p:spPr>
          <a:xfrm>
            <a:off x="4318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1</a:t>
            </a:r>
          </a:p>
        </p:txBody>
      </p:sp>
      <p:sp>
        <p:nvSpPr>
          <p:cNvPr id="8" name="Θέση κειμένου 10"/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3" hasCustomPrompt="1"/>
          </p:nvPr>
        </p:nvSpPr>
        <p:spPr>
          <a:xfrm>
            <a:off x="27718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2</a:t>
            </a:r>
          </a:p>
        </p:txBody>
      </p:sp>
      <p:sp>
        <p:nvSpPr>
          <p:cNvPr id="10" name="Θέση κειμένου 10"/>
          <p:cNvSpPr>
            <a:spLocks noGrp="1"/>
          </p:cNvSpPr>
          <p:nvPr>
            <p:ph type="body" sz="quarter" idx="34" hasCustomPrompt="1"/>
          </p:nvPr>
        </p:nvSpPr>
        <p:spPr>
          <a:xfrm>
            <a:off x="27718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1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51119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3</a:t>
            </a:r>
          </a:p>
        </p:txBody>
      </p:sp>
      <p:sp>
        <p:nvSpPr>
          <p:cNvPr id="12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51119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3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74519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4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74519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5" name="Θέση κειμένου 8"/>
          <p:cNvSpPr>
            <a:spLocks noGrp="1"/>
          </p:cNvSpPr>
          <p:nvPr>
            <p:ph type="body" sz="quarter" idx="39" hasCustomPrompt="1"/>
          </p:nvPr>
        </p:nvSpPr>
        <p:spPr>
          <a:xfrm>
            <a:off x="97920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5</a:t>
            </a:r>
          </a:p>
        </p:txBody>
      </p:sp>
      <p:sp>
        <p:nvSpPr>
          <p:cNvPr id="16" name="Θέση κειμένου 10"/>
          <p:cNvSpPr>
            <a:spLocks noGrp="1"/>
          </p:cNvSpPr>
          <p:nvPr>
            <p:ph type="body" sz="quarter" idx="40" hasCustomPrompt="1"/>
          </p:nvPr>
        </p:nvSpPr>
        <p:spPr>
          <a:xfrm>
            <a:off x="97920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7" name="Θέση εικόνας 15"/>
          <p:cNvSpPr>
            <a:spLocks noGrp="1"/>
          </p:cNvSpPr>
          <p:nvPr>
            <p:ph type="pic" sz="quarter" idx="41" hasCustomPrompt="1"/>
          </p:nvPr>
        </p:nvSpPr>
        <p:spPr>
          <a:xfrm>
            <a:off x="6838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8" name="Θέση εικόνας 15"/>
          <p:cNvSpPr>
            <a:spLocks noGrp="1"/>
          </p:cNvSpPr>
          <p:nvPr>
            <p:ph type="pic" sz="quarter" idx="42" hasCustomPrompt="1"/>
          </p:nvPr>
        </p:nvSpPr>
        <p:spPr>
          <a:xfrm>
            <a:off x="302385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9" name="Θέση εικόνας 15"/>
          <p:cNvSpPr>
            <a:spLocks noGrp="1"/>
          </p:cNvSpPr>
          <p:nvPr>
            <p:ph type="pic" sz="quarter" idx="43" hasCustomPrompt="1"/>
          </p:nvPr>
        </p:nvSpPr>
        <p:spPr>
          <a:xfrm>
            <a:off x="53639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0" name="Θέση εικόνας 15"/>
          <p:cNvSpPr>
            <a:spLocks noGrp="1"/>
          </p:cNvSpPr>
          <p:nvPr>
            <p:ph type="pic" sz="quarter" idx="44" hasCustomPrompt="1"/>
          </p:nvPr>
        </p:nvSpPr>
        <p:spPr>
          <a:xfrm>
            <a:off x="770395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1" name="Θέση εικόνας 15"/>
          <p:cNvSpPr>
            <a:spLocks noGrp="1"/>
          </p:cNvSpPr>
          <p:nvPr>
            <p:ph type="pic" sz="quarter" idx="45" hasCustomPrompt="1"/>
          </p:nvPr>
        </p:nvSpPr>
        <p:spPr>
          <a:xfrm>
            <a:off x="100440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2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sp>
        <p:nvSpPr>
          <p:cNvPr id="23" name="Ορθογώνιο 6"/>
          <p:cNvSpPr/>
          <p:nvPr userDrawn="1"/>
        </p:nvSpPr>
        <p:spPr>
          <a:xfrm>
            <a:off x="752395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4" name="Ορθογώνιο 6"/>
          <p:cNvSpPr/>
          <p:nvPr userDrawn="1"/>
        </p:nvSpPr>
        <p:spPr>
          <a:xfrm>
            <a:off x="986990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5" name="Ορθογώνιο 6"/>
          <p:cNvSpPr/>
          <p:nvPr userDrawn="1"/>
        </p:nvSpPr>
        <p:spPr>
          <a:xfrm>
            <a:off x="50380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6" name="Ορθογώνιο 6"/>
          <p:cNvSpPr/>
          <p:nvPr userDrawn="1"/>
        </p:nvSpPr>
        <p:spPr>
          <a:xfrm>
            <a:off x="284385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7" name="Ορθογώνιο 6"/>
          <p:cNvSpPr/>
          <p:nvPr userDrawn="1"/>
        </p:nvSpPr>
        <p:spPr>
          <a:xfrm>
            <a:off x="517800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143999" y="143998"/>
            <a:ext cx="4680001" cy="6480000"/>
          </a:xfrm>
          <a:solidFill>
            <a:schemeClr val="bg1">
              <a:lumMod val="95000"/>
            </a:schemeClr>
          </a:solidFill>
        </p:spPr>
        <p:txBody>
          <a:bodyPr lIns="576000" tIns="0" rIns="36000" bIns="0" rtlCol="0" anchor="ctr"/>
          <a:lstStyle>
            <a:lvl1pPr marL="0" indent="0" algn="l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5111900" y="432000"/>
            <a:ext cx="6660100" cy="432000"/>
          </a:xfrm>
        </p:spPr>
        <p:txBody>
          <a:bodyPr rtlCol="0"/>
          <a:lstStyle>
            <a:lvl1pPr>
              <a:defRPr sz="2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11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51119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1</a:t>
            </a:r>
          </a:p>
        </p:txBody>
      </p:sp>
      <p:sp>
        <p:nvSpPr>
          <p:cNvPr id="12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51119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3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74519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2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74519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5" name="Θέση κειμένου 8"/>
          <p:cNvSpPr>
            <a:spLocks noGrp="1"/>
          </p:cNvSpPr>
          <p:nvPr>
            <p:ph type="body" sz="quarter" idx="39" hasCustomPrompt="1"/>
          </p:nvPr>
        </p:nvSpPr>
        <p:spPr>
          <a:xfrm>
            <a:off x="97920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3</a:t>
            </a:r>
          </a:p>
        </p:txBody>
      </p:sp>
      <p:sp>
        <p:nvSpPr>
          <p:cNvPr id="16" name="Θέση κειμένου 10"/>
          <p:cNvSpPr>
            <a:spLocks noGrp="1"/>
          </p:cNvSpPr>
          <p:nvPr>
            <p:ph type="body" sz="quarter" idx="40" hasCustomPrompt="1"/>
          </p:nvPr>
        </p:nvSpPr>
        <p:spPr>
          <a:xfrm>
            <a:off x="97920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9" name="Θέση εικόνας 15"/>
          <p:cNvSpPr>
            <a:spLocks noGrp="1"/>
          </p:cNvSpPr>
          <p:nvPr>
            <p:ph type="pic" sz="quarter" idx="43" hasCustomPrompt="1"/>
          </p:nvPr>
        </p:nvSpPr>
        <p:spPr>
          <a:xfrm>
            <a:off x="53639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0" name="Θέση εικόνας 15"/>
          <p:cNvSpPr>
            <a:spLocks noGrp="1"/>
          </p:cNvSpPr>
          <p:nvPr>
            <p:ph type="pic" sz="quarter" idx="44" hasCustomPrompt="1"/>
          </p:nvPr>
        </p:nvSpPr>
        <p:spPr>
          <a:xfrm>
            <a:off x="770395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1" name="Θέση εικόνας 15"/>
          <p:cNvSpPr>
            <a:spLocks noGrp="1"/>
          </p:cNvSpPr>
          <p:nvPr>
            <p:ph type="pic" sz="quarter" idx="45" hasCustomPrompt="1"/>
          </p:nvPr>
        </p:nvSpPr>
        <p:spPr>
          <a:xfrm>
            <a:off x="100440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2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5111499" y="1008000"/>
            <a:ext cx="6659814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grpSp>
        <p:nvGrpSpPr>
          <p:cNvPr id="25" name="Ομάδα 24"/>
          <p:cNvGrpSpPr/>
          <p:nvPr userDrawn="1"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26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  <p:sp>
          <p:nvSpPr>
            <p:cNvPr id="27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</p:grpSp>
      <p:sp>
        <p:nvSpPr>
          <p:cNvPr id="24" name="Ορθογώνιο 6"/>
          <p:cNvSpPr/>
          <p:nvPr userDrawn="1"/>
        </p:nvSpPr>
        <p:spPr>
          <a:xfrm>
            <a:off x="517800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8" name="Ορθογώνιο 6"/>
          <p:cNvSpPr/>
          <p:nvPr userDrawn="1"/>
        </p:nvSpPr>
        <p:spPr>
          <a:xfrm>
            <a:off x="752395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9" name="Ορθογώνιο 6"/>
          <p:cNvSpPr/>
          <p:nvPr userDrawn="1"/>
        </p:nvSpPr>
        <p:spPr>
          <a:xfrm>
            <a:off x="9869900" y="3629494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143999" y="143998"/>
            <a:ext cx="4680001" cy="6480000"/>
          </a:xfrm>
          <a:solidFill>
            <a:schemeClr val="bg1">
              <a:lumMod val="95000"/>
            </a:schemeClr>
          </a:solidFill>
        </p:spPr>
        <p:txBody>
          <a:bodyPr lIns="576000" tIns="0" rIns="36000" bIns="0" rtlCol="0" anchor="ctr"/>
          <a:lstStyle>
            <a:lvl1pPr marL="0" indent="0" algn="l">
              <a:buNone/>
              <a:defRPr/>
            </a:lvl1pPr>
          </a:lstStyle>
          <a:p>
            <a:pPr rtl="0"/>
            <a:r>
              <a:rPr lang="el-GR" noProof="0" dirty="0"/>
              <a:t>Εισαγάγετε ή μεταφέρετε και αποθέστε τη φωτογραφία σας</a:t>
            </a:r>
          </a:p>
        </p:txBody>
      </p:sp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>
          <a:xfrm>
            <a:off x="5111900" y="432000"/>
            <a:ext cx="6660100" cy="432000"/>
          </a:xfrm>
        </p:spPr>
        <p:txBody>
          <a:bodyPr rtlCol="0"/>
          <a:lstStyle>
            <a:lvl1pPr>
              <a:defRPr sz="2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11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6502388" y="2233079"/>
            <a:ext cx="1872000" cy="360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1</a:t>
            </a:r>
          </a:p>
        </p:txBody>
      </p:sp>
      <p:sp>
        <p:nvSpPr>
          <p:cNvPr id="12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6502388" y="2721591"/>
            <a:ext cx="1872000" cy="36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3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9899313" y="2233079"/>
            <a:ext cx="1872000" cy="360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2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9899313" y="2721591"/>
            <a:ext cx="1872000" cy="36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9" name="Θέση εικόνας 15"/>
          <p:cNvSpPr>
            <a:spLocks noGrp="1"/>
          </p:cNvSpPr>
          <p:nvPr>
            <p:ph type="pic" sz="quarter" idx="43" hasCustomPrompt="1"/>
          </p:nvPr>
        </p:nvSpPr>
        <p:spPr>
          <a:xfrm>
            <a:off x="5130008" y="2233079"/>
            <a:ext cx="1219835" cy="1219835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 spc="-50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0" name="Θέση εικόνας 15"/>
          <p:cNvSpPr>
            <a:spLocks noGrp="1"/>
          </p:cNvSpPr>
          <p:nvPr>
            <p:ph type="pic" sz="quarter" idx="44" hasCustomPrompt="1"/>
          </p:nvPr>
        </p:nvSpPr>
        <p:spPr>
          <a:xfrm>
            <a:off x="8526933" y="2233079"/>
            <a:ext cx="1219835" cy="1219835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 spc="-50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2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5111499" y="1008000"/>
            <a:ext cx="6659814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grpSp>
        <p:nvGrpSpPr>
          <p:cNvPr id="25" name="Ομάδα 24"/>
          <p:cNvGrpSpPr/>
          <p:nvPr userDrawn="1"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26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  <p:sp>
          <p:nvSpPr>
            <p:cNvPr id="27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</p:grpSp>
      <p:sp>
        <p:nvSpPr>
          <p:cNvPr id="33" name="Θέση κειμένου 8"/>
          <p:cNvSpPr>
            <a:spLocks noGrp="1"/>
          </p:cNvSpPr>
          <p:nvPr>
            <p:ph type="body" sz="quarter" idx="45" hasCustomPrompt="1"/>
          </p:nvPr>
        </p:nvSpPr>
        <p:spPr>
          <a:xfrm>
            <a:off x="6502388" y="3859797"/>
            <a:ext cx="1872000" cy="360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1</a:t>
            </a:r>
          </a:p>
        </p:txBody>
      </p:sp>
      <p:sp>
        <p:nvSpPr>
          <p:cNvPr id="34" name="Θέση κειμένου 10"/>
          <p:cNvSpPr>
            <a:spLocks noGrp="1"/>
          </p:cNvSpPr>
          <p:nvPr>
            <p:ph type="body" sz="quarter" idx="46" hasCustomPrompt="1"/>
          </p:nvPr>
        </p:nvSpPr>
        <p:spPr>
          <a:xfrm>
            <a:off x="6502388" y="4348309"/>
            <a:ext cx="1872000" cy="36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35" name="Θέση κειμένου 8"/>
          <p:cNvSpPr>
            <a:spLocks noGrp="1"/>
          </p:cNvSpPr>
          <p:nvPr>
            <p:ph type="body" sz="quarter" idx="47" hasCustomPrompt="1"/>
          </p:nvPr>
        </p:nvSpPr>
        <p:spPr>
          <a:xfrm>
            <a:off x="9899313" y="3859797"/>
            <a:ext cx="1872000" cy="360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2</a:t>
            </a:r>
          </a:p>
        </p:txBody>
      </p:sp>
      <p:sp>
        <p:nvSpPr>
          <p:cNvPr id="36" name="Θέση κειμένου 10"/>
          <p:cNvSpPr>
            <a:spLocks noGrp="1"/>
          </p:cNvSpPr>
          <p:nvPr>
            <p:ph type="body" sz="quarter" idx="48" hasCustomPrompt="1"/>
          </p:nvPr>
        </p:nvSpPr>
        <p:spPr>
          <a:xfrm>
            <a:off x="9899313" y="4348309"/>
            <a:ext cx="1872000" cy="360000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37" name="Θέση εικόνας 15"/>
          <p:cNvSpPr>
            <a:spLocks noGrp="1"/>
          </p:cNvSpPr>
          <p:nvPr>
            <p:ph type="pic" sz="quarter" idx="49" hasCustomPrompt="1"/>
          </p:nvPr>
        </p:nvSpPr>
        <p:spPr>
          <a:xfrm>
            <a:off x="5130008" y="3859797"/>
            <a:ext cx="1219835" cy="1219835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 spc="-50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38" name="Θέση εικόνας 15"/>
          <p:cNvSpPr>
            <a:spLocks noGrp="1"/>
          </p:cNvSpPr>
          <p:nvPr>
            <p:ph type="pic" sz="quarter" idx="50" hasCustomPrompt="1"/>
          </p:nvPr>
        </p:nvSpPr>
        <p:spPr>
          <a:xfrm>
            <a:off x="8526933" y="3859797"/>
            <a:ext cx="1219835" cy="1219835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 spc="-50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4" name="Ορθογώνιο 6"/>
          <p:cNvSpPr/>
          <p:nvPr userDrawn="1"/>
        </p:nvSpPr>
        <p:spPr>
          <a:xfrm>
            <a:off x="6502388" y="3311998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8" name="Ορθογώνιο 6"/>
          <p:cNvSpPr/>
          <p:nvPr userDrawn="1"/>
        </p:nvSpPr>
        <p:spPr>
          <a:xfrm>
            <a:off x="9917313" y="3311998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9" name="Ορθογώνιο 6"/>
          <p:cNvSpPr/>
          <p:nvPr userDrawn="1"/>
        </p:nvSpPr>
        <p:spPr>
          <a:xfrm>
            <a:off x="6502388" y="4935521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30" name="Ορθογώνιο 6"/>
          <p:cNvSpPr/>
          <p:nvPr userDrawn="1"/>
        </p:nvSpPr>
        <p:spPr>
          <a:xfrm>
            <a:off x="9917313" y="4935521"/>
            <a:ext cx="1836000" cy="1440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Εικόνα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3465" y="812097"/>
            <a:ext cx="11528535" cy="5645385"/>
          </a:xfrm>
          <a:prstGeom prst="rect">
            <a:avLst/>
          </a:prstGeom>
        </p:spPr>
      </p:pic>
      <p:sp>
        <p:nvSpPr>
          <p:cNvPr id="8" name="Θέση εικόνας 10"/>
          <p:cNvSpPr>
            <a:spLocks noGrp="1"/>
          </p:cNvSpPr>
          <p:nvPr>
            <p:ph type="pic" sz="quarter" idx="13" hasCustomPrompt="1"/>
          </p:nvPr>
        </p:nvSpPr>
        <p:spPr>
          <a:xfrm>
            <a:off x="5217319" y="1255405"/>
            <a:ext cx="6974680" cy="3935414"/>
          </a:xfrm>
          <a:solidFill>
            <a:schemeClr val="bg1">
              <a:lumMod val="95000"/>
              <a:alpha val="70000"/>
            </a:schemeClr>
          </a:solidFill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 dirty="0"/>
              <a:t>Εισαγάγετε ή μεταφέρετε και αποθέστε το σχέδιο οθόνης σας εδώ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 hasCustomPrompt="1"/>
          </p:nvPr>
        </p:nvSpPr>
        <p:spPr>
          <a:xfrm>
            <a:off x="424370" y="3955774"/>
            <a:ext cx="3978665" cy="1976617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l-GR" noProof="0"/>
              <a:t>Επεξεργασία στυλ υποδείγματος κειμένου</a:t>
            </a:r>
          </a:p>
          <a:p>
            <a:pPr lvl="1" rtl="0"/>
            <a:r>
              <a:rPr lang="el-GR" noProof="0"/>
              <a:t>Δεύτερου επιπέδου</a:t>
            </a:r>
          </a:p>
          <a:p>
            <a:pPr lvl="2" rtl="0"/>
            <a:r>
              <a:rPr lang="el-GR" noProof="0"/>
              <a:t>Τρίτου επιπέδου</a:t>
            </a:r>
          </a:p>
          <a:p>
            <a:pPr lvl="3" rtl="0"/>
            <a:r>
              <a:rPr lang="el-GR" noProof="0"/>
              <a:t>Τέταρτου επιπέδου</a:t>
            </a:r>
          </a:p>
          <a:p>
            <a:pPr lvl="4" rtl="0"/>
            <a:r>
              <a:rPr lang="el-GR" noProof="0"/>
              <a:t>Πέμπτου επιπέδου</a:t>
            </a:r>
            <a:endParaRPr lang="el-GR" noProof="0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9" name="Τίτλος 8"/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3971035" cy="432000"/>
          </a:xfrm>
        </p:spPr>
        <p:txBody>
          <a:bodyPr rtlCol="0" anchor="t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Κάντε κλικ για να επεξεργαστείτε τον τίτλο</a:t>
            </a:r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4" hasCustomPrompt="1"/>
          </p:nvPr>
        </p:nvSpPr>
        <p:spPr>
          <a:xfrm>
            <a:off x="423863" y="2563813"/>
            <a:ext cx="3979862" cy="1212850"/>
          </a:xfrm>
        </p:spPr>
        <p:txBody>
          <a:bodyPr rtlCol="0" anchor="b"/>
          <a:lstStyle>
            <a:lvl1pPr marL="0" indent="0">
              <a:buNone/>
              <a:defRPr sz="2800">
                <a:latin typeface="+mj-lt"/>
              </a:defRPr>
            </a:lvl1pPr>
            <a:lvl2pPr marL="266700" indent="0">
              <a:buNone/>
              <a:defRPr>
                <a:latin typeface="+mj-lt"/>
              </a:defRPr>
            </a:lvl2pPr>
            <a:lvl3pPr marL="542925" indent="0">
              <a:buNone/>
              <a:defRPr>
                <a:latin typeface="+mj-lt"/>
              </a:defRPr>
            </a:lvl3pPr>
            <a:lvl4pPr marL="809625" indent="0">
              <a:buNone/>
              <a:defRPr>
                <a:latin typeface="+mj-lt"/>
              </a:defRPr>
            </a:lvl4pPr>
            <a:lvl5pPr marL="1076325" indent="0">
              <a:buNone/>
              <a:defRPr>
                <a:latin typeface="+mj-lt"/>
              </a:defRPr>
            </a:lvl5pPr>
          </a:lstStyle>
          <a:p>
            <a:pPr lvl="0" rtl="0"/>
            <a:r>
              <a:rPr lang="el-GR" noProof="0" dirty="0"/>
              <a:t>Επισημασμένο κείμενο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/>
              <a:t>Προσθέστε υποσέλιδο</a:t>
            </a:r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3" hasCustomPrompt="1"/>
          </p:nvPr>
        </p:nvSpPr>
        <p:spPr>
          <a:xfrm>
            <a:off x="27718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2</a:t>
            </a:r>
          </a:p>
        </p:txBody>
      </p:sp>
      <p:sp>
        <p:nvSpPr>
          <p:cNvPr id="10" name="Θέση κειμένου 10"/>
          <p:cNvSpPr>
            <a:spLocks noGrp="1"/>
          </p:cNvSpPr>
          <p:nvPr>
            <p:ph type="body" sz="quarter" idx="34" hasCustomPrompt="1"/>
          </p:nvPr>
        </p:nvSpPr>
        <p:spPr>
          <a:xfrm>
            <a:off x="27718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1" name="Θέση κειμένου 8"/>
          <p:cNvSpPr>
            <a:spLocks noGrp="1"/>
          </p:cNvSpPr>
          <p:nvPr>
            <p:ph type="body" sz="quarter" idx="35" hasCustomPrompt="1"/>
          </p:nvPr>
        </p:nvSpPr>
        <p:spPr>
          <a:xfrm>
            <a:off x="511190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3</a:t>
            </a:r>
          </a:p>
        </p:txBody>
      </p:sp>
      <p:sp>
        <p:nvSpPr>
          <p:cNvPr id="12" name="Θέση κειμένου 10"/>
          <p:cNvSpPr>
            <a:spLocks noGrp="1"/>
          </p:cNvSpPr>
          <p:nvPr>
            <p:ph type="body" sz="quarter" idx="36" hasCustomPrompt="1"/>
          </p:nvPr>
        </p:nvSpPr>
        <p:spPr>
          <a:xfrm>
            <a:off x="511190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3" name="Θέση κειμένου 8"/>
          <p:cNvSpPr>
            <a:spLocks noGrp="1"/>
          </p:cNvSpPr>
          <p:nvPr>
            <p:ph type="body" sz="quarter" idx="37" hasCustomPrompt="1"/>
          </p:nvPr>
        </p:nvSpPr>
        <p:spPr>
          <a:xfrm>
            <a:off x="7451950" y="3971432"/>
            <a:ext cx="198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el-GR" noProof="0" dirty="0"/>
              <a:t>Κουκκίδα 4</a:t>
            </a:r>
          </a:p>
        </p:txBody>
      </p:sp>
      <p:sp>
        <p:nvSpPr>
          <p:cNvPr id="14" name="Θέση κειμένου 10"/>
          <p:cNvSpPr>
            <a:spLocks noGrp="1"/>
          </p:cNvSpPr>
          <p:nvPr>
            <p:ph type="body" sz="quarter" idx="38" hasCustomPrompt="1"/>
          </p:nvPr>
        </p:nvSpPr>
        <p:spPr>
          <a:xfrm>
            <a:off x="7451950" y="4605832"/>
            <a:ext cx="198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el-GR" noProof="0" dirty="0"/>
              <a:t>Περιγραφή κουκκίδας</a:t>
            </a:r>
          </a:p>
        </p:txBody>
      </p:sp>
      <p:sp>
        <p:nvSpPr>
          <p:cNvPr id="18" name="Θέση εικόνας 15"/>
          <p:cNvSpPr>
            <a:spLocks noGrp="1"/>
          </p:cNvSpPr>
          <p:nvPr>
            <p:ph type="pic" sz="quarter" idx="42" hasCustomPrompt="1"/>
          </p:nvPr>
        </p:nvSpPr>
        <p:spPr>
          <a:xfrm>
            <a:off x="302385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19" name="Θέση εικόνας 15"/>
          <p:cNvSpPr>
            <a:spLocks noGrp="1"/>
          </p:cNvSpPr>
          <p:nvPr>
            <p:ph type="pic" sz="quarter" idx="43" hasCustomPrompt="1"/>
          </p:nvPr>
        </p:nvSpPr>
        <p:spPr>
          <a:xfrm>
            <a:off x="536390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0" name="Θέση εικόνας 15"/>
          <p:cNvSpPr>
            <a:spLocks noGrp="1"/>
          </p:cNvSpPr>
          <p:nvPr>
            <p:ph type="pic" sz="quarter" idx="44" hasCustomPrompt="1"/>
          </p:nvPr>
        </p:nvSpPr>
        <p:spPr>
          <a:xfrm>
            <a:off x="7703950" y="1981486"/>
            <a:ext cx="1476000" cy="1476000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noAutofit/>
          </a:bodyPr>
          <a:lstStyle>
            <a:lvl1pPr marL="0" indent="0" algn="ctr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22" name="Θέση κειμένου 5"/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el-GR" noProof="0" dirty="0"/>
              <a:t>Υπότιτλος</a:t>
            </a:r>
          </a:p>
        </p:txBody>
      </p:sp>
      <p:grpSp>
        <p:nvGrpSpPr>
          <p:cNvPr id="15" name="Ομάδα 14"/>
          <p:cNvGrpSpPr/>
          <p:nvPr userDrawn="1"/>
        </p:nvGrpSpPr>
        <p:grpSpPr>
          <a:xfrm>
            <a:off x="2843850" y="1642400"/>
            <a:ext cx="6516100" cy="2131094"/>
            <a:chOff x="2843850" y="1642400"/>
            <a:chExt cx="1836000" cy="2131094"/>
          </a:xfrm>
        </p:grpSpPr>
        <p:sp>
          <p:nvSpPr>
            <p:cNvPr id="16" name="Ορθογώνιο 6"/>
            <p:cNvSpPr/>
            <p:nvPr/>
          </p:nvSpPr>
          <p:spPr>
            <a:xfrm>
              <a:off x="2843850" y="3629494"/>
              <a:ext cx="1836000" cy="144000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  <p:sp>
          <p:nvSpPr>
            <p:cNvPr id="17" name="Ορθογώνιο 6"/>
            <p:cNvSpPr/>
            <p:nvPr/>
          </p:nvSpPr>
          <p:spPr>
            <a:xfrm flipV="1">
              <a:off x="2843850" y="1642400"/>
              <a:ext cx="1836000" cy="144000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noProof="0" dirty="0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Ορθογώνιο 6"/>
          <p:cNvSpPr/>
          <p:nvPr userDrawn="1"/>
        </p:nvSpPr>
        <p:spPr>
          <a:xfrm>
            <a:off x="11408062" y="6126183"/>
            <a:ext cx="540000" cy="5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16" name="Ορθογώνιο 15"/>
          <p:cNvSpPr/>
          <p:nvPr userDrawn="1"/>
        </p:nvSpPr>
        <p:spPr>
          <a:xfrm>
            <a:off x="0" y="6780458"/>
            <a:ext cx="12192000" cy="775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rtl="0"/>
            <a:r>
              <a:rPr lang="el-GR" noProof="0" dirty="0"/>
              <a:t>Κάντε κλικ για να επεξεργαστείτε το Στυλ κύριου τίτλου</a:t>
            </a:r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24370" y="1272208"/>
            <a:ext cx="11340000" cy="46601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el-GR" noProof="0" dirty="0"/>
              <a:t>Επεξεργασία στυλ κειμένου υποδείγματος</a:t>
            </a:r>
          </a:p>
          <a:p>
            <a:pPr lvl="1" rtl="0"/>
            <a:r>
              <a:rPr lang="el-GR" noProof="0" dirty="0"/>
              <a:t>Δεύτερου επιπέδου</a:t>
            </a:r>
          </a:p>
          <a:p>
            <a:pPr lvl="2" rtl="0"/>
            <a:r>
              <a:rPr lang="el-GR" noProof="0" dirty="0"/>
              <a:t>Τρίτου επιπέδου</a:t>
            </a:r>
          </a:p>
          <a:p>
            <a:pPr lvl="3" rtl="0"/>
            <a:r>
              <a:rPr lang="el-GR" noProof="0" dirty="0"/>
              <a:t>Τέταρτου επιπέδου</a:t>
            </a:r>
          </a:p>
          <a:p>
            <a:pPr lvl="4" rtl="0"/>
            <a:r>
              <a:rPr lang="el-GR" noProof="0" dirty="0"/>
              <a:t>Πέμπτου επιπέδου</a:t>
            </a:r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7089975" y="6487997"/>
            <a:ext cx="4114800" cy="206104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el-GR" noProof="0" dirty="0"/>
              <a:t>Προσθέστε υποσέλιδο</a:t>
            </a:r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11409431" y="6213621"/>
            <a:ext cx="537262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600" b="1" i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rtl="0"/>
            <a:fld id="{19B51A1E-902D-48AF-9020-955120F399B6}" type="slidenum">
              <a:rPr lang="el-GR" noProof="0" smtClean="0"/>
              <a:pPr rtl="0"/>
              <a:t>‹#›</a:t>
            </a:fld>
            <a:endParaRPr lang="el-GR" noProof="0" dirty="0"/>
          </a:p>
        </p:txBody>
      </p:sp>
      <p:cxnSp>
        <p:nvCxnSpPr>
          <p:cNvPr id="12" name="Ευθεία γραμμή σύνδεσης 11"/>
          <p:cNvCxnSpPr/>
          <p:nvPr userDrawn="1"/>
        </p:nvCxnSpPr>
        <p:spPr>
          <a:xfrm>
            <a:off x="11408062" y="6780192"/>
            <a:ext cx="540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Ορθογώνιο 18"/>
          <p:cNvSpPr/>
          <p:nvPr userDrawn="1"/>
        </p:nvSpPr>
        <p:spPr>
          <a:xfrm>
            <a:off x="0" y="6780458"/>
            <a:ext cx="11232000" cy="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noProof="0" dirty="0"/>
          </a:p>
        </p:txBody>
      </p:sp>
      <p:grpSp>
        <p:nvGrpSpPr>
          <p:cNvPr id="11" name="Ομάδα 10"/>
          <p:cNvGrpSpPr/>
          <p:nvPr userDrawn="1"/>
        </p:nvGrpSpPr>
        <p:grpSpPr>
          <a:xfrm>
            <a:off x="9874905" y="6130433"/>
            <a:ext cx="1329870" cy="320195"/>
            <a:chOff x="1985170" y="1950690"/>
            <a:chExt cx="2173095" cy="523220"/>
          </a:xfrm>
        </p:grpSpPr>
        <p:sp>
          <p:nvSpPr>
            <p:cNvPr id="13" name="Ορθογώνιο 12"/>
            <p:cNvSpPr/>
            <p:nvPr/>
          </p:nvSpPr>
          <p:spPr>
            <a:xfrm>
              <a:off x="1985170" y="1950690"/>
              <a:ext cx="2173095" cy="52322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wrap="none" rtlCol="0" anchor="ctr">
              <a:noAutofit/>
            </a:bodyPr>
            <a:lstStyle/>
            <a:p>
              <a:pPr algn="ctr" rtl="0"/>
              <a:r>
                <a:rPr lang="el-GR" sz="1200" b="1" noProof="0" dirty="0" err="1">
                  <a:solidFill>
                    <a:schemeClr val="bg1"/>
                  </a:solidFill>
                  <a:latin typeface="+mj-lt"/>
                </a:rPr>
                <a:t>Contoso</a:t>
              </a:r>
              <a:r>
                <a:rPr lang="el-GR" sz="1200" noProof="0" dirty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l-GR" sz="1200" i="1" noProof="0" dirty="0" err="1">
                  <a:solidFill>
                    <a:schemeClr val="bg1"/>
                  </a:solidFill>
                  <a:latin typeface="+mj-lt"/>
                </a:rPr>
                <a:t>Ltd</a:t>
              </a:r>
              <a:r>
                <a:rPr lang="el-GR" sz="1200" noProof="0" dirty="0">
                  <a:solidFill>
                    <a:schemeClr val="bg1"/>
                  </a:solidFill>
                  <a:latin typeface="+mj-lt"/>
                </a:rPr>
                <a:t>.</a:t>
              </a:r>
            </a:p>
          </p:txBody>
        </p:sp>
        <p:sp>
          <p:nvSpPr>
            <p:cNvPr id="14" name="Ορθογώνιο 6"/>
            <p:cNvSpPr/>
            <p:nvPr/>
          </p:nvSpPr>
          <p:spPr>
            <a:xfrm flipV="1">
              <a:off x="2087087" y="2034539"/>
              <a:ext cx="203115" cy="177761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  <a:gd name="connsiteX0-19" fmla="*/ 4330700 w 4330700"/>
                <a:gd name="connsiteY0-20" fmla="*/ 588834 h 588834"/>
                <a:gd name="connsiteX1-21" fmla="*/ 0 w 4330700"/>
                <a:gd name="connsiteY1-22" fmla="*/ 588834 h 588834"/>
                <a:gd name="connsiteX2-23" fmla="*/ 0 w 4330700"/>
                <a:gd name="connsiteY2-24" fmla="*/ 0 h 588834"/>
                <a:gd name="connsiteX0-25" fmla="*/ 550806 w 550806"/>
                <a:gd name="connsiteY0-26" fmla="*/ 588834 h 588834"/>
                <a:gd name="connsiteX1-27" fmla="*/ 0 w 550806"/>
                <a:gd name="connsiteY1-28" fmla="*/ 588834 h 588834"/>
                <a:gd name="connsiteX2-29" fmla="*/ 0 w 550806"/>
                <a:gd name="connsiteY2-30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50806" h="588834">
                  <a:moveTo>
                    <a:pt x="550806" y="588834"/>
                  </a:move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sz="1100" noProof="0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spc="-10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Calibri" panose="020F0502020204030204" pitchFamily="34" charset="0"/>
        <a:buChar char="○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11" Type="http://schemas.openxmlformats.org/officeDocument/2006/relationships/image" Target="../media/image34.jpeg"/><Relationship Id="rId5" Type="http://schemas.openxmlformats.org/officeDocument/2006/relationships/image" Target="../media/image29.jpeg"/><Relationship Id="rId10" Type="http://schemas.openxmlformats.org/officeDocument/2006/relationships/image" Target="../media/image33.jpeg"/><Relationship Id="rId4" Type="http://schemas.openxmlformats.org/officeDocument/2006/relationships/image" Target="../media/image28.jpeg"/><Relationship Id="rId9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11" Type="http://schemas.openxmlformats.org/officeDocument/2006/relationships/image" Target="../media/image40.jpeg"/><Relationship Id="rId5" Type="http://schemas.openxmlformats.org/officeDocument/2006/relationships/image" Target="../media/image29.jpeg"/><Relationship Id="rId10" Type="http://schemas.openxmlformats.org/officeDocument/2006/relationships/image" Target="../media/image39.png"/><Relationship Id="rId4" Type="http://schemas.openxmlformats.org/officeDocument/2006/relationships/image" Target="../media/image28.jpeg"/><Relationship Id="rId9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7.jpeg"/><Relationship Id="rId7" Type="http://schemas.openxmlformats.org/officeDocument/2006/relationships/image" Target="../media/image31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11" Type="http://schemas.openxmlformats.org/officeDocument/2006/relationships/image" Target="../media/image45.jpeg"/><Relationship Id="rId5" Type="http://schemas.openxmlformats.org/officeDocument/2006/relationships/image" Target="../media/image29.jpeg"/><Relationship Id="rId10" Type="http://schemas.openxmlformats.org/officeDocument/2006/relationships/image" Target="../media/image44.jpeg"/><Relationship Id="rId4" Type="http://schemas.openxmlformats.org/officeDocument/2006/relationships/image" Target="../media/image28.jpeg"/><Relationship Id="rId9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12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27.jpe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svg"/><Relationship Id="rId5" Type="http://schemas.openxmlformats.org/officeDocument/2006/relationships/image" Target="../media/image55.png"/><Relationship Id="rId10" Type="http://schemas.openxmlformats.org/officeDocument/2006/relationships/image" Target="../media/image58.jpeg"/><Relationship Id="rId4" Type="http://schemas.openxmlformats.org/officeDocument/2006/relationships/image" Target="../media/image54.jpeg"/><Relationship Id="rId9" Type="http://schemas.openxmlformats.org/officeDocument/2006/relationships/image" Target="../media/image5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12.jpe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jpeg"/><Relationship Id="rId5" Type="http://schemas.openxmlformats.org/officeDocument/2006/relationships/image" Target="../media/image49.jpeg"/><Relationship Id="rId4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6.jpeg"/><Relationship Id="rId7" Type="http://schemas.openxmlformats.org/officeDocument/2006/relationships/image" Target="../media/image72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png"/><Relationship Id="rId5" Type="http://schemas.openxmlformats.org/officeDocument/2006/relationships/image" Target="../media/image70.svg"/><Relationship Id="rId4" Type="http://schemas.openxmlformats.org/officeDocument/2006/relationships/image" Target="../media/image67.png"/><Relationship Id="rId9" Type="http://schemas.openxmlformats.org/officeDocument/2006/relationships/image" Target="../media/image7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12.jpeg"/><Relationship Id="rId7" Type="http://schemas.openxmlformats.org/officeDocument/2006/relationships/image" Target="../media/image76.sv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0.png"/><Relationship Id="rId5" Type="http://schemas.openxmlformats.org/officeDocument/2006/relationships/image" Target="../media/image49.jpeg"/><Relationship Id="rId4" Type="http://schemas.openxmlformats.org/officeDocument/2006/relationships/image" Target="../media/image13.jpeg"/><Relationship Id="rId9" Type="http://schemas.openxmlformats.org/officeDocument/2006/relationships/image" Target="../media/image78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2.jpeg"/><Relationship Id="rId7" Type="http://schemas.openxmlformats.org/officeDocument/2006/relationships/image" Target="../media/image83.sv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png"/><Relationship Id="rId5" Type="http://schemas.openxmlformats.org/officeDocument/2006/relationships/image" Target="../media/image81.svg"/><Relationship Id="rId4" Type="http://schemas.openxmlformats.org/officeDocument/2006/relationships/image" Target="../media/image73.png"/><Relationship Id="rId9" Type="http://schemas.openxmlformats.org/officeDocument/2006/relationships/image" Target="../media/image85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6.jpeg"/><Relationship Id="rId7" Type="http://schemas.openxmlformats.org/officeDocument/2006/relationships/image" Target="../media/image90.sv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png"/><Relationship Id="rId5" Type="http://schemas.openxmlformats.org/officeDocument/2006/relationships/image" Target="../media/image88.svg"/><Relationship Id="rId4" Type="http://schemas.openxmlformats.org/officeDocument/2006/relationships/image" Target="../media/image77.png"/><Relationship Id="rId9" Type="http://schemas.openxmlformats.org/officeDocument/2006/relationships/image" Target="../media/image92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95.svg"/><Relationship Id="rId3" Type="http://schemas.openxmlformats.org/officeDocument/2006/relationships/image" Target="../media/image27.jpeg"/><Relationship Id="rId7" Type="http://schemas.openxmlformats.org/officeDocument/2006/relationships/image" Target="../media/image31.emf"/><Relationship Id="rId12" Type="http://schemas.openxmlformats.org/officeDocument/2006/relationships/image" Target="../media/image8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11" Type="http://schemas.openxmlformats.org/officeDocument/2006/relationships/image" Target="../media/image80.jpeg"/><Relationship Id="rId5" Type="http://schemas.openxmlformats.org/officeDocument/2006/relationships/image" Target="../media/image29.jpeg"/><Relationship Id="rId10" Type="http://schemas.openxmlformats.org/officeDocument/2006/relationships/image" Target="../media/image40.jpeg"/><Relationship Id="rId4" Type="http://schemas.openxmlformats.org/officeDocument/2006/relationships/image" Target="../media/image28.jpeg"/><Relationship Id="rId9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svg"/><Relationship Id="rId3" Type="http://schemas.openxmlformats.org/officeDocument/2006/relationships/image" Target="../media/image84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1.svg"/><Relationship Id="rId5" Type="http://schemas.openxmlformats.org/officeDocument/2006/relationships/image" Target="../media/image85.png"/><Relationship Id="rId4" Type="http://schemas.openxmlformats.org/officeDocument/2006/relationships/image" Target="../media/image99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97.png"/><Relationship Id="rId18" Type="http://schemas.openxmlformats.org/officeDocument/2006/relationships/image" Target="../media/image121.sv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12" Type="http://schemas.openxmlformats.org/officeDocument/2006/relationships/image" Target="../media/image115.svg"/><Relationship Id="rId17" Type="http://schemas.openxmlformats.org/officeDocument/2006/relationships/image" Target="../media/image99.pn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119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2.jpeg"/><Relationship Id="rId11" Type="http://schemas.openxmlformats.org/officeDocument/2006/relationships/image" Target="../media/image96.png"/><Relationship Id="rId5" Type="http://schemas.openxmlformats.org/officeDocument/2006/relationships/image" Target="../media/image91.jpeg"/><Relationship Id="rId15" Type="http://schemas.openxmlformats.org/officeDocument/2006/relationships/image" Target="../media/image98.png"/><Relationship Id="rId10" Type="http://schemas.openxmlformats.org/officeDocument/2006/relationships/image" Target="../media/image113.svg"/><Relationship Id="rId4" Type="http://schemas.openxmlformats.org/officeDocument/2006/relationships/image" Target="../media/image90.jpeg"/><Relationship Id="rId9" Type="http://schemas.openxmlformats.org/officeDocument/2006/relationships/image" Target="../media/image95.png"/><Relationship Id="rId14" Type="http://schemas.openxmlformats.org/officeDocument/2006/relationships/image" Target="../media/image117.sv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5.svg"/><Relationship Id="rId5" Type="http://schemas.openxmlformats.org/officeDocument/2006/relationships/image" Target="../media/image101.png"/><Relationship Id="rId4" Type="http://schemas.openxmlformats.org/officeDocument/2006/relationships/image" Target="../media/image12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5.png"/><Relationship Id="rId7" Type="http://schemas.openxmlformats.org/officeDocument/2006/relationships/image" Target="../media/image10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2.svg"/><Relationship Id="rId5" Type="http://schemas.openxmlformats.org/officeDocument/2006/relationships/image" Target="../media/image106.png"/><Relationship Id="rId10" Type="http://schemas.openxmlformats.org/officeDocument/2006/relationships/image" Target="../media/image109.jpeg"/><Relationship Id="rId4" Type="http://schemas.openxmlformats.org/officeDocument/2006/relationships/image" Target="../media/image130.svg"/><Relationship Id="rId9" Type="http://schemas.openxmlformats.org/officeDocument/2006/relationships/image" Target="../media/image135.sv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svg"/><Relationship Id="rId3" Type="http://schemas.openxmlformats.org/officeDocument/2006/relationships/image" Target="../media/image110.png"/><Relationship Id="rId7" Type="http://schemas.openxmlformats.org/officeDocument/2006/relationships/image" Target="../media/image11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0.svg"/><Relationship Id="rId5" Type="http://schemas.openxmlformats.org/officeDocument/2006/relationships/image" Target="../media/image111.png"/><Relationship Id="rId4" Type="http://schemas.openxmlformats.org/officeDocument/2006/relationships/image" Target="../media/image138.svg"/><Relationship Id="rId9" Type="http://schemas.openxmlformats.org/officeDocument/2006/relationships/image" Target="../media/image11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svg"/><Relationship Id="rId3" Type="http://schemas.openxmlformats.org/officeDocument/2006/relationships/image" Target="../media/image27.jpeg"/><Relationship Id="rId7" Type="http://schemas.openxmlformats.org/officeDocument/2006/relationships/image" Target="../media/image116.png"/><Relationship Id="rId12" Type="http://schemas.openxmlformats.org/officeDocument/2006/relationships/image" Target="../media/image11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6.svg"/><Relationship Id="rId11" Type="http://schemas.openxmlformats.org/officeDocument/2006/relationships/image" Target="../media/image151.svg"/><Relationship Id="rId5" Type="http://schemas.openxmlformats.org/officeDocument/2006/relationships/image" Target="../media/image115.png"/><Relationship Id="rId10" Type="http://schemas.openxmlformats.org/officeDocument/2006/relationships/image" Target="../media/image118.png"/><Relationship Id="rId4" Type="http://schemas.openxmlformats.org/officeDocument/2006/relationships/image" Target="../media/image54.jpeg"/><Relationship Id="rId9" Type="http://schemas.openxmlformats.org/officeDocument/2006/relationships/image" Target="../media/image117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157.svg"/><Relationship Id="rId3" Type="http://schemas.openxmlformats.org/officeDocument/2006/relationships/image" Target="../media/image27.jpeg"/><Relationship Id="rId7" Type="http://schemas.openxmlformats.org/officeDocument/2006/relationships/image" Target="../media/image120.jpeg"/><Relationship Id="rId12" Type="http://schemas.openxmlformats.org/officeDocument/2006/relationships/image" Target="../media/image12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9.jpeg"/><Relationship Id="rId11" Type="http://schemas.openxmlformats.org/officeDocument/2006/relationships/image" Target="../media/image155.svg"/><Relationship Id="rId5" Type="http://schemas.openxmlformats.org/officeDocument/2006/relationships/image" Target="../media/image117.jpeg"/><Relationship Id="rId10" Type="http://schemas.openxmlformats.org/officeDocument/2006/relationships/image" Target="../media/image121.png"/><Relationship Id="rId4" Type="http://schemas.openxmlformats.org/officeDocument/2006/relationships/image" Target="../media/image54.jpeg"/><Relationship Id="rId9" Type="http://schemas.openxmlformats.org/officeDocument/2006/relationships/image" Target="../media/image95.sv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3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svg"/><Relationship Id="rId3" Type="http://schemas.openxmlformats.org/officeDocument/2006/relationships/image" Target="../media/image124.png"/><Relationship Id="rId7" Type="http://schemas.openxmlformats.org/officeDocument/2006/relationships/image" Target="../media/image12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2.svg"/><Relationship Id="rId5" Type="http://schemas.openxmlformats.org/officeDocument/2006/relationships/image" Target="../media/image125.png"/><Relationship Id="rId4" Type="http://schemas.openxmlformats.org/officeDocument/2006/relationships/image" Target="../media/image160.sv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131.png"/><Relationship Id="rId18" Type="http://schemas.openxmlformats.org/officeDocument/2006/relationships/image" Target="../media/image176.svg"/><Relationship Id="rId3" Type="http://schemas.openxmlformats.org/officeDocument/2006/relationships/image" Target="../media/image91.jpeg"/><Relationship Id="rId7" Type="http://schemas.openxmlformats.org/officeDocument/2006/relationships/image" Target="../media/image128.jpeg"/><Relationship Id="rId12" Type="http://schemas.openxmlformats.org/officeDocument/2006/relationships/image" Target="../media/image170.svg"/><Relationship Id="rId17" Type="http://schemas.openxmlformats.org/officeDocument/2006/relationships/image" Target="../media/image133.png"/><Relationship Id="rId2" Type="http://schemas.openxmlformats.org/officeDocument/2006/relationships/notesSlide" Target="../notesSlides/notesSlide44.xml"/><Relationship Id="rId16" Type="http://schemas.openxmlformats.org/officeDocument/2006/relationships/image" Target="../media/image174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3.jpeg"/><Relationship Id="rId11" Type="http://schemas.openxmlformats.org/officeDocument/2006/relationships/image" Target="../media/image130.png"/><Relationship Id="rId5" Type="http://schemas.openxmlformats.org/officeDocument/2006/relationships/image" Target="../media/image92.jpeg"/><Relationship Id="rId15" Type="http://schemas.openxmlformats.org/officeDocument/2006/relationships/image" Target="../media/image132.png"/><Relationship Id="rId10" Type="http://schemas.openxmlformats.org/officeDocument/2006/relationships/image" Target="../media/image168.svg"/><Relationship Id="rId4" Type="http://schemas.openxmlformats.org/officeDocument/2006/relationships/image" Target="../media/image127.jpeg"/><Relationship Id="rId9" Type="http://schemas.openxmlformats.org/officeDocument/2006/relationships/image" Target="../media/image129.png"/><Relationship Id="rId14" Type="http://schemas.openxmlformats.org/officeDocument/2006/relationships/image" Target="../media/image172.sv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svg"/><Relationship Id="rId3" Type="http://schemas.openxmlformats.org/officeDocument/2006/relationships/image" Target="../media/image27.jpeg"/><Relationship Id="rId7" Type="http://schemas.openxmlformats.org/officeDocument/2006/relationships/image" Target="../media/image134.png"/><Relationship Id="rId12" Type="http://schemas.openxmlformats.org/officeDocument/2006/relationships/image" Target="../media/image13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9.jpeg"/><Relationship Id="rId11" Type="http://schemas.openxmlformats.org/officeDocument/2006/relationships/image" Target="../media/image136.jpeg"/><Relationship Id="rId5" Type="http://schemas.openxmlformats.org/officeDocument/2006/relationships/image" Target="../media/image117.jpeg"/><Relationship Id="rId10" Type="http://schemas.openxmlformats.org/officeDocument/2006/relationships/image" Target="../media/image180.svg"/><Relationship Id="rId4" Type="http://schemas.openxmlformats.org/officeDocument/2006/relationships/image" Target="../media/image54.jpeg"/><Relationship Id="rId9" Type="http://schemas.openxmlformats.org/officeDocument/2006/relationships/image" Target="../media/image135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openxmlformats.org/officeDocument/2006/relationships/image" Target="../media/image138.jpeg"/><Relationship Id="rId7" Type="http://schemas.openxmlformats.org/officeDocument/2006/relationships/image" Target="../media/image187.sv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png"/><Relationship Id="rId11" Type="http://schemas.openxmlformats.org/officeDocument/2006/relationships/image" Target="../media/image191.svg"/><Relationship Id="rId5" Type="http://schemas.openxmlformats.org/officeDocument/2006/relationships/image" Target="../media/image185.svg"/><Relationship Id="rId10" Type="http://schemas.openxmlformats.org/officeDocument/2006/relationships/image" Target="../media/image142.png"/><Relationship Id="rId4" Type="http://schemas.openxmlformats.org/officeDocument/2006/relationships/image" Target="../media/image139.png"/><Relationship Id="rId9" Type="http://schemas.openxmlformats.org/officeDocument/2006/relationships/image" Target="../media/image189.sv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4.jpeg"/><Relationship Id="rId4" Type="http://schemas.openxmlformats.org/officeDocument/2006/relationships/image" Target="../media/image14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13" Type="http://schemas.openxmlformats.org/officeDocument/2006/relationships/image" Target="../media/image199.svg"/><Relationship Id="rId18" Type="http://schemas.openxmlformats.org/officeDocument/2006/relationships/image" Target="../media/image150.png"/><Relationship Id="rId3" Type="http://schemas.openxmlformats.org/officeDocument/2006/relationships/image" Target="../media/image91.jpeg"/><Relationship Id="rId7" Type="http://schemas.openxmlformats.org/officeDocument/2006/relationships/image" Target="../media/image128.jpeg"/><Relationship Id="rId12" Type="http://schemas.openxmlformats.org/officeDocument/2006/relationships/image" Target="../media/image148.png"/><Relationship Id="rId17" Type="http://schemas.openxmlformats.org/officeDocument/2006/relationships/image" Target="../media/image201.svg"/><Relationship Id="rId2" Type="http://schemas.openxmlformats.org/officeDocument/2006/relationships/notesSlide" Target="../notesSlides/notesSlide52.xml"/><Relationship Id="rId16" Type="http://schemas.openxmlformats.org/officeDocument/2006/relationships/image" Target="../media/image14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3.jpeg"/><Relationship Id="rId11" Type="http://schemas.openxmlformats.org/officeDocument/2006/relationships/image" Target="../media/image197.svg"/><Relationship Id="rId5" Type="http://schemas.openxmlformats.org/officeDocument/2006/relationships/image" Target="../media/image92.jpeg"/><Relationship Id="rId15" Type="http://schemas.openxmlformats.org/officeDocument/2006/relationships/image" Target="../media/image113.svg"/><Relationship Id="rId10" Type="http://schemas.openxmlformats.org/officeDocument/2006/relationships/image" Target="../media/image147.png"/><Relationship Id="rId19" Type="http://schemas.openxmlformats.org/officeDocument/2006/relationships/image" Target="../media/image203.svg"/><Relationship Id="rId4" Type="http://schemas.openxmlformats.org/officeDocument/2006/relationships/image" Target="../media/image127.jpeg"/><Relationship Id="rId9" Type="http://schemas.openxmlformats.org/officeDocument/2006/relationships/image" Target="../media/image94.png"/><Relationship Id="rId14" Type="http://schemas.openxmlformats.org/officeDocument/2006/relationships/image" Target="../media/image9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12.jpeg"/><Relationship Id="rId7" Type="http://schemas.openxmlformats.org/officeDocument/2006/relationships/image" Target="../media/image206.sv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2.png"/><Relationship Id="rId5" Type="http://schemas.openxmlformats.org/officeDocument/2006/relationships/image" Target="../media/image49.jpeg"/><Relationship Id="rId10" Type="http://schemas.openxmlformats.org/officeDocument/2006/relationships/image" Target="../media/image154.jpeg"/><Relationship Id="rId4" Type="http://schemas.openxmlformats.org/officeDocument/2006/relationships/image" Target="../media/image13.jpeg"/><Relationship Id="rId9" Type="http://schemas.openxmlformats.org/officeDocument/2006/relationships/image" Target="../media/image208.sv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7" Type="http://schemas.openxmlformats.org/officeDocument/2006/relationships/image" Target="../media/image214.sv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7.png"/><Relationship Id="rId5" Type="http://schemas.openxmlformats.org/officeDocument/2006/relationships/image" Target="../media/image212.svg"/><Relationship Id="rId4" Type="http://schemas.openxmlformats.org/officeDocument/2006/relationships/image" Target="../media/image15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7" Type="http://schemas.openxmlformats.org/officeDocument/2006/relationships/image" Target="../media/image95.sv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1.png"/><Relationship Id="rId5" Type="http://schemas.openxmlformats.org/officeDocument/2006/relationships/image" Target="../media/image160.jpeg"/><Relationship Id="rId4" Type="http://schemas.openxmlformats.org/officeDocument/2006/relationships/image" Target="../media/image15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221.sv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2.png"/><Relationship Id="rId5" Type="http://schemas.openxmlformats.org/officeDocument/2006/relationships/image" Target="../media/image219.svg"/><Relationship Id="rId4" Type="http://schemas.openxmlformats.org/officeDocument/2006/relationships/image" Target="../media/image16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5.svg"/><Relationship Id="rId5" Type="http://schemas.openxmlformats.org/officeDocument/2006/relationships/image" Target="../media/image165.png"/><Relationship Id="rId4" Type="http://schemas.openxmlformats.org/officeDocument/2006/relationships/image" Target="../media/image164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png"/><Relationship Id="rId3" Type="http://schemas.openxmlformats.org/officeDocument/2006/relationships/image" Target="../media/image166.jpeg"/><Relationship Id="rId7" Type="http://schemas.openxmlformats.org/officeDocument/2006/relationships/image" Target="../media/image157.sv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2.png"/><Relationship Id="rId5" Type="http://schemas.openxmlformats.org/officeDocument/2006/relationships/image" Target="../media/image164.svg"/><Relationship Id="rId4" Type="http://schemas.openxmlformats.org/officeDocument/2006/relationships/image" Target="../media/image126.png"/><Relationship Id="rId9" Type="http://schemas.openxmlformats.org/officeDocument/2006/relationships/image" Target="../media/image228.sv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2.jpeg"/><Relationship Id="rId7" Type="http://schemas.openxmlformats.org/officeDocument/2006/relationships/image" Target="../media/image16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8.png"/><Relationship Id="rId5" Type="http://schemas.openxmlformats.org/officeDocument/2006/relationships/image" Target="../media/image49.jpeg"/><Relationship Id="rId4" Type="http://schemas.openxmlformats.org/officeDocument/2006/relationships/image" Target="../media/image13.jpeg"/><Relationship Id="rId9" Type="http://schemas.openxmlformats.org/officeDocument/2006/relationships/image" Target="../media/image32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5.svg"/><Relationship Id="rId3" Type="http://schemas.openxmlformats.org/officeDocument/2006/relationships/chart" Target="../charts/chart5.xml"/><Relationship Id="rId7" Type="http://schemas.openxmlformats.org/officeDocument/2006/relationships/image" Target="../media/image16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2.xml"/><Relationship Id="rId6" Type="http://schemas.openxmlformats.org/officeDocument/2006/relationships/chart" Target="../charts/chart6.xml"/><Relationship Id="rId11" Type="http://schemas.openxmlformats.org/officeDocument/2006/relationships/image" Target="../media/image235.svg"/><Relationship Id="rId5" Type="http://schemas.openxmlformats.org/officeDocument/2006/relationships/image" Target="../media/image233.svg"/><Relationship Id="rId10" Type="http://schemas.openxmlformats.org/officeDocument/2006/relationships/image" Target="../media/image172.png"/><Relationship Id="rId4" Type="http://schemas.openxmlformats.org/officeDocument/2006/relationships/image" Target="../media/image171.png"/><Relationship Id="rId9" Type="http://schemas.openxmlformats.org/officeDocument/2006/relationships/chart" Target="../charts/char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3.jpe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5.svg"/><Relationship Id="rId3" Type="http://schemas.openxmlformats.org/officeDocument/2006/relationships/chart" Target="../charts/chart8.xml"/><Relationship Id="rId7" Type="http://schemas.openxmlformats.org/officeDocument/2006/relationships/image" Target="../media/image1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2.xml"/><Relationship Id="rId6" Type="http://schemas.openxmlformats.org/officeDocument/2006/relationships/chart" Target="../charts/chart9.xml"/><Relationship Id="rId11" Type="http://schemas.openxmlformats.org/officeDocument/2006/relationships/image" Target="../media/image235.svg"/><Relationship Id="rId5" Type="http://schemas.openxmlformats.org/officeDocument/2006/relationships/image" Target="../media/image233.svg"/><Relationship Id="rId10" Type="http://schemas.openxmlformats.org/officeDocument/2006/relationships/image" Target="../media/image172.png"/><Relationship Id="rId4" Type="http://schemas.openxmlformats.org/officeDocument/2006/relationships/image" Target="../media/image171.png"/><Relationship Id="rId9" Type="http://schemas.openxmlformats.org/officeDocument/2006/relationships/chart" Target="../charts/chart10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4.jpeg"/><Relationship Id="rId4" Type="http://schemas.openxmlformats.org/officeDocument/2006/relationships/image" Target="../media/image95.sv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13" Type="http://schemas.openxmlformats.org/officeDocument/2006/relationships/image" Target="../media/image239.svg"/><Relationship Id="rId3" Type="http://schemas.openxmlformats.org/officeDocument/2006/relationships/chart" Target="../charts/chart11.xml"/><Relationship Id="rId7" Type="http://schemas.openxmlformats.org/officeDocument/2006/relationships/chart" Target="../charts/chart13.xml"/><Relationship Id="rId12" Type="http://schemas.openxmlformats.org/officeDocument/2006/relationships/image" Target="../media/image17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2.xml"/><Relationship Id="rId6" Type="http://schemas.openxmlformats.org/officeDocument/2006/relationships/chart" Target="../charts/chart12.xml"/><Relationship Id="rId11" Type="http://schemas.openxmlformats.org/officeDocument/2006/relationships/image" Target="../media/image235.svg"/><Relationship Id="rId5" Type="http://schemas.openxmlformats.org/officeDocument/2006/relationships/image" Target="../media/image233.svg"/><Relationship Id="rId10" Type="http://schemas.openxmlformats.org/officeDocument/2006/relationships/image" Target="../media/image172.png"/><Relationship Id="rId4" Type="http://schemas.openxmlformats.org/officeDocument/2006/relationships/image" Target="../media/image171.png"/><Relationship Id="rId9" Type="http://schemas.openxmlformats.org/officeDocument/2006/relationships/image" Target="../media/image225.sv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6.jpe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3" Type="http://schemas.openxmlformats.org/officeDocument/2006/relationships/image" Target="../media/image177.jpeg"/><Relationship Id="rId7" Type="http://schemas.openxmlformats.org/officeDocument/2006/relationships/image" Target="../media/image245.sv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9.png"/><Relationship Id="rId11" Type="http://schemas.openxmlformats.org/officeDocument/2006/relationships/image" Target="../media/image249.svg"/><Relationship Id="rId5" Type="http://schemas.openxmlformats.org/officeDocument/2006/relationships/image" Target="../media/image243.svg"/><Relationship Id="rId10" Type="http://schemas.openxmlformats.org/officeDocument/2006/relationships/image" Target="../media/image181.png"/><Relationship Id="rId4" Type="http://schemas.openxmlformats.org/officeDocument/2006/relationships/image" Target="../media/image178.png"/><Relationship Id="rId9" Type="http://schemas.openxmlformats.org/officeDocument/2006/relationships/image" Target="../media/image247.sv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3.svg"/><Relationship Id="rId3" Type="http://schemas.openxmlformats.org/officeDocument/2006/relationships/image" Target="../media/image124.png"/><Relationship Id="rId7" Type="http://schemas.openxmlformats.org/officeDocument/2006/relationships/image" Target="../media/image18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1.svg"/><Relationship Id="rId5" Type="http://schemas.openxmlformats.org/officeDocument/2006/relationships/image" Target="../media/image182.png"/><Relationship Id="rId4" Type="http://schemas.openxmlformats.org/officeDocument/2006/relationships/image" Target="../media/image160.sv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6.svg"/><Relationship Id="rId3" Type="http://schemas.openxmlformats.org/officeDocument/2006/relationships/image" Target="../media/image168.png"/><Relationship Id="rId7" Type="http://schemas.openxmlformats.org/officeDocument/2006/relationships/image" Target="../media/image18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9.svg"/><Relationship Id="rId5" Type="http://schemas.openxmlformats.org/officeDocument/2006/relationships/image" Target="../media/image161.png"/><Relationship Id="rId4" Type="http://schemas.openxmlformats.org/officeDocument/2006/relationships/image" Target="../media/image254.sv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1.svg"/><Relationship Id="rId3" Type="http://schemas.openxmlformats.org/officeDocument/2006/relationships/image" Target="../media/image72.jpeg"/><Relationship Id="rId7" Type="http://schemas.openxmlformats.org/officeDocument/2006/relationships/image" Target="../media/image187.png"/><Relationship Id="rId12" Type="http://schemas.openxmlformats.org/officeDocument/2006/relationships/image" Target="../media/image265.sv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9.svg"/><Relationship Id="rId11" Type="http://schemas.openxmlformats.org/officeDocument/2006/relationships/image" Target="../media/image189.png"/><Relationship Id="rId5" Type="http://schemas.openxmlformats.org/officeDocument/2006/relationships/image" Target="../media/image186.png"/><Relationship Id="rId10" Type="http://schemas.openxmlformats.org/officeDocument/2006/relationships/image" Target="../media/image263.svg"/><Relationship Id="rId4" Type="http://schemas.openxmlformats.org/officeDocument/2006/relationships/image" Target="../media/image185.jpeg"/><Relationship Id="rId9" Type="http://schemas.openxmlformats.org/officeDocument/2006/relationships/image" Target="../media/image188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3" Type="http://schemas.openxmlformats.org/officeDocument/2006/relationships/image" Target="../media/image190.jpeg"/><Relationship Id="rId7" Type="http://schemas.openxmlformats.org/officeDocument/2006/relationships/image" Target="../media/image270.sv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2.png"/><Relationship Id="rId5" Type="http://schemas.openxmlformats.org/officeDocument/2006/relationships/image" Target="../media/image268.svg"/><Relationship Id="rId4" Type="http://schemas.openxmlformats.org/officeDocument/2006/relationships/image" Target="../media/image191.png"/><Relationship Id="rId9" Type="http://schemas.openxmlformats.org/officeDocument/2006/relationships/image" Target="../media/image272.sv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96.jpeg"/><Relationship Id="rId4" Type="http://schemas.openxmlformats.org/officeDocument/2006/relationships/image" Target="../media/image195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7.svg"/><Relationship Id="rId3" Type="http://schemas.openxmlformats.org/officeDocument/2006/relationships/image" Target="../media/image13.jpeg"/><Relationship Id="rId7" Type="http://schemas.openxmlformats.org/officeDocument/2006/relationships/image" Target="../media/image197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5.svg"/><Relationship Id="rId5" Type="http://schemas.openxmlformats.org/officeDocument/2006/relationships/image" Target="../media/image81.png"/><Relationship Id="rId10" Type="http://schemas.openxmlformats.org/officeDocument/2006/relationships/image" Target="../media/image279.svg"/><Relationship Id="rId4" Type="http://schemas.openxmlformats.org/officeDocument/2006/relationships/image" Target="../media/image18.jpeg"/><Relationship Id="rId9" Type="http://schemas.openxmlformats.org/officeDocument/2006/relationships/image" Target="../media/image19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5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6.svg"/><Relationship Id="rId3" Type="http://schemas.openxmlformats.org/officeDocument/2006/relationships/image" Target="../media/image200.png"/><Relationship Id="rId7" Type="http://schemas.openxmlformats.org/officeDocument/2006/relationships/image" Target="../media/image202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84.svg"/><Relationship Id="rId5" Type="http://schemas.openxmlformats.org/officeDocument/2006/relationships/image" Target="../media/image201.png"/><Relationship Id="rId4" Type="http://schemas.openxmlformats.org/officeDocument/2006/relationships/image" Target="../media/image282.sv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3.svg"/><Relationship Id="rId3" Type="http://schemas.openxmlformats.org/officeDocument/2006/relationships/image" Target="../media/image204.png"/><Relationship Id="rId7" Type="http://schemas.openxmlformats.org/officeDocument/2006/relationships/image" Target="../media/image20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1.svg"/><Relationship Id="rId5" Type="http://schemas.openxmlformats.org/officeDocument/2006/relationships/image" Target="../media/image205.png"/><Relationship Id="rId4" Type="http://schemas.openxmlformats.org/officeDocument/2006/relationships/image" Target="../media/image289.sv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svg"/><Relationship Id="rId3" Type="http://schemas.openxmlformats.org/officeDocument/2006/relationships/image" Target="../media/image13.jpeg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9.svg"/><Relationship Id="rId5" Type="http://schemas.openxmlformats.org/officeDocument/2006/relationships/image" Target="../media/image198.png"/><Relationship Id="rId10" Type="http://schemas.openxmlformats.org/officeDocument/2006/relationships/image" Target="../media/image207.jpeg"/><Relationship Id="rId4" Type="http://schemas.openxmlformats.org/officeDocument/2006/relationships/image" Target="../media/image18.jpeg"/><Relationship Id="rId9" Type="http://schemas.openxmlformats.org/officeDocument/2006/relationships/image" Target="../media/image203.jpe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png"/><Relationship Id="rId3" Type="http://schemas.openxmlformats.org/officeDocument/2006/relationships/image" Target="../media/image208.png"/><Relationship Id="rId7" Type="http://schemas.openxmlformats.org/officeDocument/2006/relationships/image" Target="../media/image298.svg"/><Relationship Id="rId12" Type="http://schemas.openxmlformats.org/officeDocument/2006/relationships/image" Target="../media/image212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9.png"/><Relationship Id="rId11" Type="http://schemas.openxmlformats.org/officeDocument/2006/relationships/image" Target="../media/image302.svg"/><Relationship Id="rId5" Type="http://schemas.openxmlformats.org/officeDocument/2006/relationships/image" Target="../media/image72.jpeg"/><Relationship Id="rId10" Type="http://schemas.openxmlformats.org/officeDocument/2006/relationships/image" Target="../media/image211.png"/><Relationship Id="rId4" Type="http://schemas.openxmlformats.org/officeDocument/2006/relationships/image" Target="../media/image296.svg"/><Relationship Id="rId9" Type="http://schemas.openxmlformats.org/officeDocument/2006/relationships/image" Target="../media/image300.sv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5.svg"/><Relationship Id="rId13" Type="http://schemas.openxmlformats.org/officeDocument/2006/relationships/image" Target="../media/image215.jpeg"/><Relationship Id="rId3" Type="http://schemas.openxmlformats.org/officeDocument/2006/relationships/image" Target="../media/image13.jpeg"/><Relationship Id="rId7" Type="http://schemas.openxmlformats.org/officeDocument/2006/relationships/image" Target="../media/image213.png"/><Relationship Id="rId12" Type="http://schemas.microsoft.com/office/2007/relationships/hdphoto" Target="../media/hdphoto1.wdp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9.svg"/><Relationship Id="rId11" Type="http://schemas.openxmlformats.org/officeDocument/2006/relationships/image" Target="../media/image214.png"/><Relationship Id="rId5" Type="http://schemas.openxmlformats.org/officeDocument/2006/relationships/image" Target="../media/image198.png"/><Relationship Id="rId10" Type="http://schemas.openxmlformats.org/officeDocument/2006/relationships/image" Target="../media/image95.svg"/><Relationship Id="rId4" Type="http://schemas.openxmlformats.org/officeDocument/2006/relationships/image" Target="../media/image18.jpeg"/><Relationship Id="rId9" Type="http://schemas.openxmlformats.org/officeDocument/2006/relationships/image" Target="../media/image81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9.png"/><Relationship Id="rId3" Type="http://schemas.openxmlformats.org/officeDocument/2006/relationships/image" Target="../media/image216.png"/><Relationship Id="rId7" Type="http://schemas.openxmlformats.org/officeDocument/2006/relationships/image" Target="../media/image218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1.svg"/><Relationship Id="rId5" Type="http://schemas.openxmlformats.org/officeDocument/2006/relationships/image" Target="../media/image217.png"/><Relationship Id="rId4" Type="http://schemas.openxmlformats.org/officeDocument/2006/relationships/image" Target="../media/image309.svg"/><Relationship Id="rId9" Type="http://schemas.openxmlformats.org/officeDocument/2006/relationships/image" Target="../media/image3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Θέση εικόνας 18" descr="Μεγάλη ξύλινη σήραγγα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 t="1" b="1"/>
          <a:stretch>
            <a:fillRect/>
          </a:stretch>
        </p:blipFill>
        <p:spPr/>
      </p:pic>
      <p:sp>
        <p:nvSpPr>
          <p:cNvPr id="22" name="Τίτλος 21"/>
          <p:cNvSpPr>
            <a:spLocks noGrp="1"/>
          </p:cNvSpPr>
          <p:nvPr>
            <p:ph type="ctrTitle"/>
          </p:nvPr>
        </p:nvSpPr>
        <p:spPr>
          <a:xfrm>
            <a:off x="144000" y="2599970"/>
            <a:ext cx="4860000" cy="2499394"/>
          </a:xfrm>
        </p:spPr>
        <p:txBody>
          <a:bodyPr rtlCol="0"/>
          <a:lstStyle/>
          <a:p>
            <a:r>
              <a:rPr lang="el-GR" sz="2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ΟΙ ΕΠΙΔΡΑΣΕΙΣ ΤΩΝ ΚΥΡΙΟΤΕΡΩΝ ΘΕΩΡΗΤΙΚΩΝ ΡΕΥΜΑΤΩΝ</a:t>
            </a:r>
            <a:br>
              <a:rPr lang="el-GR" sz="2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ΤΗΣ ΔΙΟΙΚΗΤΙΚΗΣ ΕΠΙΣΤΗΜΗΣ</a:t>
            </a:r>
            <a:br>
              <a:rPr lang="el-GR" sz="2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ΣΤΟΝ ΣΧΕΔΙΑΣΜΟ ΤΗΣ ΟΡΓΑΝΩΤΙΚΗΣ ΔΟΜΗΣ</a:t>
            </a:r>
          </a:p>
        </p:txBody>
      </p:sp>
      <p:sp>
        <p:nvSpPr>
          <p:cNvPr id="23" name="Υπότιτλος 22"/>
          <p:cNvSpPr>
            <a:spLocks noGrp="1"/>
          </p:cNvSpPr>
          <p:nvPr>
            <p:ph type="subTitle" idx="1"/>
          </p:nvPr>
        </p:nvSpPr>
        <p:spPr>
          <a:xfrm>
            <a:off x="144000" y="5272095"/>
            <a:ext cx="4860000" cy="836602"/>
          </a:xfrm>
          <a:solidFill>
            <a:schemeClr val="tx1"/>
          </a:solidFill>
        </p:spPr>
        <p:txBody>
          <a:bodyPr rtlCol="0"/>
          <a:lstStyle/>
          <a:p>
            <a:r>
              <a:rPr lang="el-GR" sz="2000" b="1" dirty="0">
                <a:solidFill>
                  <a:schemeClr val="bg1"/>
                </a:solidFill>
              </a:rPr>
              <a:t>Λεωνίδας Ε. Μαρούδας</a:t>
            </a:r>
            <a:endParaRPr lang="el-GR" sz="2000" dirty="0">
              <a:solidFill>
                <a:schemeClr val="bg1"/>
              </a:solidFill>
            </a:endParaRPr>
          </a:p>
          <a:p>
            <a:r>
              <a:rPr lang="el-GR" sz="2000" b="1" dirty="0">
                <a:solidFill>
                  <a:schemeClr val="bg1"/>
                </a:solidFill>
              </a:rPr>
              <a:t>Καθηγητής</a:t>
            </a:r>
            <a:endParaRPr lang="el-GR" sz="2000" dirty="0">
              <a:solidFill>
                <a:schemeClr val="bg1"/>
              </a:solidFill>
            </a:endParaRPr>
          </a:p>
        </p:txBody>
      </p:sp>
      <p:grpSp>
        <p:nvGrpSpPr>
          <p:cNvPr id="112" name="Ομάδα 111" descr="Αγκύλες επισήμανσης εικόνας&#10;"/>
          <p:cNvGrpSpPr/>
          <p:nvPr/>
        </p:nvGrpSpPr>
        <p:grpSpPr>
          <a:xfrm>
            <a:off x="144000" y="144000"/>
            <a:ext cx="4860000" cy="6498000"/>
            <a:chOff x="408650" y="404285"/>
            <a:chExt cx="4330700" cy="3164637"/>
          </a:xfrm>
        </p:grpSpPr>
        <p:sp>
          <p:nvSpPr>
            <p:cNvPr id="110" name="Ορθογώνιο 6"/>
            <p:cNvSpPr/>
            <p:nvPr/>
          </p:nvSpPr>
          <p:spPr>
            <a:xfrm>
              <a:off x="408650" y="3386488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111" name="Ορθογώνιο 6"/>
            <p:cNvSpPr/>
            <p:nvPr/>
          </p:nvSpPr>
          <p:spPr>
            <a:xfrm flipV="1">
              <a:off x="408650" y="404285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pic>
        <p:nvPicPr>
          <p:cNvPr id="1026" name="Picture 2" descr="ÎÏÎ¿ÏÎ­Î»ÎµÏÎ¼Î± ÎµÎ¹ÎºÏÎ½Î±Ï Î³Î¹Î± ÏÎ±Î½ÎµÏÎ¹ÏÏÎ·Î¼Î¹Î¿ ÏÎ±ÏÏÏÎ½ Î»Î¿Î³Î¿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93" y="851337"/>
            <a:ext cx="2438561" cy="7906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4000" y="1535441"/>
            <a:ext cx="244815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sz="1200" b="1" dirty="0"/>
              <a:t>ΤΜΗΜΑ ΔΙΟΙΚΗΣΗΣ ΕΠΙΧΕΙΡΗΣΕΩΝ</a:t>
            </a:r>
          </a:p>
          <a:p>
            <a:r>
              <a:rPr lang="el-GR" sz="1200" b="1" dirty="0"/>
              <a:t>ΑΚΑΔΗΜΑΪΚΟ ΕΤΟΣ: 2018-19 </a:t>
            </a:r>
            <a:endParaRPr lang="el-GR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Τίτλος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/>
            <a:r>
              <a:rPr lang="el-GR" sz="3600" b="1" dirty="0"/>
              <a:t>3</a:t>
            </a:r>
            <a:r>
              <a:rPr lang="el-GR" b="1" dirty="0"/>
              <a:t> </a:t>
            </a:r>
            <a:r>
              <a:rPr lang="el-GR" sz="2400" b="1" dirty="0"/>
              <a:t>τύποι τεχνολογικών αλληλεξαρτήσεων</a:t>
            </a:r>
          </a:p>
        </p:txBody>
      </p:sp>
      <p:sp>
        <p:nvSpPr>
          <p:cNvPr id="27" name="Θέση κειμένου 26"/>
          <p:cNvSpPr>
            <a:spLocks noGrp="1"/>
          </p:cNvSpPr>
          <p:nvPr>
            <p:ph type="body" sz="quarter" idx="27"/>
          </p:nvPr>
        </p:nvSpPr>
        <p:spPr/>
        <p:txBody>
          <a:bodyPr rtlCol="0"/>
          <a:lstStyle/>
          <a:p>
            <a:r>
              <a:rPr lang="en-US" dirty="0" smtClean="0"/>
              <a:t>A</a:t>
            </a:r>
            <a:r>
              <a:rPr lang="el-GR" dirty="0" err="1" smtClean="0"/>
              <a:t>πλή</a:t>
            </a:r>
            <a:r>
              <a:rPr lang="el-GR" dirty="0" smtClean="0"/>
              <a:t> </a:t>
            </a:r>
            <a:r>
              <a:rPr lang="el-GR" dirty="0"/>
              <a:t>συνάθροιση δραστηριοτήτων ή συμμετοχική </a:t>
            </a:r>
            <a:r>
              <a:rPr lang="el-GR" dirty="0" smtClean="0"/>
              <a:t>αλληλεξάρτηση</a:t>
            </a:r>
            <a:endParaRPr lang="el-GR" dirty="0"/>
          </a:p>
        </p:txBody>
      </p:sp>
      <p:sp>
        <p:nvSpPr>
          <p:cNvPr id="30" name="Θέση κειμένου 29"/>
          <p:cNvSpPr>
            <a:spLocks noGrp="1"/>
          </p:cNvSpPr>
          <p:nvPr>
            <p:ph type="body" sz="quarter" idx="30"/>
          </p:nvPr>
        </p:nvSpPr>
        <p:spPr>
          <a:xfrm>
            <a:off x="1658929" y="1767538"/>
            <a:ext cx="2811618" cy="1440000"/>
          </a:xfrm>
        </p:spPr>
        <p:txBody>
          <a:bodyPr rtlCol="0"/>
          <a:lstStyle/>
          <a:p>
            <a:pPr rtl="0"/>
            <a:r>
              <a:rPr lang="en-US" altLang="el-GR" sz="6000" dirty="0"/>
              <a:t>1</a:t>
            </a:r>
          </a:p>
        </p:txBody>
      </p:sp>
      <p:sp>
        <p:nvSpPr>
          <p:cNvPr id="28" name="Θέση κειμένου 27"/>
          <p:cNvSpPr>
            <a:spLocks noGrp="1"/>
          </p:cNvSpPr>
          <p:nvPr>
            <p:ph type="body" sz="quarter" idx="28"/>
          </p:nvPr>
        </p:nvSpPr>
        <p:spPr>
          <a:xfrm>
            <a:off x="4911559" y="1947736"/>
            <a:ext cx="3635083" cy="3635083"/>
          </a:xfrm>
        </p:spPr>
        <p:txBody>
          <a:bodyPr rtlCol="0"/>
          <a:lstStyle/>
          <a:p>
            <a:r>
              <a:rPr lang="el-GR" dirty="0"/>
              <a:t>Δραστηριότητες σε σειρά (ή απλή διαδοχή) ή αλυσιδωτή αλληλεξάρτηση</a:t>
            </a:r>
          </a:p>
        </p:txBody>
      </p:sp>
      <p:sp>
        <p:nvSpPr>
          <p:cNvPr id="31" name="Θέση κειμένου 30"/>
          <p:cNvSpPr>
            <a:spLocks noGrp="1"/>
          </p:cNvSpPr>
          <p:nvPr>
            <p:ph type="body" sz="quarter" idx="31"/>
          </p:nvPr>
        </p:nvSpPr>
        <p:spPr>
          <a:xfrm>
            <a:off x="5323291" y="1745313"/>
            <a:ext cx="2811618" cy="1440000"/>
          </a:xfrm>
        </p:spPr>
        <p:txBody>
          <a:bodyPr rtlCol="0"/>
          <a:lstStyle/>
          <a:p>
            <a:pPr rtl="0"/>
            <a:r>
              <a:rPr lang="el-GR" sz="6000" dirty="0"/>
              <a:t>2 </a:t>
            </a:r>
          </a:p>
        </p:txBody>
      </p:sp>
      <p:sp>
        <p:nvSpPr>
          <p:cNvPr id="29" name="Θέση κειμένου 28"/>
          <p:cNvSpPr>
            <a:spLocks noGrp="1"/>
          </p:cNvSpPr>
          <p:nvPr>
            <p:ph type="body" sz="quarter" idx="29"/>
          </p:nvPr>
        </p:nvSpPr>
        <p:spPr/>
        <p:txBody>
          <a:bodyPr rtlCol="0"/>
          <a:lstStyle/>
          <a:p>
            <a:pPr lvl="0"/>
            <a:r>
              <a:rPr lang="el-GR" dirty="0" smtClean="0"/>
              <a:t>Δρ</a:t>
            </a:r>
            <a:r>
              <a:rPr lang="en-US" dirty="0" smtClean="0"/>
              <a:t>α</a:t>
            </a:r>
            <a:r>
              <a:rPr lang="el-GR" dirty="0" err="1" smtClean="0"/>
              <a:t>στηριότητες</a:t>
            </a:r>
            <a:r>
              <a:rPr lang="en-US" dirty="0" smtClean="0"/>
              <a:t> </a:t>
            </a:r>
            <a:r>
              <a:rPr lang="el-GR" dirty="0" smtClean="0"/>
              <a:t> </a:t>
            </a:r>
            <a:r>
              <a:rPr lang="en-US" dirty="0" err="1" smtClean="0"/>
              <a:t>με</a:t>
            </a:r>
            <a:r>
              <a:rPr lang="en-US" dirty="0" smtClean="0"/>
              <a:t> </a:t>
            </a:r>
            <a:r>
              <a:rPr lang="el-GR" dirty="0" smtClean="0"/>
              <a:t>αμοιβαία</a:t>
            </a:r>
            <a:r>
              <a:rPr lang="en-US" dirty="0" smtClean="0"/>
              <a:t> </a:t>
            </a:r>
            <a:r>
              <a:rPr lang="en-US" dirty="0" err="1" smtClean="0"/>
              <a:t>αλληλεξάρτηση</a:t>
            </a:r>
            <a:endParaRPr lang="el-GR" dirty="0"/>
          </a:p>
        </p:txBody>
      </p:sp>
      <p:sp>
        <p:nvSpPr>
          <p:cNvPr id="33" name="Θέση κειμένου 32"/>
          <p:cNvSpPr>
            <a:spLocks noGrp="1"/>
          </p:cNvSpPr>
          <p:nvPr>
            <p:ph type="body" sz="quarter" idx="33"/>
          </p:nvPr>
        </p:nvSpPr>
        <p:spPr>
          <a:xfrm>
            <a:off x="8547101" y="1884378"/>
            <a:ext cx="2597043" cy="1440000"/>
          </a:xfrm>
        </p:spPr>
        <p:txBody>
          <a:bodyPr rtlCol="0"/>
          <a:lstStyle/>
          <a:p>
            <a:pPr rtl="0"/>
            <a:r>
              <a:rPr lang="el-GR" sz="6000" dirty="0"/>
              <a:t>3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10</a:t>
            </a:fld>
            <a:endParaRPr lang="el-GR" dirty="0"/>
          </a:p>
        </p:txBody>
      </p:sp>
      <p:sp>
        <p:nvSpPr>
          <p:cNvPr id="35" name="Πλαίσιο κειμένου 34" descr="Σημείο τομής γραφήματος"/>
          <p:cNvSpPr txBox="1"/>
          <p:nvPr/>
        </p:nvSpPr>
        <p:spPr>
          <a:xfrm>
            <a:off x="8238481" y="3054203"/>
            <a:ext cx="317687" cy="1423210"/>
          </a:xfrm>
          <a:custGeom>
            <a:avLst/>
            <a:gdLst>
              <a:gd name="connsiteX0" fmla="*/ 172863 w 317687"/>
              <a:gd name="connsiteY0" fmla="*/ 0 h 1423210"/>
              <a:gd name="connsiteX1" fmla="*/ 174856 w 317687"/>
              <a:gd name="connsiteY1" fmla="*/ 4136 h 1423210"/>
              <a:gd name="connsiteX2" fmla="*/ 317687 w 317687"/>
              <a:gd name="connsiteY2" fmla="*/ 711605 h 1423210"/>
              <a:gd name="connsiteX3" fmla="*/ 174856 w 317687"/>
              <a:gd name="connsiteY3" fmla="*/ 1419075 h 1423210"/>
              <a:gd name="connsiteX4" fmla="*/ 172864 w 317687"/>
              <a:gd name="connsiteY4" fmla="*/ 1423210 h 1423210"/>
              <a:gd name="connsiteX5" fmla="*/ 122602 w 317687"/>
              <a:gd name="connsiteY5" fmla="*/ 1318873 h 1423210"/>
              <a:gd name="connsiteX6" fmla="*/ 0 w 317687"/>
              <a:gd name="connsiteY6" fmla="*/ 711604 h 1423210"/>
              <a:gd name="connsiteX7" fmla="*/ 122602 w 317687"/>
              <a:gd name="connsiteY7" fmla="*/ 104335 h 1423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687" h="1423210">
                <a:moveTo>
                  <a:pt x="172863" y="0"/>
                </a:moveTo>
                <a:lnTo>
                  <a:pt x="174856" y="4136"/>
                </a:lnTo>
                <a:cubicBezTo>
                  <a:pt x="266828" y="221583"/>
                  <a:pt x="317687" y="460655"/>
                  <a:pt x="317687" y="711605"/>
                </a:cubicBezTo>
                <a:cubicBezTo>
                  <a:pt x="317687" y="962555"/>
                  <a:pt x="266828" y="1201627"/>
                  <a:pt x="174856" y="1419075"/>
                </a:cubicBezTo>
                <a:lnTo>
                  <a:pt x="172864" y="1423210"/>
                </a:lnTo>
                <a:lnTo>
                  <a:pt x="122602" y="1318873"/>
                </a:lnTo>
                <a:cubicBezTo>
                  <a:pt x="43656" y="1132223"/>
                  <a:pt x="0" y="927012"/>
                  <a:pt x="0" y="711604"/>
                </a:cubicBezTo>
                <a:cubicBezTo>
                  <a:pt x="0" y="496197"/>
                  <a:pt x="43656" y="290985"/>
                  <a:pt x="122602" y="104335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lang="en-ZA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l-GR" dirty="0"/>
          </a:p>
        </p:txBody>
      </p:sp>
      <p:sp>
        <p:nvSpPr>
          <p:cNvPr id="34" name="Πλαίσιο κειμένου 33" descr="Σημείο τομής γραφήματος"/>
          <p:cNvSpPr txBox="1"/>
          <p:nvPr/>
        </p:nvSpPr>
        <p:spPr>
          <a:xfrm>
            <a:off x="4921084" y="2993698"/>
            <a:ext cx="317688" cy="1544221"/>
          </a:xfrm>
          <a:custGeom>
            <a:avLst/>
            <a:gdLst>
              <a:gd name="connsiteX0" fmla="*/ 173971 w 317688"/>
              <a:gd name="connsiteY0" fmla="*/ 0 h 1544221"/>
              <a:gd name="connsiteX1" fmla="*/ 219948 w 317688"/>
              <a:gd name="connsiteY1" fmla="*/ 125619 h 1544221"/>
              <a:gd name="connsiteX2" fmla="*/ 317688 w 317688"/>
              <a:gd name="connsiteY2" fmla="*/ 772110 h 1544221"/>
              <a:gd name="connsiteX3" fmla="*/ 219948 w 317688"/>
              <a:gd name="connsiteY3" fmla="*/ 1418601 h 1544221"/>
              <a:gd name="connsiteX4" fmla="*/ 173971 w 317688"/>
              <a:gd name="connsiteY4" fmla="*/ 1544221 h 1544221"/>
              <a:gd name="connsiteX5" fmla="*/ 142832 w 317688"/>
              <a:gd name="connsiteY5" fmla="*/ 1479580 h 1544221"/>
              <a:gd name="connsiteX6" fmla="*/ 0 w 317688"/>
              <a:gd name="connsiteY6" fmla="*/ 772110 h 1544221"/>
              <a:gd name="connsiteX7" fmla="*/ 142832 w 317688"/>
              <a:gd name="connsiteY7" fmla="*/ 64641 h 1544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688" h="1544221">
                <a:moveTo>
                  <a:pt x="173971" y="0"/>
                </a:moveTo>
                <a:lnTo>
                  <a:pt x="219948" y="125619"/>
                </a:lnTo>
                <a:cubicBezTo>
                  <a:pt x="283469" y="329846"/>
                  <a:pt x="317688" y="546982"/>
                  <a:pt x="317688" y="772110"/>
                </a:cubicBezTo>
                <a:cubicBezTo>
                  <a:pt x="317688" y="997239"/>
                  <a:pt x="283469" y="1214375"/>
                  <a:pt x="219948" y="1418601"/>
                </a:cubicBezTo>
                <a:lnTo>
                  <a:pt x="173971" y="1544221"/>
                </a:lnTo>
                <a:lnTo>
                  <a:pt x="142832" y="1479580"/>
                </a:lnTo>
                <a:cubicBezTo>
                  <a:pt x="50859" y="1262132"/>
                  <a:pt x="0" y="1023060"/>
                  <a:pt x="0" y="772110"/>
                </a:cubicBezTo>
                <a:cubicBezTo>
                  <a:pt x="0" y="521160"/>
                  <a:pt x="50859" y="282088"/>
                  <a:pt x="142832" y="64641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vert="horz" wrap="squar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lang="en-ZA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214522" y="444561"/>
            <a:ext cx="4860290" cy="5522595"/>
          </a:xfrm>
        </p:spPr>
        <p:txBody>
          <a:bodyPr rtlCol="0"/>
          <a:lstStyle/>
          <a:p>
            <a:pPr algn="ctr"/>
            <a:r>
              <a:rPr lang="el-GR" sz="2400" b="1" dirty="0" smtClean="0"/>
              <a:t>Αλληλεξάρτηση </a:t>
            </a:r>
            <a:r>
              <a:rPr lang="el-GR" sz="2400" b="1" dirty="0"/>
              <a:t>τύπου απλής συνάθροισης 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11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984492" y="2831298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Η ροή των πληροφοριών 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579992" y="2831298"/>
            <a:ext cx="2202812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Η άμεση συνεργασία μεταξύ τμημάτων &amp; ατόμων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817105" y="3553804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364532" y="3602850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601873" y="5111637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Το κάθε τμήμα ή άτομο εργάζεται ουσιαστικά </a:t>
            </a:r>
            <a:r>
              <a:rPr lang="el-GR" sz="1600" b="1" dirty="0"/>
              <a:t>ανεξάρτητα</a:t>
            </a:r>
            <a:r>
              <a:rPr lang="el-GR" sz="1600" dirty="0"/>
              <a:t> από τα άλλα. </a:t>
            </a:r>
          </a:p>
        </p:txBody>
      </p:sp>
      <p:sp>
        <p:nvSpPr>
          <p:cNvPr id="24" name="Θέση κειμένου 7"/>
          <p:cNvSpPr txBox="1"/>
          <p:nvPr/>
        </p:nvSpPr>
        <p:spPr>
          <a:xfrm>
            <a:off x="635061" y="981028"/>
            <a:ext cx="6296824" cy="46291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Στην </a:t>
            </a:r>
            <a:r>
              <a:rPr lang="el-GR" sz="1600" b="1" dirty="0" smtClean="0"/>
              <a:t>αλληλεξάρτηση</a:t>
            </a:r>
            <a:r>
              <a:rPr lang="el-GR" sz="1600" dirty="0" smtClean="0"/>
              <a:t> </a:t>
            </a:r>
            <a:r>
              <a:rPr lang="el-GR" sz="1600" dirty="0"/>
              <a:t>τύπου απλής συνάθροισης ή συμμετοχικής </a:t>
            </a:r>
            <a:r>
              <a:rPr lang="el-GR" sz="1600" dirty="0" smtClean="0"/>
              <a:t>αλληλεξάρτησης</a:t>
            </a:r>
            <a:r>
              <a:rPr lang="el-GR" sz="1600" dirty="0"/>
              <a:t>, είναι </a:t>
            </a:r>
            <a:r>
              <a:rPr lang="el-GR" sz="1600" b="1" dirty="0"/>
              <a:t>ελάχιστη</a:t>
            </a:r>
            <a:r>
              <a:rPr lang="el-GR" sz="1600" dirty="0"/>
              <a:t> :</a:t>
            </a:r>
          </a:p>
          <a:p>
            <a:pPr marL="0" indent="0" algn="ctr">
              <a:buFont typeface="Calibri" panose="020F0502020204030204" pitchFamily="34" charset="0"/>
              <a:buNone/>
            </a:pPr>
            <a:endParaRPr lang="el-GR" sz="1600" dirty="0"/>
          </a:p>
        </p:txBody>
      </p:sp>
      <p:grpSp>
        <p:nvGrpSpPr>
          <p:cNvPr id="17" name="Γραφικό 5" descr="Email"/>
          <p:cNvGrpSpPr/>
          <p:nvPr/>
        </p:nvGrpSpPr>
        <p:grpSpPr>
          <a:xfrm>
            <a:off x="429996" y="2831987"/>
            <a:ext cx="478040" cy="462915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Ελεύθερη σχεδίαση: Σχήμα 17"/>
            <p:cNvSpPr/>
            <p:nvPr/>
          </p:nvSpPr>
          <p:spPr>
            <a:xfrm>
              <a:off x="5707856" y="3002756"/>
              <a:ext cx="771525" cy="847725"/>
            </a:xfrm>
            <a:custGeom>
              <a:avLst/>
              <a:gdLst>
                <a:gd name="connsiteX0" fmla="*/ 711994 w 771525"/>
                <a:gd name="connsiteY0" fmla="*/ 765334 h 847725"/>
                <a:gd name="connsiteX1" fmla="*/ 521494 w 771525"/>
                <a:gd name="connsiteY1" fmla="*/ 584359 h 847725"/>
                <a:gd name="connsiteX2" fmla="*/ 711994 w 771525"/>
                <a:gd name="connsiteY2" fmla="*/ 403384 h 847725"/>
                <a:gd name="connsiteX3" fmla="*/ 711994 w 771525"/>
                <a:gd name="connsiteY3" fmla="*/ 765334 h 847725"/>
                <a:gd name="connsiteX4" fmla="*/ 94774 w 771525"/>
                <a:gd name="connsiteY4" fmla="*/ 788194 h 847725"/>
                <a:gd name="connsiteX5" fmla="*/ 283369 w 771525"/>
                <a:gd name="connsiteY5" fmla="*/ 610076 h 847725"/>
                <a:gd name="connsiteX6" fmla="*/ 296704 w 771525"/>
                <a:gd name="connsiteY6" fmla="*/ 597694 h 847725"/>
                <a:gd name="connsiteX7" fmla="*/ 480536 w 771525"/>
                <a:gd name="connsiteY7" fmla="*/ 597694 h 847725"/>
                <a:gd name="connsiteX8" fmla="*/ 493871 w 771525"/>
                <a:gd name="connsiteY8" fmla="*/ 610076 h 847725"/>
                <a:gd name="connsiteX9" fmla="*/ 681514 w 771525"/>
                <a:gd name="connsiteY9" fmla="*/ 788194 h 847725"/>
                <a:gd name="connsiteX10" fmla="*/ 94774 w 771525"/>
                <a:gd name="connsiteY10" fmla="*/ 788194 h 847725"/>
                <a:gd name="connsiteX11" fmla="*/ 64294 w 771525"/>
                <a:gd name="connsiteY11" fmla="*/ 402431 h 847725"/>
                <a:gd name="connsiteX12" fmla="*/ 254794 w 771525"/>
                <a:gd name="connsiteY12" fmla="*/ 583406 h 847725"/>
                <a:gd name="connsiteX13" fmla="*/ 64294 w 771525"/>
                <a:gd name="connsiteY13" fmla="*/ 764381 h 847725"/>
                <a:gd name="connsiteX14" fmla="*/ 64294 w 771525"/>
                <a:gd name="connsiteY14" fmla="*/ 402431 h 847725"/>
                <a:gd name="connsiteX15" fmla="*/ 197644 w 771525"/>
                <a:gd name="connsiteY15" fmla="*/ 159544 h 847725"/>
                <a:gd name="connsiteX16" fmla="*/ 578644 w 771525"/>
                <a:gd name="connsiteY16" fmla="*/ 159544 h 847725"/>
                <a:gd name="connsiteX17" fmla="*/ 578644 w 771525"/>
                <a:gd name="connsiteY17" fmla="*/ 476726 h 847725"/>
                <a:gd name="connsiteX18" fmla="*/ 492919 w 771525"/>
                <a:gd name="connsiteY18" fmla="*/ 558641 h 847725"/>
                <a:gd name="connsiteX19" fmla="*/ 283369 w 771525"/>
                <a:gd name="connsiteY19" fmla="*/ 558641 h 847725"/>
                <a:gd name="connsiteX20" fmla="*/ 197644 w 771525"/>
                <a:gd name="connsiteY20" fmla="*/ 476726 h 847725"/>
                <a:gd name="connsiteX21" fmla="*/ 197644 w 771525"/>
                <a:gd name="connsiteY21" fmla="*/ 159544 h 847725"/>
                <a:gd name="connsiteX22" fmla="*/ 635794 w 771525"/>
                <a:gd name="connsiteY22" fmla="*/ 185261 h 847725"/>
                <a:gd name="connsiteX23" fmla="*/ 635794 w 771525"/>
                <a:gd name="connsiteY23" fmla="*/ 102394 h 847725"/>
                <a:gd name="connsiteX24" fmla="*/ 502444 w 771525"/>
                <a:gd name="connsiteY24" fmla="*/ 102394 h 847725"/>
                <a:gd name="connsiteX25" fmla="*/ 388144 w 771525"/>
                <a:gd name="connsiteY25" fmla="*/ 7144 h 847725"/>
                <a:gd name="connsiteX26" fmla="*/ 273844 w 771525"/>
                <a:gd name="connsiteY26" fmla="*/ 102394 h 847725"/>
                <a:gd name="connsiteX27" fmla="*/ 140494 w 771525"/>
                <a:gd name="connsiteY27" fmla="*/ 102394 h 847725"/>
                <a:gd name="connsiteX28" fmla="*/ 140494 w 771525"/>
                <a:gd name="connsiteY28" fmla="*/ 186214 h 847725"/>
                <a:gd name="connsiteX29" fmla="*/ 7144 w 771525"/>
                <a:gd name="connsiteY29" fmla="*/ 312896 h 847725"/>
                <a:gd name="connsiteX30" fmla="*/ 7144 w 771525"/>
                <a:gd name="connsiteY30" fmla="*/ 845344 h 847725"/>
                <a:gd name="connsiteX31" fmla="*/ 769144 w 771525"/>
                <a:gd name="connsiteY31" fmla="*/ 845344 h 847725"/>
                <a:gd name="connsiteX32" fmla="*/ 769144 w 771525"/>
                <a:gd name="connsiteY32" fmla="*/ 312896 h 847725"/>
                <a:gd name="connsiteX33" fmla="*/ 635794 w 771525"/>
                <a:gd name="connsiteY33" fmla="*/ 185261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71525" h="847725">
                  <a:moveTo>
                    <a:pt x="711994" y="765334"/>
                  </a:moveTo>
                  <a:lnTo>
                    <a:pt x="521494" y="584359"/>
                  </a:lnTo>
                  <a:lnTo>
                    <a:pt x="711994" y="403384"/>
                  </a:lnTo>
                  <a:lnTo>
                    <a:pt x="711994" y="765334"/>
                  </a:lnTo>
                  <a:close/>
                  <a:moveTo>
                    <a:pt x="94774" y="788194"/>
                  </a:moveTo>
                  <a:lnTo>
                    <a:pt x="283369" y="610076"/>
                  </a:lnTo>
                  <a:lnTo>
                    <a:pt x="296704" y="597694"/>
                  </a:lnTo>
                  <a:cubicBezTo>
                    <a:pt x="348139" y="549116"/>
                    <a:pt x="429101" y="549116"/>
                    <a:pt x="480536" y="597694"/>
                  </a:cubicBezTo>
                  <a:lnTo>
                    <a:pt x="493871" y="610076"/>
                  </a:lnTo>
                  <a:lnTo>
                    <a:pt x="681514" y="788194"/>
                  </a:lnTo>
                  <a:lnTo>
                    <a:pt x="94774" y="788194"/>
                  </a:lnTo>
                  <a:close/>
                  <a:moveTo>
                    <a:pt x="64294" y="402431"/>
                  </a:moveTo>
                  <a:lnTo>
                    <a:pt x="254794" y="583406"/>
                  </a:lnTo>
                  <a:lnTo>
                    <a:pt x="64294" y="764381"/>
                  </a:lnTo>
                  <a:lnTo>
                    <a:pt x="64294" y="402431"/>
                  </a:lnTo>
                  <a:close/>
                  <a:moveTo>
                    <a:pt x="197644" y="159544"/>
                  </a:moveTo>
                  <a:lnTo>
                    <a:pt x="578644" y="159544"/>
                  </a:lnTo>
                  <a:lnTo>
                    <a:pt x="578644" y="476726"/>
                  </a:lnTo>
                  <a:lnTo>
                    <a:pt x="492919" y="558641"/>
                  </a:lnTo>
                  <a:cubicBezTo>
                    <a:pt x="431006" y="511016"/>
                    <a:pt x="345281" y="511016"/>
                    <a:pt x="283369" y="558641"/>
                  </a:cubicBezTo>
                  <a:lnTo>
                    <a:pt x="197644" y="476726"/>
                  </a:lnTo>
                  <a:lnTo>
                    <a:pt x="197644" y="159544"/>
                  </a:lnTo>
                  <a:close/>
                  <a:moveTo>
                    <a:pt x="635794" y="185261"/>
                  </a:moveTo>
                  <a:lnTo>
                    <a:pt x="635794" y="102394"/>
                  </a:lnTo>
                  <a:lnTo>
                    <a:pt x="502444" y="102394"/>
                  </a:lnTo>
                  <a:lnTo>
                    <a:pt x="388144" y="7144"/>
                  </a:lnTo>
                  <a:lnTo>
                    <a:pt x="273844" y="102394"/>
                  </a:lnTo>
                  <a:lnTo>
                    <a:pt x="140494" y="102394"/>
                  </a:lnTo>
                  <a:lnTo>
                    <a:pt x="140494" y="186214"/>
                  </a:lnTo>
                  <a:lnTo>
                    <a:pt x="7144" y="312896"/>
                  </a:lnTo>
                  <a:lnTo>
                    <a:pt x="7144" y="845344"/>
                  </a:lnTo>
                  <a:lnTo>
                    <a:pt x="769144" y="845344"/>
                  </a:lnTo>
                  <a:lnTo>
                    <a:pt x="769144" y="312896"/>
                  </a:lnTo>
                  <a:lnTo>
                    <a:pt x="635794" y="18526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9" name="Ελεύθερη σχεδίαση: Σχήμα 18"/>
            <p:cNvSpPr/>
            <p:nvPr/>
          </p:nvSpPr>
          <p:spPr>
            <a:xfrm>
              <a:off x="5965972" y="3210401"/>
              <a:ext cx="257175" cy="257175"/>
            </a:xfrm>
            <a:custGeom>
              <a:avLst/>
              <a:gdLst>
                <a:gd name="connsiteX0" fmla="*/ 130028 w 257175"/>
                <a:gd name="connsiteY0" fmla="*/ 164306 h 257175"/>
                <a:gd name="connsiteX1" fmla="*/ 99548 w 257175"/>
                <a:gd name="connsiteY1" fmla="*/ 133826 h 257175"/>
                <a:gd name="connsiteX2" fmla="*/ 130028 w 257175"/>
                <a:gd name="connsiteY2" fmla="*/ 103346 h 257175"/>
                <a:gd name="connsiteX3" fmla="*/ 160508 w 257175"/>
                <a:gd name="connsiteY3" fmla="*/ 133826 h 257175"/>
                <a:gd name="connsiteX4" fmla="*/ 130028 w 257175"/>
                <a:gd name="connsiteY4" fmla="*/ 164306 h 257175"/>
                <a:gd name="connsiteX5" fmla="*/ 130028 w 257175"/>
                <a:gd name="connsiteY5" fmla="*/ 256699 h 257175"/>
                <a:gd name="connsiteX6" fmla="*/ 191941 w 257175"/>
                <a:gd name="connsiteY6" fmla="*/ 241459 h 257175"/>
                <a:gd name="connsiteX7" fmla="*/ 198608 w 257175"/>
                <a:gd name="connsiteY7" fmla="*/ 219551 h 257175"/>
                <a:gd name="connsiteX8" fmla="*/ 176701 w 257175"/>
                <a:gd name="connsiteY8" fmla="*/ 212884 h 257175"/>
                <a:gd name="connsiteX9" fmla="*/ 130028 w 257175"/>
                <a:gd name="connsiteY9" fmla="*/ 224314 h 257175"/>
                <a:gd name="connsiteX10" fmla="*/ 38588 w 257175"/>
                <a:gd name="connsiteY10" fmla="*/ 131921 h 257175"/>
                <a:gd name="connsiteX11" fmla="*/ 130981 w 257175"/>
                <a:gd name="connsiteY11" fmla="*/ 39529 h 257175"/>
                <a:gd name="connsiteX12" fmla="*/ 223373 w 257175"/>
                <a:gd name="connsiteY12" fmla="*/ 131921 h 257175"/>
                <a:gd name="connsiteX13" fmla="*/ 223373 w 257175"/>
                <a:gd name="connsiteY13" fmla="*/ 162401 h 257175"/>
                <a:gd name="connsiteX14" fmla="*/ 192893 w 257175"/>
                <a:gd name="connsiteY14" fmla="*/ 131921 h 257175"/>
                <a:gd name="connsiteX15" fmla="*/ 142411 w 257175"/>
                <a:gd name="connsiteY15" fmla="*/ 70009 h 257175"/>
                <a:gd name="connsiteX16" fmla="*/ 72878 w 257175"/>
                <a:gd name="connsiteY16" fmla="*/ 108109 h 257175"/>
                <a:gd name="connsiteX17" fmla="*/ 98596 w 257175"/>
                <a:gd name="connsiteY17" fmla="*/ 183356 h 257175"/>
                <a:gd name="connsiteX18" fmla="*/ 177653 w 257175"/>
                <a:gd name="connsiteY18" fmla="*/ 170974 h 257175"/>
                <a:gd name="connsiteX19" fmla="*/ 224326 w 257175"/>
                <a:gd name="connsiteY19" fmla="*/ 191929 h 257175"/>
                <a:gd name="connsiteX20" fmla="*/ 254806 w 257175"/>
                <a:gd name="connsiteY20" fmla="*/ 161449 h 257175"/>
                <a:gd name="connsiteX21" fmla="*/ 254806 w 257175"/>
                <a:gd name="connsiteY21" fmla="*/ 130969 h 257175"/>
                <a:gd name="connsiteX22" fmla="*/ 130981 w 257175"/>
                <a:gd name="connsiteY22" fmla="*/ 7144 h 257175"/>
                <a:gd name="connsiteX23" fmla="*/ 7156 w 257175"/>
                <a:gd name="connsiteY23" fmla="*/ 130969 h 257175"/>
                <a:gd name="connsiteX24" fmla="*/ 130028 w 257175"/>
                <a:gd name="connsiteY24" fmla="*/ 256699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57175" h="257175">
                  <a:moveTo>
                    <a:pt x="130028" y="164306"/>
                  </a:moveTo>
                  <a:cubicBezTo>
                    <a:pt x="112883" y="164306"/>
                    <a:pt x="99548" y="150019"/>
                    <a:pt x="99548" y="133826"/>
                  </a:cubicBezTo>
                  <a:cubicBezTo>
                    <a:pt x="99548" y="116681"/>
                    <a:pt x="113836" y="103346"/>
                    <a:pt x="130028" y="103346"/>
                  </a:cubicBezTo>
                  <a:cubicBezTo>
                    <a:pt x="147173" y="103346"/>
                    <a:pt x="160508" y="116681"/>
                    <a:pt x="160508" y="133826"/>
                  </a:cubicBezTo>
                  <a:cubicBezTo>
                    <a:pt x="160508" y="150971"/>
                    <a:pt x="147173" y="164306"/>
                    <a:pt x="130028" y="164306"/>
                  </a:cubicBezTo>
                  <a:close/>
                  <a:moveTo>
                    <a:pt x="130028" y="256699"/>
                  </a:moveTo>
                  <a:cubicBezTo>
                    <a:pt x="151936" y="256699"/>
                    <a:pt x="172891" y="250984"/>
                    <a:pt x="191941" y="241459"/>
                  </a:cubicBezTo>
                  <a:cubicBezTo>
                    <a:pt x="199561" y="236696"/>
                    <a:pt x="202418" y="227171"/>
                    <a:pt x="198608" y="219551"/>
                  </a:cubicBezTo>
                  <a:cubicBezTo>
                    <a:pt x="193846" y="211931"/>
                    <a:pt x="184321" y="209074"/>
                    <a:pt x="176701" y="212884"/>
                  </a:cubicBezTo>
                  <a:cubicBezTo>
                    <a:pt x="162413" y="220504"/>
                    <a:pt x="146221" y="224314"/>
                    <a:pt x="130028" y="224314"/>
                  </a:cubicBezTo>
                  <a:cubicBezTo>
                    <a:pt x="79546" y="224314"/>
                    <a:pt x="37636" y="182404"/>
                    <a:pt x="38588" y="131921"/>
                  </a:cubicBezTo>
                  <a:cubicBezTo>
                    <a:pt x="38588" y="81439"/>
                    <a:pt x="80498" y="39529"/>
                    <a:pt x="130981" y="39529"/>
                  </a:cubicBezTo>
                  <a:cubicBezTo>
                    <a:pt x="181463" y="39529"/>
                    <a:pt x="223373" y="80486"/>
                    <a:pt x="223373" y="131921"/>
                  </a:cubicBezTo>
                  <a:lnTo>
                    <a:pt x="223373" y="162401"/>
                  </a:lnTo>
                  <a:cubicBezTo>
                    <a:pt x="206228" y="162401"/>
                    <a:pt x="192893" y="149066"/>
                    <a:pt x="192893" y="131921"/>
                  </a:cubicBezTo>
                  <a:cubicBezTo>
                    <a:pt x="192893" y="101441"/>
                    <a:pt x="171938" y="75724"/>
                    <a:pt x="142411" y="70009"/>
                  </a:cubicBezTo>
                  <a:cubicBezTo>
                    <a:pt x="112883" y="64294"/>
                    <a:pt x="83356" y="80486"/>
                    <a:pt x="72878" y="108109"/>
                  </a:cubicBezTo>
                  <a:cubicBezTo>
                    <a:pt x="62401" y="135731"/>
                    <a:pt x="72878" y="168116"/>
                    <a:pt x="98596" y="183356"/>
                  </a:cubicBezTo>
                  <a:cubicBezTo>
                    <a:pt x="124313" y="198596"/>
                    <a:pt x="157651" y="193834"/>
                    <a:pt x="177653" y="170974"/>
                  </a:cubicBezTo>
                  <a:cubicBezTo>
                    <a:pt x="189083" y="184309"/>
                    <a:pt x="206228" y="191929"/>
                    <a:pt x="224326" y="191929"/>
                  </a:cubicBezTo>
                  <a:cubicBezTo>
                    <a:pt x="241471" y="191929"/>
                    <a:pt x="254806" y="178594"/>
                    <a:pt x="254806" y="161449"/>
                  </a:cubicBezTo>
                  <a:lnTo>
                    <a:pt x="254806" y="130969"/>
                  </a:lnTo>
                  <a:cubicBezTo>
                    <a:pt x="254806" y="62389"/>
                    <a:pt x="199561" y="7144"/>
                    <a:pt x="130981" y="7144"/>
                  </a:cubicBezTo>
                  <a:cubicBezTo>
                    <a:pt x="62401" y="7144"/>
                    <a:pt x="7156" y="62389"/>
                    <a:pt x="7156" y="130969"/>
                  </a:cubicBezTo>
                  <a:cubicBezTo>
                    <a:pt x="6203" y="200501"/>
                    <a:pt x="61448" y="255746"/>
                    <a:pt x="130028" y="2566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21" name="Γραφικό 8" descr="Σύσκεψη"/>
          <p:cNvGrpSpPr/>
          <p:nvPr/>
        </p:nvGrpSpPr>
        <p:grpSpPr>
          <a:xfrm>
            <a:off x="3812688" y="2772014"/>
            <a:ext cx="563971" cy="680699"/>
            <a:chOff x="5788800" y="312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" name="Ελεύθερη σχεδίαση: Σχήμα 21"/>
            <p:cNvSpPr/>
            <p:nvPr/>
          </p:nvSpPr>
          <p:spPr>
            <a:xfrm>
              <a:off x="6172181" y="3304204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966"/>
                    <a:pt x="110966" y="140494"/>
                    <a:pt x="73819" y="140494"/>
                  </a:cubicBezTo>
                  <a:cubicBezTo>
                    <a:pt x="36671" y="140494"/>
                    <a:pt x="7144" y="110966"/>
                    <a:pt x="7144" y="73819"/>
                  </a:cubicBezTo>
                  <a:cubicBezTo>
                    <a:pt x="7144" y="36671"/>
                    <a:pt x="36671" y="7144"/>
                    <a:pt x="73819" y="7144"/>
                  </a:cubicBezTo>
                  <a:cubicBezTo>
                    <a:pt x="110966" y="7144"/>
                    <a:pt x="140494" y="37624"/>
                    <a:pt x="140494" y="7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4" name="Ελεύθερη σχεδίαση: Σχήμα 33"/>
            <p:cNvSpPr/>
            <p:nvPr/>
          </p:nvSpPr>
          <p:spPr>
            <a:xfrm>
              <a:off x="6438881" y="3342304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966"/>
                    <a:pt x="110966" y="140494"/>
                    <a:pt x="73819" y="140494"/>
                  </a:cubicBezTo>
                  <a:cubicBezTo>
                    <a:pt x="36671" y="140494"/>
                    <a:pt x="7144" y="110966"/>
                    <a:pt x="7144" y="73819"/>
                  </a:cubicBezTo>
                  <a:cubicBezTo>
                    <a:pt x="7144" y="36671"/>
                    <a:pt x="36671" y="7144"/>
                    <a:pt x="73819" y="7144"/>
                  </a:cubicBezTo>
                  <a:cubicBezTo>
                    <a:pt x="110966" y="7144"/>
                    <a:pt x="140494" y="36671"/>
                    <a:pt x="140494" y="7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5" name="Ελεύθερη σχεδίαση: Σχήμα 34"/>
            <p:cNvSpPr/>
            <p:nvPr/>
          </p:nvSpPr>
          <p:spPr>
            <a:xfrm>
              <a:off x="5905481" y="3342304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966"/>
                    <a:pt x="110966" y="140494"/>
                    <a:pt x="73819" y="140494"/>
                  </a:cubicBezTo>
                  <a:cubicBezTo>
                    <a:pt x="36671" y="140494"/>
                    <a:pt x="7144" y="110966"/>
                    <a:pt x="7144" y="73819"/>
                  </a:cubicBezTo>
                  <a:cubicBezTo>
                    <a:pt x="7144" y="36671"/>
                    <a:pt x="36671" y="7144"/>
                    <a:pt x="73819" y="7144"/>
                  </a:cubicBezTo>
                  <a:cubicBezTo>
                    <a:pt x="110966" y="7144"/>
                    <a:pt x="140494" y="36671"/>
                    <a:pt x="140494" y="7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6" name="Ελεύθερη σχεδίαση: Σχήμα 35"/>
            <p:cNvSpPr/>
            <p:nvPr/>
          </p:nvSpPr>
          <p:spPr>
            <a:xfrm>
              <a:off x="5863571" y="3588049"/>
              <a:ext cx="762000" cy="257175"/>
            </a:xfrm>
            <a:custGeom>
              <a:avLst/>
              <a:gdLst>
                <a:gd name="connsiteX0" fmla="*/ 7144 w 762000"/>
                <a:gd name="connsiteY0" fmla="*/ 258604 h 257175"/>
                <a:gd name="connsiteX1" fmla="*/ 382429 w 762000"/>
                <a:gd name="connsiteY1" fmla="*/ 7144 h 257175"/>
                <a:gd name="connsiteX2" fmla="*/ 757714 w 762000"/>
                <a:gd name="connsiteY2" fmla="*/ 258604 h 257175"/>
                <a:gd name="connsiteX3" fmla="*/ 7144 w 762000"/>
                <a:gd name="connsiteY3" fmla="*/ 258604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0" h="257175">
                  <a:moveTo>
                    <a:pt x="7144" y="258604"/>
                  </a:moveTo>
                  <a:cubicBezTo>
                    <a:pt x="7144" y="119539"/>
                    <a:pt x="174784" y="7144"/>
                    <a:pt x="382429" y="7144"/>
                  </a:cubicBezTo>
                  <a:cubicBezTo>
                    <a:pt x="589121" y="7144"/>
                    <a:pt x="757714" y="119539"/>
                    <a:pt x="757714" y="258604"/>
                  </a:cubicBezTo>
                  <a:lnTo>
                    <a:pt x="7144" y="2586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7" name="Ελεύθερη σχεδίαση: Σχήμα 36"/>
            <p:cNvSpPr/>
            <p:nvPr/>
          </p:nvSpPr>
          <p:spPr>
            <a:xfrm>
              <a:off x="5857856" y="3495059"/>
              <a:ext cx="238125" cy="228600"/>
            </a:xfrm>
            <a:custGeom>
              <a:avLst/>
              <a:gdLst>
                <a:gd name="connsiteX0" fmla="*/ 98584 w 238125"/>
                <a:gd name="connsiteY0" fmla="*/ 135376 h 228600"/>
                <a:gd name="connsiteX1" fmla="*/ 235744 w 238125"/>
                <a:gd name="connsiteY1" fmla="*/ 74416 h 228600"/>
                <a:gd name="connsiteX2" fmla="*/ 235744 w 238125"/>
                <a:gd name="connsiteY2" fmla="*/ 63938 h 228600"/>
                <a:gd name="connsiteX3" fmla="*/ 224314 w 238125"/>
                <a:gd name="connsiteY3" fmla="*/ 36316 h 228600"/>
                <a:gd name="connsiteX4" fmla="*/ 206216 w 238125"/>
                <a:gd name="connsiteY4" fmla="*/ 25838 h 228600"/>
                <a:gd name="connsiteX5" fmla="*/ 38576 w 238125"/>
                <a:gd name="connsiteY5" fmla="*/ 24886 h 228600"/>
                <a:gd name="connsiteX6" fmla="*/ 17621 w 238125"/>
                <a:gd name="connsiteY6" fmla="*/ 36316 h 228600"/>
                <a:gd name="connsiteX7" fmla="*/ 7144 w 238125"/>
                <a:gd name="connsiteY7" fmla="*/ 63938 h 228600"/>
                <a:gd name="connsiteX8" fmla="*/ 7144 w 238125"/>
                <a:gd name="connsiteY8" fmla="*/ 225863 h 228600"/>
                <a:gd name="connsiteX9" fmla="*/ 98584 w 238125"/>
                <a:gd name="connsiteY9" fmla="*/ 135376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228600">
                  <a:moveTo>
                    <a:pt x="98584" y="135376"/>
                  </a:moveTo>
                  <a:cubicBezTo>
                    <a:pt x="138589" y="108706"/>
                    <a:pt x="185261" y="87751"/>
                    <a:pt x="235744" y="74416"/>
                  </a:cubicBezTo>
                  <a:lnTo>
                    <a:pt x="235744" y="63938"/>
                  </a:lnTo>
                  <a:cubicBezTo>
                    <a:pt x="235744" y="53461"/>
                    <a:pt x="230981" y="42983"/>
                    <a:pt x="224314" y="36316"/>
                  </a:cubicBezTo>
                  <a:cubicBezTo>
                    <a:pt x="221456" y="33458"/>
                    <a:pt x="214789" y="29648"/>
                    <a:pt x="206216" y="25838"/>
                  </a:cubicBezTo>
                  <a:cubicBezTo>
                    <a:pt x="153829" y="1073"/>
                    <a:pt x="91916" y="1073"/>
                    <a:pt x="38576" y="24886"/>
                  </a:cubicBezTo>
                  <a:cubicBezTo>
                    <a:pt x="29051" y="28696"/>
                    <a:pt x="21431" y="33458"/>
                    <a:pt x="17621" y="36316"/>
                  </a:cubicBezTo>
                  <a:cubicBezTo>
                    <a:pt x="11906" y="42983"/>
                    <a:pt x="7144" y="53461"/>
                    <a:pt x="7144" y="63938"/>
                  </a:cubicBezTo>
                  <a:lnTo>
                    <a:pt x="7144" y="225863"/>
                  </a:lnTo>
                  <a:cubicBezTo>
                    <a:pt x="29051" y="192526"/>
                    <a:pt x="59531" y="161093"/>
                    <a:pt x="98584" y="13537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8" name="Ελεύθερη σχεδίαση: Σχήμα 37"/>
            <p:cNvSpPr/>
            <p:nvPr/>
          </p:nvSpPr>
          <p:spPr>
            <a:xfrm>
              <a:off x="6123604" y="3456959"/>
              <a:ext cx="238125" cy="104775"/>
            </a:xfrm>
            <a:custGeom>
              <a:avLst/>
              <a:gdLst>
                <a:gd name="connsiteX0" fmla="*/ 236696 w 238125"/>
                <a:gd name="connsiteY0" fmla="*/ 102991 h 104775"/>
                <a:gd name="connsiteX1" fmla="*/ 236696 w 238125"/>
                <a:gd name="connsiteY1" fmla="*/ 63938 h 104775"/>
                <a:gd name="connsiteX2" fmla="*/ 225266 w 238125"/>
                <a:gd name="connsiteY2" fmla="*/ 36316 h 104775"/>
                <a:gd name="connsiteX3" fmla="*/ 207169 w 238125"/>
                <a:gd name="connsiteY3" fmla="*/ 25838 h 104775"/>
                <a:gd name="connsiteX4" fmla="*/ 39529 w 238125"/>
                <a:gd name="connsiteY4" fmla="*/ 24886 h 104775"/>
                <a:gd name="connsiteX5" fmla="*/ 18574 w 238125"/>
                <a:gd name="connsiteY5" fmla="*/ 36316 h 104775"/>
                <a:gd name="connsiteX6" fmla="*/ 7144 w 238125"/>
                <a:gd name="connsiteY6" fmla="*/ 63938 h 104775"/>
                <a:gd name="connsiteX7" fmla="*/ 7144 w 238125"/>
                <a:gd name="connsiteY7" fmla="*/ 102991 h 104775"/>
                <a:gd name="connsiteX8" fmla="*/ 121444 w 238125"/>
                <a:gd name="connsiteY8" fmla="*/ 91561 h 104775"/>
                <a:gd name="connsiteX9" fmla="*/ 236696 w 238125"/>
                <a:gd name="connsiteY9" fmla="*/ 102991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104775">
                  <a:moveTo>
                    <a:pt x="236696" y="102991"/>
                  </a:moveTo>
                  <a:lnTo>
                    <a:pt x="236696" y="63938"/>
                  </a:lnTo>
                  <a:cubicBezTo>
                    <a:pt x="236696" y="53461"/>
                    <a:pt x="231934" y="42983"/>
                    <a:pt x="225266" y="36316"/>
                  </a:cubicBezTo>
                  <a:cubicBezTo>
                    <a:pt x="222409" y="33458"/>
                    <a:pt x="215741" y="29648"/>
                    <a:pt x="207169" y="25838"/>
                  </a:cubicBezTo>
                  <a:cubicBezTo>
                    <a:pt x="154781" y="1073"/>
                    <a:pt x="92869" y="1073"/>
                    <a:pt x="39529" y="24886"/>
                  </a:cubicBezTo>
                  <a:cubicBezTo>
                    <a:pt x="30004" y="28696"/>
                    <a:pt x="22384" y="33458"/>
                    <a:pt x="18574" y="36316"/>
                  </a:cubicBezTo>
                  <a:cubicBezTo>
                    <a:pt x="10954" y="42983"/>
                    <a:pt x="7144" y="53461"/>
                    <a:pt x="7144" y="63938"/>
                  </a:cubicBezTo>
                  <a:lnTo>
                    <a:pt x="7144" y="102991"/>
                  </a:lnTo>
                  <a:cubicBezTo>
                    <a:pt x="44291" y="95371"/>
                    <a:pt x="82391" y="91561"/>
                    <a:pt x="121444" y="91561"/>
                  </a:cubicBezTo>
                  <a:cubicBezTo>
                    <a:pt x="160496" y="91561"/>
                    <a:pt x="199549" y="96323"/>
                    <a:pt x="236696" y="1029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9" name="Ελεύθερη σχεδίαση: Σχήμα 38"/>
            <p:cNvSpPr/>
            <p:nvPr/>
          </p:nvSpPr>
          <p:spPr>
            <a:xfrm>
              <a:off x="6390304" y="3495059"/>
              <a:ext cx="238125" cy="228600"/>
            </a:xfrm>
            <a:custGeom>
              <a:avLst/>
              <a:gdLst>
                <a:gd name="connsiteX0" fmla="*/ 236696 w 238125"/>
                <a:gd name="connsiteY0" fmla="*/ 225863 h 228600"/>
                <a:gd name="connsiteX1" fmla="*/ 236696 w 238125"/>
                <a:gd name="connsiteY1" fmla="*/ 63938 h 228600"/>
                <a:gd name="connsiteX2" fmla="*/ 225266 w 238125"/>
                <a:gd name="connsiteY2" fmla="*/ 36316 h 228600"/>
                <a:gd name="connsiteX3" fmla="*/ 207169 w 238125"/>
                <a:gd name="connsiteY3" fmla="*/ 25838 h 228600"/>
                <a:gd name="connsiteX4" fmla="*/ 39529 w 238125"/>
                <a:gd name="connsiteY4" fmla="*/ 24886 h 228600"/>
                <a:gd name="connsiteX5" fmla="*/ 18574 w 238125"/>
                <a:gd name="connsiteY5" fmla="*/ 36316 h 228600"/>
                <a:gd name="connsiteX6" fmla="*/ 7144 w 238125"/>
                <a:gd name="connsiteY6" fmla="*/ 63938 h 228600"/>
                <a:gd name="connsiteX7" fmla="*/ 7144 w 238125"/>
                <a:gd name="connsiteY7" fmla="*/ 74416 h 228600"/>
                <a:gd name="connsiteX8" fmla="*/ 144304 w 238125"/>
                <a:gd name="connsiteY8" fmla="*/ 135376 h 228600"/>
                <a:gd name="connsiteX9" fmla="*/ 236696 w 238125"/>
                <a:gd name="connsiteY9" fmla="*/ 225863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125" h="228600">
                  <a:moveTo>
                    <a:pt x="236696" y="225863"/>
                  </a:moveTo>
                  <a:lnTo>
                    <a:pt x="236696" y="63938"/>
                  </a:lnTo>
                  <a:cubicBezTo>
                    <a:pt x="236696" y="53461"/>
                    <a:pt x="231934" y="42983"/>
                    <a:pt x="225266" y="36316"/>
                  </a:cubicBezTo>
                  <a:cubicBezTo>
                    <a:pt x="222409" y="33458"/>
                    <a:pt x="215741" y="29648"/>
                    <a:pt x="207169" y="25838"/>
                  </a:cubicBezTo>
                  <a:cubicBezTo>
                    <a:pt x="154781" y="1073"/>
                    <a:pt x="92869" y="1073"/>
                    <a:pt x="39529" y="24886"/>
                  </a:cubicBezTo>
                  <a:cubicBezTo>
                    <a:pt x="30004" y="28696"/>
                    <a:pt x="22384" y="33458"/>
                    <a:pt x="18574" y="36316"/>
                  </a:cubicBezTo>
                  <a:cubicBezTo>
                    <a:pt x="10954" y="42983"/>
                    <a:pt x="7144" y="53461"/>
                    <a:pt x="7144" y="63938"/>
                  </a:cubicBezTo>
                  <a:lnTo>
                    <a:pt x="7144" y="74416"/>
                  </a:lnTo>
                  <a:cubicBezTo>
                    <a:pt x="57626" y="87751"/>
                    <a:pt x="104299" y="108706"/>
                    <a:pt x="144304" y="135376"/>
                  </a:cubicBezTo>
                  <a:cubicBezTo>
                    <a:pt x="184309" y="161093"/>
                    <a:pt x="214789" y="192526"/>
                    <a:pt x="236696" y="22586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pic>
        <p:nvPicPr>
          <p:cNvPr id="4098" name="Picture 2" descr="ÎÏÎ¿ÏÎ­Î»ÎµÏÎ¼Î± ÎµÎ¹ÎºÏÎ½Î±Ï Î³Î¹Î± computer black white imag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973" y="759806"/>
            <a:ext cx="4161981" cy="2431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Ορθογώνιο 6" descr="Κάτω διαχωριστική γραμμή">
            <a:extLst>
              <a:ext uri="{FF2B5EF4-FFF2-40B4-BE49-F238E27FC236}">
                <a16:creationId xmlns="" xmlns:a16="http://schemas.microsoft.com/office/drawing/2014/main" id="{2C20328E-FEA7-4F8B-B838-70ADE49165B4}"/>
              </a:ext>
            </a:extLst>
          </p:cNvPr>
          <p:cNvSpPr/>
          <p:nvPr/>
        </p:nvSpPr>
        <p:spPr>
          <a:xfrm>
            <a:off x="7491428" y="3089891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9" name="Ορθογώνιο 6" descr="Επάνω διαχωριστική γραμμή">
            <a:extLst>
              <a:ext uri="{FF2B5EF4-FFF2-40B4-BE49-F238E27FC236}">
                <a16:creationId xmlns="" xmlns:a16="http://schemas.microsoft.com/office/drawing/2014/main" id="{757581C2-3375-405C-A8DE-37D545563DAC}"/>
              </a:ext>
            </a:extLst>
          </p:cNvPr>
          <p:cNvSpPr/>
          <p:nvPr/>
        </p:nvSpPr>
        <p:spPr>
          <a:xfrm flipV="1">
            <a:off x="7491428" y="679857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6096" y="-4691"/>
            <a:ext cx="5446920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1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Θέση κειμένου 44"/>
          <p:cNvSpPr txBox="1"/>
          <p:nvPr/>
        </p:nvSpPr>
        <p:spPr>
          <a:xfrm>
            <a:off x="0" y="2442080"/>
            <a:ext cx="4559643" cy="1786515"/>
          </a:xfrm>
          <a:prstGeom prst="ellipse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2000" b="1" dirty="0">
                <a:solidFill>
                  <a:schemeClr val="bg1">
                    <a:lumMod val="95000"/>
                  </a:schemeClr>
                </a:solidFill>
              </a:rPr>
              <a:t>Διαγραμματική απεικόνιση (σε απλουστευμένη μορφή)</a:t>
            </a:r>
            <a:r>
              <a:rPr lang="el-GR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l-GR" sz="2000" b="1" dirty="0">
                <a:solidFill>
                  <a:schemeClr val="bg1">
                    <a:lumMod val="95000"/>
                  </a:schemeClr>
                </a:solidFill>
              </a:rPr>
              <a:t>της τεχνολογικής </a:t>
            </a:r>
            <a:r>
              <a:rPr lang="el-GR" sz="2000" b="1" dirty="0" smtClean="0">
                <a:solidFill>
                  <a:schemeClr val="bg1">
                    <a:lumMod val="95000"/>
                  </a:schemeClr>
                </a:solidFill>
              </a:rPr>
              <a:t>αλληλεξάρτησης </a:t>
            </a:r>
            <a:r>
              <a:rPr lang="el-GR" sz="2000" b="1" dirty="0">
                <a:solidFill>
                  <a:schemeClr val="bg1">
                    <a:lumMod val="95000"/>
                  </a:schemeClr>
                </a:solidFill>
              </a:rPr>
              <a:t>τύπου Απλής Συνάθροισης</a:t>
            </a:r>
            <a:endParaRPr lang="el-GR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Εικόνα 3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767085" y="1111126"/>
            <a:ext cx="5871601" cy="51404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Θέση εικόνας 14" descr="εναέρια προβολή αυτοκινητοδρόμων μεγάλης πόλ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 t="32" b="32"/>
          <a:stretch>
            <a:fillRect/>
          </a:stretch>
        </p:blipFill>
        <p:spPr/>
      </p:pic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07785" y="1855454"/>
            <a:ext cx="4491355" cy="4217563"/>
          </a:xfrm>
        </p:spPr>
        <p:txBody>
          <a:bodyPr rtlCol="0"/>
          <a:lstStyle/>
          <a:p>
            <a:r>
              <a:rPr lang="el-GR" sz="1600" dirty="0"/>
              <a:t>Στην </a:t>
            </a:r>
            <a:r>
              <a:rPr lang="el-GR" sz="1600" dirty="0" smtClean="0"/>
              <a:t>αλληλεξάρτηση </a:t>
            </a:r>
            <a:r>
              <a:rPr lang="el-GR" sz="1600" dirty="0"/>
              <a:t>τύπου σειράς (ή απλής διαδοχής) ή αλυσιδωτής αλληλεξάρτησης, η </a:t>
            </a:r>
            <a:r>
              <a:rPr lang="el-GR" sz="1600" b="1" dirty="0"/>
              <a:t>ροή της πληροφόρησης</a:t>
            </a:r>
            <a:r>
              <a:rPr lang="el-GR" sz="1600" dirty="0"/>
              <a:t> και της </a:t>
            </a:r>
            <a:r>
              <a:rPr lang="el-GR" sz="1600" b="1" dirty="0"/>
              <a:t>συνεργασίας</a:t>
            </a:r>
            <a:r>
              <a:rPr lang="el-GR" sz="1600" dirty="0"/>
              <a:t> μεταξύ των άλλων </a:t>
            </a:r>
            <a:r>
              <a:rPr lang="el-GR" sz="1600" b="1" dirty="0"/>
              <a:t>τμημάτων</a:t>
            </a:r>
            <a:r>
              <a:rPr lang="el-GR" sz="1600" dirty="0"/>
              <a:t> ή των ατόμων</a:t>
            </a:r>
          </a:p>
          <a:p>
            <a:pPr marL="0" indent="0">
              <a:buNone/>
            </a:pPr>
            <a:endParaRPr lang="el-GR" sz="1600" dirty="0"/>
          </a:p>
          <a:p>
            <a:pPr marL="0" indent="0">
              <a:buNone/>
            </a:pPr>
            <a:endParaRPr lang="el-GR" sz="1600" dirty="0"/>
          </a:p>
          <a:p>
            <a:pPr marL="0" indent="0">
              <a:buNone/>
            </a:pPr>
            <a:endParaRPr lang="el-GR" sz="1600" dirty="0"/>
          </a:p>
          <a:p>
            <a:r>
              <a:rPr lang="el-GR" sz="1600" dirty="0"/>
              <a:t>είναι διαδοχική ή διαφορετικά, ακολουθεί μια δεδομένη σειρά.</a:t>
            </a:r>
          </a:p>
          <a:p>
            <a:endParaRPr lang="el-GR" sz="1600" dirty="0"/>
          </a:p>
          <a:p>
            <a:r>
              <a:rPr lang="el-GR" sz="1600" dirty="0"/>
              <a:t>Για παράδειγμα, ο Α δίνει δουλειά στον Β, ο οποίος με τη σειρά του δίνει δουλειά στον </a:t>
            </a:r>
            <a:r>
              <a:rPr lang="el-GR" sz="1600" dirty="0" smtClean="0"/>
              <a:t>Γ, </a:t>
            </a:r>
            <a:r>
              <a:rPr lang="el-GR" sz="1600" dirty="0" err="1"/>
              <a:t>κ.ο.κ</a:t>
            </a:r>
            <a:r>
              <a:rPr lang="el-GR" sz="1600" dirty="0"/>
              <a:t>.</a:t>
            </a:r>
          </a:p>
          <a:p>
            <a:pPr marL="0" indent="0" rtl="0">
              <a:buNone/>
            </a:pPr>
            <a:endParaRPr lang="el-GR" sz="16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13</a:t>
            </a:fld>
            <a:endParaRPr lang="el-GR" dirty="0"/>
          </a:p>
        </p:txBody>
      </p:sp>
      <p:sp>
        <p:nvSpPr>
          <p:cNvPr id="11" name="Τίτλος 1"/>
          <p:cNvSpPr>
            <a:spLocks noGrp="1"/>
          </p:cNvSpPr>
          <p:nvPr>
            <p:ph type="title"/>
          </p:nvPr>
        </p:nvSpPr>
        <p:spPr>
          <a:xfrm>
            <a:off x="197208" y="823405"/>
            <a:ext cx="4312508" cy="432000"/>
          </a:xfrm>
        </p:spPr>
        <p:txBody>
          <a:bodyPr rtlCol="0"/>
          <a:lstStyle/>
          <a:p>
            <a:pPr algn="ctr"/>
            <a:r>
              <a:rPr lang="el-GR" sz="2400" b="1" dirty="0" smtClean="0"/>
              <a:t>Αλληλεξάρτηση </a:t>
            </a:r>
            <a:r>
              <a:rPr lang="el-GR" sz="2400" b="1" dirty="0"/>
              <a:t>τύπου σειράς</a:t>
            </a:r>
            <a:br>
              <a:rPr lang="el-GR" sz="2400" b="1" dirty="0"/>
            </a:br>
            <a:endParaRPr lang="el-GR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2" name="Θέση εικόνας 10" descr="σχέδια μεταλλικών ραφιών βιβλίων σε οροφή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7318" y="1255405"/>
            <a:ext cx="6974682" cy="3935414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2050" name="Picture 2" descr="Î£ÏÎµÏÎ¹ÎºÎ® ÎµÎ¹ÎºÏÎ½Î±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318" y="1255405"/>
            <a:ext cx="6981481" cy="39354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Γραφικό 4" descr="Βέλος: Περιστροφή δεξιά"/>
          <p:cNvSpPr/>
          <p:nvPr/>
        </p:nvSpPr>
        <p:spPr>
          <a:xfrm>
            <a:off x="2062080" y="3146970"/>
            <a:ext cx="582764" cy="441825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 dirty="0"/>
          </a:p>
        </p:txBody>
      </p:sp>
      <p:pic>
        <p:nvPicPr>
          <p:cNvPr id="17" name="Θέση εικόνας 10" descr="σχέδια μεταλλικών ραφιών βιβλίων σε οροφή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519" y="1255404"/>
            <a:ext cx="6988280" cy="3935413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13" name="Picture 2" descr="ÎÏÎ¿ÏÎ­Î»ÎµÏÎ¼Î± ÎµÎ¹ÎºÏÎ½Î±Ï Î³Î¹Î± technologyl images">
            <a:extLst>
              <a:ext uri="{FF2B5EF4-FFF2-40B4-BE49-F238E27FC236}">
                <a16:creationId xmlns="" xmlns:a16="http://schemas.microsoft.com/office/drawing/2014/main" id="{6955CC8C-562E-4AB6-9CA4-A5BC396A92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519" y="1245796"/>
            <a:ext cx="6988280" cy="393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ÎÏÎ¿ÏÎ­Î»ÎµÏÎ¼Î± ÎµÎ¹ÎºÏÎ½Î±Ï Î³Î¹Î± technology images">
            <a:extLst>
              <a:ext uri="{FF2B5EF4-FFF2-40B4-BE49-F238E27FC236}">
                <a16:creationId xmlns="" xmlns:a16="http://schemas.microsoft.com/office/drawing/2014/main" id="{6202AB2A-AF56-4685-A485-847EE624B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519" y="1245796"/>
            <a:ext cx="6988280" cy="39450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Θέση κειμένου 44"/>
          <p:cNvSpPr txBox="1"/>
          <p:nvPr/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b="1" dirty="0">
                <a:solidFill>
                  <a:schemeClr val="bg1"/>
                </a:solidFill>
              </a:rPr>
              <a:t>Διαγραμματική Απεικόνιση (σε απλουστευμένη μορφή)</a:t>
            </a:r>
            <a:r>
              <a:rPr lang="el-GR" sz="1600" dirty="0">
                <a:solidFill>
                  <a:schemeClr val="bg1"/>
                </a:solidFill>
              </a:rPr>
              <a:t> </a:t>
            </a:r>
            <a:r>
              <a:rPr lang="el-GR" sz="1600" b="1" dirty="0">
                <a:solidFill>
                  <a:schemeClr val="bg1"/>
                </a:solidFill>
              </a:rPr>
              <a:t>της τεχνολογικής </a:t>
            </a:r>
            <a:r>
              <a:rPr lang="el-GR" sz="1600" b="1" dirty="0" smtClean="0">
                <a:solidFill>
                  <a:schemeClr val="bg1"/>
                </a:solidFill>
              </a:rPr>
              <a:t>αλληλεξάρτησης </a:t>
            </a:r>
            <a:r>
              <a:rPr lang="el-GR" sz="1600" b="1" dirty="0">
                <a:solidFill>
                  <a:schemeClr val="bg1"/>
                </a:solidFill>
              </a:rPr>
              <a:t>τύπου Σειράς  ή Απλής Διαδοχής</a:t>
            </a:r>
            <a:endParaRPr lang="el-GR" sz="1600" dirty="0">
              <a:solidFill>
                <a:schemeClr val="bg1"/>
              </a:solidFill>
            </a:endParaRPr>
          </a:p>
        </p:txBody>
      </p:sp>
      <p:pic>
        <p:nvPicPr>
          <p:cNvPr id="6" name="Εικόνα 5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440277" y="1069194"/>
            <a:ext cx="7904124" cy="4911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/>
            <a:r>
              <a:rPr lang="el-GR" sz="3200" b="1" dirty="0"/>
              <a:t>Αμοιβαία </a:t>
            </a:r>
            <a:r>
              <a:rPr lang="el-GR" sz="3200" b="1" dirty="0" smtClean="0"/>
              <a:t>αλληλεξάρτηση</a:t>
            </a:r>
            <a:endParaRPr lang="el-GR" sz="3200" b="1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524785" y="638635"/>
            <a:ext cx="6099998" cy="871286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Η ροή της πληροφόρησης και της συνεργασίας μεταξύ των τμημάτων ή των ατόμων της επιχείρησης, χαρακτηρίζεται</a:t>
            </a:r>
            <a:r>
              <a:rPr lang="el-GR" sz="1600" b="1" dirty="0"/>
              <a:t> </a:t>
            </a:r>
            <a:r>
              <a:rPr lang="el-GR" sz="1600" dirty="0"/>
              <a:t>από</a:t>
            </a:r>
            <a:r>
              <a:rPr lang="en-US" sz="1600" dirty="0"/>
              <a:t> :</a:t>
            </a:r>
            <a:endParaRPr lang="el-GR" sz="1600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15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Θέση περιεχομένου 5"/>
          <p:cNvSpPr txBox="1"/>
          <p:nvPr/>
        </p:nvSpPr>
        <p:spPr>
          <a:xfrm>
            <a:off x="484799" y="3959093"/>
            <a:ext cx="6099998" cy="28007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/>
              <a:t>Η περίπτωση αυτή εμφανίζεται όταν η εκροή του τμήματος Α είναι εισροή του τμήματος Β και ταυτόχρονα η εκροή του τμήματος Β είναι εισροή του τμήματος Α. </a:t>
            </a:r>
          </a:p>
          <a:p>
            <a:pPr marL="0" indent="0">
              <a:buNone/>
            </a:pPr>
            <a:endParaRPr lang="el-GR" sz="1600" noProof="1"/>
          </a:p>
          <a:p>
            <a:r>
              <a:rPr lang="el-GR" sz="1600" dirty="0"/>
              <a:t>Οι εκροές των δύο τμημάτων επηρεάζουν με </a:t>
            </a:r>
            <a:r>
              <a:rPr lang="el-GR" sz="1600" b="1" dirty="0"/>
              <a:t>αμοιβαίο τρόπο </a:t>
            </a:r>
            <a:r>
              <a:rPr lang="el-GR" sz="1600" dirty="0"/>
              <a:t>τα τμήματα αυτά. Δηλαδή, στην γενικευμένη της έννοια, η αμοιβαία </a:t>
            </a:r>
            <a:r>
              <a:rPr lang="el-GR" sz="1600" dirty="0" smtClean="0"/>
              <a:t>αλληλεξάρτηση </a:t>
            </a:r>
            <a:r>
              <a:rPr lang="el-GR" sz="1600" dirty="0"/>
              <a:t>σημαίνει ότι </a:t>
            </a:r>
            <a:r>
              <a:rPr lang="el-GR" sz="1600" b="1" dirty="0"/>
              <a:t>το κάθε τμήμα ή άτομο της επιχείρησης, συνεργάζεται με κάθε άλλο τμήμα ή άτομο της επιχείρησης.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Font typeface="Calibri" panose="020F0502020204030204" pitchFamily="34" charset="0"/>
              <a:buNone/>
            </a:pPr>
            <a:endParaRPr lang="el-GR" sz="1600" noProof="1"/>
          </a:p>
        </p:txBody>
      </p:sp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032" name="Picture 8" descr="Î£ÏÎµÏÎ¹ÎºÎ® ÎµÎ¹ÎºÏÎ½Î±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7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ÎÏÎ¿ÏÎ­Î»ÎµÏÎ¼Î± ÎµÎ¹ÎºÏÎ½Î±Ï Î³Î¹Î± management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9" y="569933"/>
            <a:ext cx="4135094" cy="2335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ÎÏÎ¿ÏÎ­Î»ÎµÏÎ¼Î± ÎµÎ¹ÎºÏÎ½Î±Ï Î³Î¹Î± management black white imag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7" y="569933"/>
            <a:ext cx="4135094" cy="2335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Εικόνα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557482" y="552567"/>
            <a:ext cx="4223716" cy="23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ÎÏÎ¿ÏÎ­Î»ÎµÏÎ¼Î± ÎµÎ¹ÎºÏÎ½Î±Ï Î³Î¹Î± assembly part black white image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482" y="495498"/>
            <a:ext cx="4127589" cy="23926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Θέση εικόνας 10" descr="σχέδια μεταλλικών ραφιών βιβλίων σε οροφή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46625" y="495498"/>
            <a:ext cx="4143793" cy="2427402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122" name="Picture 2" descr="ÎÏÎ¿ÏÎ­Î»ÎµÏÎ¼Î± ÎµÎ¹ÎºÏÎ½Î±Ï Î³Î¹Î± computer black white images"/>
          <p:cNvPicPr>
            <a:picLocks noChangeAspect="1" noChangeArrowheads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626" y="470066"/>
            <a:ext cx="4151295" cy="24528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Î£ÏÎµÏÎ¹ÎºÎ® ÎµÎ¹ÎºÏÎ½Î±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7" y="468449"/>
            <a:ext cx="4147944" cy="24791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Θέση κειμένου 5"/>
          <p:cNvSpPr txBox="1"/>
          <p:nvPr/>
        </p:nvSpPr>
        <p:spPr>
          <a:xfrm>
            <a:off x="595182" y="2063689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Πολλαπλές διασυνδέσεις</a:t>
            </a:r>
          </a:p>
        </p:txBody>
      </p:sp>
      <p:sp>
        <p:nvSpPr>
          <p:cNvPr id="23" name="Θέση κειμένου 5"/>
          <p:cNvSpPr txBox="1"/>
          <p:nvPr/>
        </p:nvSpPr>
        <p:spPr>
          <a:xfrm>
            <a:off x="4299356" y="2054626"/>
            <a:ext cx="20750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Αμοιβαία </a:t>
            </a:r>
            <a:r>
              <a:rPr lang="el-GR" sz="1600" b="1" dirty="0" smtClean="0"/>
              <a:t>αλληλεξάρτηση</a:t>
            </a:r>
            <a:endParaRPr lang="el-GR" sz="1600" b="1" dirty="0"/>
          </a:p>
        </p:txBody>
      </p:sp>
      <p:sp>
        <p:nvSpPr>
          <p:cNvPr id="24" name="Ορθογώνιο 6" descr="Πλαίσιο επισήμανσης."/>
          <p:cNvSpPr/>
          <p:nvPr/>
        </p:nvSpPr>
        <p:spPr>
          <a:xfrm rot="10800000" flipV="1">
            <a:off x="501582" y="2646827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5" name="Ορθογώνιο 6" descr="Πλαίσιο επισήμανσης."/>
          <p:cNvSpPr/>
          <p:nvPr/>
        </p:nvSpPr>
        <p:spPr>
          <a:xfrm rot="10800000" flipV="1">
            <a:off x="4049009" y="2695873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Γραφικό 6" descr="Δίκτυο"/>
          <p:cNvSpPr/>
          <p:nvPr/>
        </p:nvSpPr>
        <p:spPr>
          <a:xfrm>
            <a:off x="497299" y="2088718"/>
            <a:ext cx="318248" cy="325908"/>
          </a:xfrm>
          <a:custGeom>
            <a:avLst/>
            <a:gdLst>
              <a:gd name="connsiteX0" fmla="*/ 717917 w 723900"/>
              <a:gd name="connsiteY0" fmla="*/ 242411 h 685800"/>
              <a:gd name="connsiteX1" fmla="*/ 617905 w 723900"/>
              <a:gd name="connsiteY1" fmla="*/ 201454 h 685800"/>
              <a:gd name="connsiteX2" fmla="*/ 571232 w 723900"/>
              <a:gd name="connsiteY2" fmla="*/ 282416 h 685800"/>
              <a:gd name="connsiteX3" fmla="*/ 448360 w 723900"/>
              <a:gd name="connsiteY3" fmla="*/ 333851 h 685800"/>
              <a:gd name="connsiteX4" fmla="*/ 384542 w 723900"/>
              <a:gd name="connsiteY4" fmla="*/ 289084 h 685800"/>
              <a:gd name="connsiteX5" fmla="*/ 384542 w 723900"/>
              <a:gd name="connsiteY5" fmla="*/ 156686 h 685800"/>
              <a:gd name="connsiteX6" fmla="*/ 441692 w 723900"/>
              <a:gd name="connsiteY6" fmla="*/ 83344 h 685800"/>
              <a:gd name="connsiteX7" fmla="*/ 365492 w 723900"/>
              <a:gd name="connsiteY7" fmla="*/ 7144 h 685800"/>
              <a:gd name="connsiteX8" fmla="*/ 365492 w 723900"/>
              <a:gd name="connsiteY8" fmla="*/ 7144 h 685800"/>
              <a:gd name="connsiteX9" fmla="*/ 289292 w 723900"/>
              <a:gd name="connsiteY9" fmla="*/ 83344 h 685800"/>
              <a:gd name="connsiteX10" fmla="*/ 346442 w 723900"/>
              <a:gd name="connsiteY10" fmla="*/ 156686 h 685800"/>
              <a:gd name="connsiteX11" fmla="*/ 346442 w 723900"/>
              <a:gd name="connsiteY11" fmla="*/ 288131 h 685800"/>
              <a:gd name="connsiteX12" fmla="*/ 282625 w 723900"/>
              <a:gd name="connsiteY12" fmla="*/ 332899 h 685800"/>
              <a:gd name="connsiteX13" fmla="*/ 159752 w 723900"/>
              <a:gd name="connsiteY13" fmla="*/ 281464 h 685800"/>
              <a:gd name="connsiteX14" fmla="*/ 113080 w 723900"/>
              <a:gd name="connsiteY14" fmla="*/ 200501 h 685800"/>
              <a:gd name="connsiteX15" fmla="*/ 13067 w 723900"/>
              <a:gd name="connsiteY15" fmla="*/ 241459 h 685800"/>
              <a:gd name="connsiteX16" fmla="*/ 54025 w 723900"/>
              <a:gd name="connsiteY16" fmla="*/ 341471 h 685800"/>
              <a:gd name="connsiteX17" fmla="*/ 143560 w 723900"/>
              <a:gd name="connsiteY17" fmla="*/ 316706 h 685800"/>
              <a:gd name="connsiteX18" fmla="*/ 269290 w 723900"/>
              <a:gd name="connsiteY18" fmla="*/ 368141 h 685800"/>
              <a:gd name="connsiteX19" fmla="*/ 268337 w 723900"/>
              <a:gd name="connsiteY19" fmla="*/ 380524 h 685800"/>
              <a:gd name="connsiteX20" fmla="*/ 287387 w 723900"/>
              <a:gd name="connsiteY20" fmla="*/ 437674 h 685800"/>
              <a:gd name="connsiteX21" fmla="*/ 188327 w 723900"/>
              <a:gd name="connsiteY21" fmla="*/ 537686 h 685800"/>
              <a:gd name="connsiteX22" fmla="*/ 95935 w 723900"/>
              <a:gd name="connsiteY22" fmla="*/ 549116 h 685800"/>
              <a:gd name="connsiteX23" fmla="*/ 95935 w 723900"/>
              <a:gd name="connsiteY23" fmla="*/ 656749 h 685800"/>
              <a:gd name="connsiteX24" fmla="*/ 203567 w 723900"/>
              <a:gd name="connsiteY24" fmla="*/ 656749 h 685800"/>
              <a:gd name="connsiteX25" fmla="*/ 214997 w 723900"/>
              <a:gd name="connsiteY25" fmla="*/ 564356 h 685800"/>
              <a:gd name="connsiteX26" fmla="*/ 315962 w 723900"/>
              <a:gd name="connsiteY26" fmla="*/ 463391 h 685800"/>
              <a:gd name="connsiteX27" fmla="*/ 363587 w 723900"/>
              <a:gd name="connsiteY27" fmla="*/ 476726 h 685800"/>
              <a:gd name="connsiteX28" fmla="*/ 365492 w 723900"/>
              <a:gd name="connsiteY28" fmla="*/ 476726 h 685800"/>
              <a:gd name="connsiteX29" fmla="*/ 367397 w 723900"/>
              <a:gd name="connsiteY29" fmla="*/ 476726 h 685800"/>
              <a:gd name="connsiteX30" fmla="*/ 415022 w 723900"/>
              <a:gd name="connsiteY30" fmla="*/ 463391 h 685800"/>
              <a:gd name="connsiteX31" fmla="*/ 515987 w 723900"/>
              <a:gd name="connsiteY31" fmla="*/ 564356 h 685800"/>
              <a:gd name="connsiteX32" fmla="*/ 527417 w 723900"/>
              <a:gd name="connsiteY32" fmla="*/ 657701 h 685800"/>
              <a:gd name="connsiteX33" fmla="*/ 635050 w 723900"/>
              <a:gd name="connsiteY33" fmla="*/ 657701 h 685800"/>
              <a:gd name="connsiteX34" fmla="*/ 635050 w 723900"/>
              <a:gd name="connsiteY34" fmla="*/ 550069 h 685800"/>
              <a:gd name="connsiteX35" fmla="*/ 542657 w 723900"/>
              <a:gd name="connsiteY35" fmla="*/ 538639 h 685800"/>
              <a:gd name="connsiteX36" fmla="*/ 443597 w 723900"/>
              <a:gd name="connsiteY36" fmla="*/ 438626 h 685800"/>
              <a:gd name="connsiteX37" fmla="*/ 462647 w 723900"/>
              <a:gd name="connsiteY37" fmla="*/ 381476 h 685800"/>
              <a:gd name="connsiteX38" fmla="*/ 461695 w 723900"/>
              <a:gd name="connsiteY38" fmla="*/ 369094 h 685800"/>
              <a:gd name="connsiteX39" fmla="*/ 587425 w 723900"/>
              <a:gd name="connsiteY39" fmla="*/ 317659 h 685800"/>
              <a:gd name="connsiteX40" fmla="*/ 676960 w 723900"/>
              <a:gd name="connsiteY40" fmla="*/ 342424 h 685800"/>
              <a:gd name="connsiteX41" fmla="*/ 717917 w 723900"/>
              <a:gd name="connsiteY41" fmla="*/ 242411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23900" h="685800">
                <a:moveTo>
                  <a:pt x="717917" y="242411"/>
                </a:moveTo>
                <a:cubicBezTo>
                  <a:pt x="701725" y="203359"/>
                  <a:pt x="656957" y="185261"/>
                  <a:pt x="617905" y="201454"/>
                </a:cubicBezTo>
                <a:cubicBezTo>
                  <a:pt x="585520" y="214789"/>
                  <a:pt x="566470" y="249079"/>
                  <a:pt x="571232" y="282416"/>
                </a:cubicBezTo>
                <a:lnTo>
                  <a:pt x="448360" y="333851"/>
                </a:lnTo>
                <a:cubicBezTo>
                  <a:pt x="435025" y="310991"/>
                  <a:pt x="411212" y="293846"/>
                  <a:pt x="384542" y="289084"/>
                </a:cubicBezTo>
                <a:lnTo>
                  <a:pt x="384542" y="156686"/>
                </a:lnTo>
                <a:cubicBezTo>
                  <a:pt x="416927" y="148114"/>
                  <a:pt x="441692" y="118586"/>
                  <a:pt x="441692" y="83344"/>
                </a:cubicBezTo>
                <a:cubicBezTo>
                  <a:pt x="441692" y="41434"/>
                  <a:pt x="407402" y="7144"/>
                  <a:pt x="365492" y="7144"/>
                </a:cubicBezTo>
                <a:lnTo>
                  <a:pt x="365492" y="7144"/>
                </a:lnTo>
                <a:cubicBezTo>
                  <a:pt x="323582" y="7144"/>
                  <a:pt x="289292" y="41434"/>
                  <a:pt x="289292" y="83344"/>
                </a:cubicBezTo>
                <a:cubicBezTo>
                  <a:pt x="289292" y="118586"/>
                  <a:pt x="314057" y="148114"/>
                  <a:pt x="346442" y="156686"/>
                </a:cubicBezTo>
                <a:lnTo>
                  <a:pt x="346442" y="288131"/>
                </a:lnTo>
                <a:cubicBezTo>
                  <a:pt x="318820" y="292894"/>
                  <a:pt x="295960" y="310039"/>
                  <a:pt x="282625" y="332899"/>
                </a:cubicBezTo>
                <a:lnTo>
                  <a:pt x="159752" y="281464"/>
                </a:lnTo>
                <a:cubicBezTo>
                  <a:pt x="164515" y="248126"/>
                  <a:pt x="146417" y="213836"/>
                  <a:pt x="113080" y="200501"/>
                </a:cubicBezTo>
                <a:cubicBezTo>
                  <a:pt x="74027" y="184309"/>
                  <a:pt x="29260" y="202406"/>
                  <a:pt x="13067" y="241459"/>
                </a:cubicBezTo>
                <a:cubicBezTo>
                  <a:pt x="-3125" y="280511"/>
                  <a:pt x="14972" y="325279"/>
                  <a:pt x="54025" y="341471"/>
                </a:cubicBezTo>
                <a:cubicBezTo>
                  <a:pt x="86410" y="354806"/>
                  <a:pt x="123557" y="344329"/>
                  <a:pt x="143560" y="316706"/>
                </a:cubicBezTo>
                <a:lnTo>
                  <a:pt x="269290" y="368141"/>
                </a:lnTo>
                <a:cubicBezTo>
                  <a:pt x="268337" y="371951"/>
                  <a:pt x="268337" y="376714"/>
                  <a:pt x="268337" y="380524"/>
                </a:cubicBezTo>
                <a:cubicBezTo>
                  <a:pt x="268337" y="401479"/>
                  <a:pt x="275005" y="421481"/>
                  <a:pt x="287387" y="437674"/>
                </a:cubicBezTo>
                <a:lnTo>
                  <a:pt x="188327" y="537686"/>
                </a:lnTo>
                <a:cubicBezTo>
                  <a:pt x="158800" y="520541"/>
                  <a:pt x="120700" y="524351"/>
                  <a:pt x="95935" y="549116"/>
                </a:cubicBezTo>
                <a:cubicBezTo>
                  <a:pt x="66407" y="578644"/>
                  <a:pt x="66407" y="627221"/>
                  <a:pt x="95935" y="656749"/>
                </a:cubicBezTo>
                <a:cubicBezTo>
                  <a:pt x="125462" y="686276"/>
                  <a:pt x="174040" y="686276"/>
                  <a:pt x="203567" y="656749"/>
                </a:cubicBezTo>
                <a:cubicBezTo>
                  <a:pt x="228332" y="631984"/>
                  <a:pt x="232142" y="593884"/>
                  <a:pt x="214997" y="564356"/>
                </a:cubicBezTo>
                <a:lnTo>
                  <a:pt x="315962" y="463391"/>
                </a:lnTo>
                <a:cubicBezTo>
                  <a:pt x="330250" y="471964"/>
                  <a:pt x="346442" y="476726"/>
                  <a:pt x="363587" y="476726"/>
                </a:cubicBezTo>
                <a:cubicBezTo>
                  <a:pt x="364540" y="476726"/>
                  <a:pt x="364540" y="476726"/>
                  <a:pt x="365492" y="476726"/>
                </a:cubicBezTo>
                <a:cubicBezTo>
                  <a:pt x="366445" y="476726"/>
                  <a:pt x="366445" y="476726"/>
                  <a:pt x="367397" y="476726"/>
                </a:cubicBezTo>
                <a:cubicBezTo>
                  <a:pt x="384542" y="476726"/>
                  <a:pt x="400735" y="471964"/>
                  <a:pt x="415022" y="463391"/>
                </a:cubicBezTo>
                <a:lnTo>
                  <a:pt x="515987" y="564356"/>
                </a:lnTo>
                <a:cubicBezTo>
                  <a:pt x="498842" y="593884"/>
                  <a:pt x="502652" y="631984"/>
                  <a:pt x="527417" y="657701"/>
                </a:cubicBezTo>
                <a:cubicBezTo>
                  <a:pt x="556945" y="687229"/>
                  <a:pt x="605522" y="687229"/>
                  <a:pt x="635050" y="657701"/>
                </a:cubicBezTo>
                <a:cubicBezTo>
                  <a:pt x="664577" y="628174"/>
                  <a:pt x="664577" y="579596"/>
                  <a:pt x="635050" y="550069"/>
                </a:cubicBezTo>
                <a:cubicBezTo>
                  <a:pt x="610285" y="525304"/>
                  <a:pt x="572185" y="521494"/>
                  <a:pt x="542657" y="538639"/>
                </a:cubicBezTo>
                <a:lnTo>
                  <a:pt x="443597" y="438626"/>
                </a:lnTo>
                <a:cubicBezTo>
                  <a:pt x="455980" y="422434"/>
                  <a:pt x="462647" y="403384"/>
                  <a:pt x="462647" y="381476"/>
                </a:cubicBezTo>
                <a:cubicBezTo>
                  <a:pt x="462647" y="377666"/>
                  <a:pt x="462647" y="372904"/>
                  <a:pt x="461695" y="369094"/>
                </a:cubicBezTo>
                <a:lnTo>
                  <a:pt x="587425" y="317659"/>
                </a:lnTo>
                <a:cubicBezTo>
                  <a:pt x="607427" y="344329"/>
                  <a:pt x="644575" y="355759"/>
                  <a:pt x="676960" y="342424"/>
                </a:cubicBezTo>
                <a:cubicBezTo>
                  <a:pt x="715060" y="325279"/>
                  <a:pt x="734110" y="281464"/>
                  <a:pt x="717917" y="24241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grpSp>
        <p:nvGrpSpPr>
          <p:cNvPr id="15" name="Γραφικό 11" descr="Επανάληψη"/>
          <p:cNvGrpSpPr/>
          <p:nvPr/>
        </p:nvGrpSpPr>
        <p:grpSpPr>
          <a:xfrm flipV="1">
            <a:off x="3905966" y="2063689"/>
            <a:ext cx="393390" cy="426192"/>
            <a:chOff x="5788800" y="312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Ελεύθερη σχεδίαση: Σχήμα 15"/>
            <p:cNvSpPr/>
            <p:nvPr/>
          </p:nvSpPr>
          <p:spPr>
            <a:xfrm>
              <a:off x="5797849" y="3219431"/>
              <a:ext cx="771525" cy="457200"/>
            </a:xfrm>
            <a:custGeom>
              <a:avLst/>
              <a:gdLst>
                <a:gd name="connsiteX0" fmla="*/ 190024 w 771525"/>
                <a:gd name="connsiteY0" fmla="*/ 451009 h 457200"/>
                <a:gd name="connsiteX1" fmla="*/ 372904 w 771525"/>
                <a:gd name="connsiteY1" fmla="*/ 268129 h 457200"/>
                <a:gd name="connsiteX2" fmla="*/ 270986 w 771525"/>
                <a:gd name="connsiteY2" fmla="*/ 268129 h 457200"/>
                <a:gd name="connsiteX3" fmla="*/ 450056 w 771525"/>
                <a:gd name="connsiteY3" fmla="*/ 158591 h 457200"/>
                <a:gd name="connsiteX4" fmla="*/ 582454 w 771525"/>
                <a:gd name="connsiteY4" fmla="*/ 209074 h 457200"/>
                <a:gd name="connsiteX5" fmla="*/ 768191 w 771525"/>
                <a:gd name="connsiteY5" fmla="*/ 209074 h 457200"/>
                <a:gd name="connsiteX6" fmla="*/ 450056 w 771525"/>
                <a:gd name="connsiteY6" fmla="*/ 7144 h 457200"/>
                <a:gd name="connsiteX7" fmla="*/ 110014 w 771525"/>
                <a:gd name="connsiteY7" fmla="*/ 268129 h 457200"/>
                <a:gd name="connsiteX8" fmla="*/ 7144 w 771525"/>
                <a:gd name="connsiteY8" fmla="*/ 268129 h 457200"/>
                <a:gd name="connsiteX9" fmla="*/ 190024 w 771525"/>
                <a:gd name="connsiteY9" fmla="*/ 451009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457200">
                  <a:moveTo>
                    <a:pt x="190024" y="451009"/>
                  </a:moveTo>
                  <a:lnTo>
                    <a:pt x="372904" y="268129"/>
                  </a:lnTo>
                  <a:lnTo>
                    <a:pt x="270986" y="268129"/>
                  </a:lnTo>
                  <a:cubicBezTo>
                    <a:pt x="304324" y="203359"/>
                    <a:pt x="371951" y="158591"/>
                    <a:pt x="450056" y="158591"/>
                  </a:cubicBezTo>
                  <a:cubicBezTo>
                    <a:pt x="500539" y="158591"/>
                    <a:pt x="547211" y="177641"/>
                    <a:pt x="582454" y="209074"/>
                  </a:cubicBezTo>
                  <a:lnTo>
                    <a:pt x="768191" y="209074"/>
                  </a:lnTo>
                  <a:cubicBezTo>
                    <a:pt x="711994" y="89059"/>
                    <a:pt x="590074" y="7144"/>
                    <a:pt x="450056" y="7144"/>
                  </a:cubicBezTo>
                  <a:cubicBezTo>
                    <a:pt x="287179" y="7144"/>
                    <a:pt x="150019" y="117634"/>
                    <a:pt x="110014" y="268129"/>
                  </a:cubicBezTo>
                  <a:lnTo>
                    <a:pt x="7144" y="268129"/>
                  </a:lnTo>
                  <a:lnTo>
                    <a:pt x="190024" y="45100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3" name="Ελεύθερη σχεδίαση: Σχήμα 32"/>
            <p:cNvSpPr/>
            <p:nvPr/>
          </p:nvSpPr>
          <p:spPr>
            <a:xfrm>
              <a:off x="5921674" y="3480416"/>
              <a:ext cx="771525" cy="457200"/>
            </a:xfrm>
            <a:custGeom>
              <a:avLst/>
              <a:gdLst>
                <a:gd name="connsiteX0" fmla="*/ 768191 w 771525"/>
                <a:gd name="connsiteY0" fmla="*/ 190024 h 457200"/>
                <a:gd name="connsiteX1" fmla="*/ 585311 w 771525"/>
                <a:gd name="connsiteY1" fmla="*/ 7144 h 457200"/>
                <a:gd name="connsiteX2" fmla="*/ 402431 w 771525"/>
                <a:gd name="connsiteY2" fmla="*/ 190024 h 457200"/>
                <a:gd name="connsiteX3" fmla="*/ 505301 w 771525"/>
                <a:gd name="connsiteY3" fmla="*/ 190024 h 457200"/>
                <a:gd name="connsiteX4" fmla="*/ 326231 w 771525"/>
                <a:gd name="connsiteY4" fmla="*/ 299561 h 457200"/>
                <a:gd name="connsiteX5" fmla="*/ 193834 w 771525"/>
                <a:gd name="connsiteY5" fmla="*/ 249079 h 457200"/>
                <a:gd name="connsiteX6" fmla="*/ 7144 w 771525"/>
                <a:gd name="connsiteY6" fmla="*/ 249079 h 457200"/>
                <a:gd name="connsiteX7" fmla="*/ 326231 w 771525"/>
                <a:gd name="connsiteY7" fmla="*/ 451009 h 457200"/>
                <a:gd name="connsiteX8" fmla="*/ 666274 w 771525"/>
                <a:gd name="connsiteY8" fmla="*/ 190024 h 457200"/>
                <a:gd name="connsiteX9" fmla="*/ 768191 w 771525"/>
                <a:gd name="connsiteY9" fmla="*/ 190024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457200">
                  <a:moveTo>
                    <a:pt x="768191" y="190024"/>
                  </a:moveTo>
                  <a:lnTo>
                    <a:pt x="585311" y="7144"/>
                  </a:lnTo>
                  <a:lnTo>
                    <a:pt x="402431" y="190024"/>
                  </a:lnTo>
                  <a:lnTo>
                    <a:pt x="505301" y="190024"/>
                  </a:lnTo>
                  <a:cubicBezTo>
                    <a:pt x="471964" y="254794"/>
                    <a:pt x="404336" y="299561"/>
                    <a:pt x="326231" y="299561"/>
                  </a:cubicBezTo>
                  <a:cubicBezTo>
                    <a:pt x="275749" y="299561"/>
                    <a:pt x="229076" y="280511"/>
                    <a:pt x="193834" y="249079"/>
                  </a:cubicBezTo>
                  <a:lnTo>
                    <a:pt x="7144" y="249079"/>
                  </a:lnTo>
                  <a:cubicBezTo>
                    <a:pt x="64294" y="369094"/>
                    <a:pt x="185261" y="451009"/>
                    <a:pt x="326231" y="451009"/>
                  </a:cubicBezTo>
                  <a:cubicBezTo>
                    <a:pt x="489109" y="451009"/>
                    <a:pt x="626269" y="340519"/>
                    <a:pt x="666274" y="190024"/>
                  </a:cubicBezTo>
                  <a:lnTo>
                    <a:pt x="768191" y="1900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6096" y="-4691"/>
            <a:ext cx="5446920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Θέση κειμένου 44"/>
          <p:cNvSpPr txBox="1"/>
          <p:nvPr/>
        </p:nvSpPr>
        <p:spPr>
          <a:xfrm>
            <a:off x="157645" y="2376725"/>
            <a:ext cx="4401998" cy="1786515"/>
          </a:xfrm>
          <a:prstGeom prst="ellipse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2000" b="1" dirty="0">
                <a:solidFill>
                  <a:schemeClr val="bg1"/>
                </a:solidFill>
              </a:rPr>
              <a:t>Διαγραμματική απεικόνιση (σε απλουστευμένη μορφή)</a:t>
            </a:r>
            <a:r>
              <a:rPr lang="el-GR" sz="2000" dirty="0">
                <a:solidFill>
                  <a:schemeClr val="bg1"/>
                </a:solidFill>
              </a:rPr>
              <a:t> </a:t>
            </a:r>
            <a:r>
              <a:rPr lang="el-GR" sz="2000" b="1" dirty="0">
                <a:solidFill>
                  <a:schemeClr val="bg1"/>
                </a:solidFill>
              </a:rPr>
              <a:t>της τεχνολογικής </a:t>
            </a:r>
            <a:r>
              <a:rPr lang="el-GR" sz="2000" b="1" dirty="0" smtClean="0">
                <a:solidFill>
                  <a:schemeClr val="bg1"/>
                </a:solidFill>
              </a:rPr>
              <a:t>αλληλεξάρτησης </a:t>
            </a:r>
            <a:r>
              <a:rPr lang="el-GR" sz="2000" b="1" dirty="0">
                <a:solidFill>
                  <a:schemeClr val="bg1"/>
                </a:solidFill>
              </a:rPr>
              <a:t>τύπου  Αμοιβαίας </a:t>
            </a:r>
            <a:r>
              <a:rPr lang="el-GR" sz="2000" b="1" dirty="0" smtClean="0">
                <a:solidFill>
                  <a:schemeClr val="bg1"/>
                </a:solidFill>
              </a:rPr>
              <a:t>Αλληλεξάρτησης</a:t>
            </a:r>
            <a:endParaRPr lang="el-GR" sz="2000" dirty="0">
              <a:solidFill>
                <a:schemeClr val="bg1"/>
              </a:solidFill>
            </a:endParaRPr>
          </a:p>
          <a:p>
            <a:r>
              <a:rPr lang="el-GR" sz="2000" dirty="0">
                <a:solidFill>
                  <a:schemeClr val="bg1"/>
                </a:solidFill>
              </a:rPr>
              <a:t> </a:t>
            </a:r>
          </a:p>
        </p:txBody>
      </p:sp>
      <p:pic>
        <p:nvPicPr>
          <p:cNvPr id="8" name="Εικόνα 7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802273" y="2102324"/>
            <a:ext cx="6738984" cy="412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Θέση εικόνας 39" descr="Κοντινό τριγωνικό σχέδιο δόμησ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-24714"/>
            <a:ext cx="12192000" cy="6778800"/>
          </a:xfrm>
        </p:spPr>
      </p:pic>
      <p:sp>
        <p:nvSpPr>
          <p:cNvPr id="22" name="Τίτλος 2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/>
            <a:r>
              <a:rPr lang="el-GR" sz="2600" b="1" dirty="0"/>
              <a:t>Αθλητικά ομαδικά παιχνίδια &amp; η επίδραση των τεχνολογικών </a:t>
            </a:r>
            <a:r>
              <a:rPr lang="el-GR" sz="2600" b="1" dirty="0" smtClean="0"/>
              <a:t>αλληλεξαρτήσεων</a:t>
            </a:r>
            <a:endParaRPr lang="el-GR" sz="2600" b="1" dirty="0"/>
          </a:p>
        </p:txBody>
      </p:sp>
      <p:sp>
        <p:nvSpPr>
          <p:cNvPr id="7" name="Ορθογώνιο 6" descr="Διαχωριστική γραμμή κάτω εικόνας"/>
          <p:cNvSpPr/>
          <p:nvPr/>
        </p:nvSpPr>
        <p:spPr>
          <a:xfrm>
            <a:off x="408650" y="3386488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7" name="Ορθογώνιο 6" descr="Διαχωριστική γραμμή επάνω εικόνας"/>
          <p:cNvSpPr/>
          <p:nvPr/>
        </p:nvSpPr>
        <p:spPr>
          <a:xfrm flipV="1">
            <a:off x="4086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2054" name="Picture 6" descr="ÎÏÎ¿ÏÎ­Î»ÎµÏÎ¼Î± ÎµÎ¹ÎºÏÎ½Î±Ï Î³Î¹Î± company black white imag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04" y="533117"/>
            <a:ext cx="3875964" cy="29069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Εικόνα 7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>
          <a:xfrm>
            <a:off x="615004" y="537291"/>
            <a:ext cx="3875964" cy="290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ÎÏÎ¿ÏÎ­Î»ÎµÏÎ¼Î± ÎµÎ¹ÎºÏÎ½Î±Ï Î³Î¹Î± BASEBALL BLACK WHITE IMAG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04" y="533117"/>
            <a:ext cx="3875964" cy="29069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5002800" cy="5724000"/>
          </a:xfrm>
        </p:spPr>
        <p:txBody>
          <a:bodyPr rtlCol="0"/>
          <a:lstStyle/>
          <a:p>
            <a:pPr algn="ctr"/>
            <a:r>
              <a:rPr lang="el-GR" sz="2400" b="1" dirty="0"/>
              <a:t>Τεχνολογική </a:t>
            </a:r>
            <a:r>
              <a:rPr lang="el-GR" sz="2400" b="1" dirty="0" smtClean="0"/>
              <a:t>αλληλεξάρτηση </a:t>
            </a:r>
            <a:r>
              <a:rPr lang="el-GR" sz="2400" b="1" dirty="0"/>
              <a:t>τύπου Απλής Συνάθροισης ή Συμμετοχικής </a:t>
            </a:r>
            <a:r>
              <a:rPr lang="el-GR" sz="2400" b="1" dirty="0" smtClean="0"/>
              <a:t>Αλληλεξάρτησης</a:t>
            </a:r>
            <a:endParaRPr lang="el-GR" sz="24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410802" y="2711355"/>
            <a:ext cx="6099998" cy="857096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dirty="0"/>
              <a:t>Το </a:t>
            </a:r>
            <a:r>
              <a:rPr lang="el-GR" dirty="0" err="1"/>
              <a:t>baseball</a:t>
            </a:r>
            <a:r>
              <a:rPr lang="el-GR" dirty="0"/>
              <a:t> είναι ένα ομαδικό παιχνίδι με χαρακτηριστικό γνώρισμα ότι</a:t>
            </a:r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18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Θέση περιεχομένου 5"/>
          <p:cNvSpPr txBox="1"/>
          <p:nvPr/>
        </p:nvSpPr>
        <p:spPr>
          <a:xfrm>
            <a:off x="403771" y="5190580"/>
            <a:ext cx="6099998" cy="10921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dirty="0"/>
              <a:t>βασίζεται κυρίως στο “άτομο”, καθώς οι συνεισφορές των μελών της ομάδας είναι αρκετά ανεξάρτητες μεταξύ τους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Font typeface="Calibri" panose="020F0502020204030204" pitchFamily="34" charset="0"/>
              <a:buNone/>
            </a:pPr>
            <a:endParaRPr lang="el-GR" noProof="1"/>
          </a:p>
        </p:txBody>
      </p:sp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032" name="Picture 8" descr="Î£ÏÎµÏÎ¹ÎºÎ® ÎµÎ¹ÎºÏÎ½Î±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7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ÎÏÎ¿ÏÎ­Î»ÎµÏÎ¼Î± ÎµÎ¹ÎºÏÎ½Î±Ï Î³Î¹Î± management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9" y="569933"/>
            <a:ext cx="4135094" cy="2335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ÎÏÎ¿ÏÎ­Î»ÎµÏÎ¼Î± ÎµÎ¹ÎºÏÎ½Î±Ï Î³Î¹Î± management black white imag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7" y="569933"/>
            <a:ext cx="4135094" cy="2335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Εικόνα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557482" y="552567"/>
            <a:ext cx="4223716" cy="23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ÎÏÎ¿ÏÎ­Î»ÎµÏÎ¼Î± ÎµÎ¹ÎºÏÎ½Î±Ï Î³Î¹Î± assembly part black white image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482" y="495498"/>
            <a:ext cx="4127589" cy="23926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Θέση εικόνας 10" descr="σχέδια μεταλλικών ραφιών βιβλίων σε οροφή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46625" y="495498"/>
            <a:ext cx="4143793" cy="2427402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13" name="Γραφικό 12" descr="Βέλος: Περιστροφή δεξιά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72770" y="4004990"/>
            <a:ext cx="762000" cy="762000"/>
          </a:xfrm>
          <a:prstGeom prst="rect">
            <a:avLst/>
          </a:prstGeom>
        </p:spPr>
      </p:pic>
      <p:sp>
        <p:nvSpPr>
          <p:cNvPr id="3" name="Ορθογώνιο 2"/>
          <p:cNvSpPr/>
          <p:nvPr/>
        </p:nvSpPr>
        <p:spPr>
          <a:xfrm>
            <a:off x="1335049" y="1089226"/>
            <a:ext cx="42374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000" b="1" spc="-100" dirty="0">
                <a:latin typeface="+mj-lt"/>
                <a:ea typeface="+mj-ea"/>
                <a:cs typeface="+mj-cs"/>
              </a:rPr>
              <a:t>Το παράδειγμα του </a:t>
            </a:r>
            <a:r>
              <a:rPr lang="en-US" sz="2000" b="1" spc="-100" dirty="0">
                <a:latin typeface="+mj-lt"/>
                <a:ea typeface="+mj-ea"/>
                <a:cs typeface="+mj-cs"/>
              </a:rPr>
              <a:t>Baseball</a:t>
            </a:r>
          </a:p>
          <a:p>
            <a:pPr algn="just"/>
            <a:r>
              <a:rPr lang="en-US" sz="2000" b="1" u="sng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effectLst/>
              <a:latin typeface="HellasAlla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ÎÏÎ¿ÏÎ­Î»ÎµÏÎ¼Î± ÎµÎ¹ÎºÏÎ½Î±Ï Î³Î¹Î± BASEBALL IMAGES"/>
          <p:cNvPicPr>
            <a:picLocks noChangeAspect="1" noChangeArrowheads="1"/>
          </p:cNvPicPr>
          <p:nvPr/>
        </p:nvPicPr>
        <p:blipFill>
          <a:blip r:embed="rId11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382" y="495498"/>
            <a:ext cx="4159539" cy="2427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Î£ÏÎµÏÎ¹ÎºÎ® ÎµÎ¹ÎºÏÎ½Î±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406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reeform 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/>
              <a:buNone/>
            </a:pPr>
            <a:endParaRPr lang="en-US" sz="1600" cap="all"/>
          </a:p>
        </p:txBody>
      </p:sp>
      <p:sp>
        <p:nvSpPr>
          <p:cNvPr id="16" name="Θέση κειμένου 44"/>
          <p:cNvSpPr txBox="1"/>
          <p:nvPr/>
        </p:nvSpPr>
        <p:spPr>
          <a:xfrm>
            <a:off x="7596351" y="3351522"/>
            <a:ext cx="4703378" cy="1834056"/>
          </a:xfrm>
          <a:prstGeom prst="ellipse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800" dirty="0"/>
              <a:t>«Το </a:t>
            </a:r>
            <a:r>
              <a:rPr lang="el-GR" sz="1800" dirty="0" err="1"/>
              <a:t>baseball</a:t>
            </a:r>
            <a:r>
              <a:rPr lang="el-GR" sz="1800" dirty="0"/>
              <a:t> είναι μεν ένα ομαδικό παιχνίδι πλην όμως, εννέα παίκτες που επιτυγχάνουν ο κάθε ένας χωριστά τους ατομικούς τους στόχους, αποτελούν μια πολύ καλή ομάδα»</a:t>
            </a:r>
          </a:p>
        </p:txBody>
      </p:sp>
      <p:cxnSp>
        <p:nvCxnSpPr>
          <p:cNvPr id="23" name="Straight Connector 22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Θέση κειμένου 44"/>
          <p:cNvSpPr txBox="1"/>
          <p:nvPr/>
        </p:nvSpPr>
        <p:spPr>
          <a:xfrm>
            <a:off x="10225894" y="4608860"/>
            <a:ext cx="2181565" cy="1202863"/>
          </a:xfrm>
          <a:prstGeom prst="ellipse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l-GR" dirty="0" err="1">
                <a:solidFill>
                  <a:schemeClr val="bg2">
                    <a:lumMod val="25000"/>
                  </a:schemeClr>
                </a:solidFill>
              </a:rPr>
              <a:t>Peter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l-GR" dirty="0" err="1">
                <a:solidFill>
                  <a:schemeClr val="bg2">
                    <a:lumMod val="25000"/>
                  </a:schemeClr>
                </a:solidFill>
              </a:rPr>
              <a:t>Rose</a:t>
            </a:r>
            <a:r>
              <a:rPr lang="el-GR" dirty="0">
                <a:solidFill>
                  <a:schemeClr val="bg2">
                    <a:lumMod val="25000"/>
                  </a:schemeClr>
                </a:solidFill>
              </a:rPr>
              <a:t> - ειδικός παιχνιδιού</a:t>
            </a:r>
          </a:p>
        </p:txBody>
      </p:sp>
      <p:pic>
        <p:nvPicPr>
          <p:cNvPr id="8198" name="Picture 6" descr="ÎÏÎ¿ÏÎ­Î»ÎµÏÎ¼Î± ÎµÎ¹ÎºÏÎ½Î±Ï Î³Î¹Î± BASEBALL IM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0539" y="5587410"/>
            <a:ext cx="1755003" cy="12705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Θέση εικόνας 39" descr="Κοντινό τριγωνικό σχέδιο δόμησ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-14068"/>
            <a:ext cx="12192000" cy="6778800"/>
          </a:xfrm>
          <a:ln w="76200">
            <a:noFill/>
          </a:ln>
        </p:spPr>
      </p:pic>
      <p:sp>
        <p:nvSpPr>
          <p:cNvPr id="22" name="Τίτλος 21"/>
          <p:cNvSpPr>
            <a:spLocks noGrp="1"/>
          </p:cNvSpPr>
          <p:nvPr>
            <p:ph type="ctrTitle"/>
          </p:nvPr>
        </p:nvSpPr>
        <p:spPr>
          <a:xfrm>
            <a:off x="144000" y="144000"/>
            <a:ext cx="4860000" cy="6480000"/>
          </a:xfrm>
        </p:spPr>
        <p:txBody>
          <a:bodyPr rtlCol="0"/>
          <a:lstStyle/>
          <a:p>
            <a:pPr algn="ctr" rtl="0"/>
            <a:r>
              <a:rPr lang="el-GR" dirty="0"/>
              <a:t>Κεφάλαιο 4</a:t>
            </a:r>
            <a:br>
              <a:rPr lang="el-GR" dirty="0"/>
            </a:br>
            <a:endParaRPr lang="el-GR" dirty="0"/>
          </a:p>
        </p:txBody>
      </p:sp>
      <p:sp>
        <p:nvSpPr>
          <p:cNvPr id="23" name="Υπότιτλος 22"/>
          <p:cNvSpPr>
            <a:spLocks noGrp="1"/>
          </p:cNvSpPr>
          <p:nvPr>
            <p:ph type="subTitle" idx="1"/>
          </p:nvPr>
        </p:nvSpPr>
        <p:spPr>
          <a:xfrm>
            <a:off x="558180" y="4824732"/>
            <a:ext cx="3932788" cy="1094154"/>
          </a:xfrm>
        </p:spPr>
        <p:txBody>
          <a:bodyPr rtlCol="0"/>
          <a:lstStyle/>
          <a:p>
            <a:pPr algn="ctr"/>
            <a:r>
              <a:rPr lang="el-GR" sz="2400" dirty="0"/>
              <a:t>Η επίδραση της τεχνολογίας στον οργανωτικό σχεδιασμό </a:t>
            </a:r>
          </a:p>
        </p:txBody>
      </p:sp>
      <p:sp>
        <p:nvSpPr>
          <p:cNvPr id="7" name="Ορθογώνιο 6" descr="Διαχωριστική γραμμή κάτω εικόνας"/>
          <p:cNvSpPr/>
          <p:nvPr/>
        </p:nvSpPr>
        <p:spPr>
          <a:xfrm>
            <a:off x="408650" y="3386488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b="1" dirty="0"/>
          </a:p>
        </p:txBody>
      </p:sp>
      <p:sp>
        <p:nvSpPr>
          <p:cNvPr id="17" name="Ορθογώνιο 6" descr="Διαχωριστική γραμμή επάνω εικόνας"/>
          <p:cNvSpPr/>
          <p:nvPr/>
        </p:nvSpPr>
        <p:spPr>
          <a:xfrm flipV="1">
            <a:off x="4086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10" name="Picture 4" descr="ÎÏÎ¿ÏÎ­Î»ÎµÏÎ¼Î± ÎµÎ¹ÎºÏÎ½Î±Ï Î³Î¹Î± computer black white images">
            <a:extLst>
              <a:ext uri="{FF2B5EF4-FFF2-40B4-BE49-F238E27FC236}">
                <a16:creationId xmlns="" xmlns:a16="http://schemas.microsoft.com/office/drawing/2014/main" id="{D322CE06-A765-4E02-9517-870BBB7B0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46" y="519855"/>
            <a:ext cx="4040908" cy="2933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79054" y="8494"/>
            <a:ext cx="4860000" cy="6056767"/>
          </a:xfrm>
        </p:spPr>
        <p:txBody>
          <a:bodyPr rtlCol="0"/>
          <a:lstStyle/>
          <a:p>
            <a:pPr algn="ctr"/>
            <a:endParaRPr lang="el-GR" sz="32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506927" y="1094649"/>
            <a:ext cx="6099998" cy="1973306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Στο παιχνίδι αυτό, τόσο το μεγάλο γήπεδο, όσο και ο τρόπος τοποθέτησης των 9 παικτών σε αυτό</a:t>
            </a:r>
          </a:p>
          <a:p>
            <a:pPr marL="0" indent="0" algn="ctr">
              <a:buNone/>
            </a:pPr>
            <a:endParaRPr lang="el-GR" sz="1600" dirty="0"/>
          </a:p>
          <a:p>
            <a:pPr marL="0" indent="0" algn="ctr">
              <a:buNone/>
            </a:pPr>
            <a:endParaRPr lang="el-GR" sz="1600" dirty="0"/>
          </a:p>
          <a:p>
            <a:pPr marL="0" indent="0" algn="ctr">
              <a:buNone/>
            </a:pPr>
            <a:r>
              <a:rPr lang="el-GR" sz="1600" dirty="0"/>
              <a:t>κάνει την </a:t>
            </a:r>
            <a:r>
              <a:rPr lang="el-GR" sz="1600" b="1" dirty="0"/>
              <a:t>επικοινωνία</a:t>
            </a:r>
            <a:r>
              <a:rPr lang="el-GR" sz="1600" dirty="0"/>
              <a:t>, μεταξύ των παικτών, αρκετά </a:t>
            </a:r>
            <a:r>
              <a:rPr lang="el-GR" sz="1600" b="1" dirty="0"/>
              <a:t>δύσκολη</a:t>
            </a:r>
          </a:p>
          <a:p>
            <a:pPr marL="0" indent="0" algn="ctr">
              <a:buNone/>
            </a:pPr>
            <a:endParaRPr lang="el-GR" sz="1600" noProof="1"/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20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Θέση περιεχομένου 5"/>
          <p:cNvSpPr txBox="1"/>
          <p:nvPr/>
        </p:nvSpPr>
        <p:spPr>
          <a:xfrm>
            <a:off x="506927" y="3581400"/>
            <a:ext cx="6099998" cy="10921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/>
              <a:t>Όμως και η φύση του παιχνιδιού, </a:t>
            </a:r>
            <a:r>
              <a:rPr lang="el-GR" sz="1600" b="1" dirty="0"/>
              <a:t>δεν απαιτεί μεγάλη επικοινωνία </a:t>
            </a:r>
            <a:r>
              <a:rPr lang="el-GR" sz="1600" dirty="0"/>
              <a:t>μεταξύ των παικτών. Στην πράξη, η επικοινωνία μεταξύ των παικτών είναι ελάχιστη και οποτεδήποτε συμβαίνει κάποια επικοινωνία μεταξύ τους, αυτή περιλαμβάνει όχι περισσότερους από 2 ή το πολύ 3 παίκτες (για παράδειγμα, αυτόν που ρίχνει τη μπάλα και αυτόν που την πιάνει ή και τον βασικό δρομέα)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  <a:p>
            <a:pPr marL="0" indent="0">
              <a:spcBef>
                <a:spcPts val="0"/>
              </a:spcBef>
              <a:spcAft>
                <a:spcPts val="1500"/>
              </a:spcAft>
              <a:buFont typeface="Calibri" panose="020F0502020204030204" pitchFamily="34" charset="0"/>
              <a:buNone/>
            </a:pPr>
            <a:endParaRPr lang="el-GR" sz="1600" noProof="1"/>
          </a:p>
        </p:txBody>
      </p:sp>
      <p:sp>
        <p:nvSpPr>
          <p:cNvPr id="18" name="TextBox 17"/>
          <p:cNvSpPr txBox="1"/>
          <p:nvPr/>
        </p:nvSpPr>
        <p:spPr>
          <a:xfrm>
            <a:off x="9737124" y="6090313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032" name="Picture 8" descr="Î£ÏÎµÏÎ¹ÎºÎ® ÎµÎ¹ÎºÏÎ½Î±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7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ÎÏÎ¿ÏÎ­Î»ÎµÏÎ¼Î± ÎµÎ¹ÎºÏÎ½Î±Ï Î³Î¹Î± management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9" y="569933"/>
            <a:ext cx="4135094" cy="2335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ÎÏÎ¿ÏÎ­Î»ÎµÏÎ¼Î± ÎµÎ¹ÎºÏÎ½Î±Ï Î³Î¹Î± management black white imag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7" y="569933"/>
            <a:ext cx="4135094" cy="2335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Εικόνα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557482" y="552567"/>
            <a:ext cx="4223716" cy="23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Γραφικό 12" descr="Βέλος: Περιστροφή δεξιά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46492" y="1695412"/>
            <a:ext cx="605865" cy="605865"/>
          </a:xfrm>
          <a:prstGeom prst="rect">
            <a:avLst/>
          </a:prstGeom>
        </p:spPr>
      </p:pic>
      <p:pic>
        <p:nvPicPr>
          <p:cNvPr id="22" name="Θέση εικόνας 31" descr="Μεγάλη ξύλινη σήραγγα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7546625" y="495497"/>
            <a:ext cx="4145949" cy="2410035"/>
          </a:xfrm>
          <a:prstGeom prst="rect">
            <a:avLst/>
          </a:prstGeom>
        </p:spPr>
      </p:pic>
      <p:pic>
        <p:nvPicPr>
          <p:cNvPr id="9218" name="Picture 2" descr="ÎÏÎ¿ÏÎ­Î»ÎµÏÎ¼Î± ÎµÎ¹ÎºÏÎ½Î±Ï Î³Î¹Î± BASEBALL IMAGES"/>
          <p:cNvPicPr>
            <a:picLocks noChangeAspect="1" noChangeArrowheads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984" y="486294"/>
            <a:ext cx="4532638" cy="46980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Ορθογώνιο 6" descr="Κάτω διαχωριστική γραμμή"/>
          <p:cNvSpPr/>
          <p:nvPr/>
        </p:nvSpPr>
        <p:spPr>
          <a:xfrm>
            <a:off x="7279694" y="5868101"/>
            <a:ext cx="4779291" cy="103005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7" name="Ορθογώνιο 6" descr="Κάτω διαχωριστική γραμμή"/>
          <p:cNvSpPr/>
          <p:nvPr/>
        </p:nvSpPr>
        <p:spPr>
          <a:xfrm flipV="1">
            <a:off x="7259763" y="108274"/>
            <a:ext cx="4779291" cy="94128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2052" name="Picture 4" descr="VÃ­ctor MartÃ­nez on May 14, 2014.jpg">
            <a:extLst>
              <a:ext uri="{FF2B5EF4-FFF2-40B4-BE49-F238E27FC236}">
                <a16:creationId xmlns="" xmlns:a16="http://schemas.microsoft.com/office/drawing/2014/main" id="{D32C5720-110C-474B-8338-A1E3BBD9F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985" y="214003"/>
            <a:ext cx="4532638" cy="5667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21</a:t>
            </a:fld>
            <a:endParaRPr lang="el-GR" dirty="0"/>
          </a:p>
        </p:txBody>
      </p:sp>
      <p:sp>
        <p:nvSpPr>
          <p:cNvPr id="14" name="Θέση κειμένου 13"/>
          <p:cNvSpPr>
            <a:spLocks noGrp="1"/>
          </p:cNvSpPr>
          <p:nvPr>
            <p:ph type="body" sz="quarter" idx="32"/>
          </p:nvPr>
        </p:nvSpPr>
        <p:spPr>
          <a:xfrm>
            <a:off x="2733507" y="2006048"/>
            <a:ext cx="1980000" cy="1761039"/>
          </a:xfrm>
        </p:spPr>
        <p:txBody>
          <a:bodyPr rtlCol="0"/>
          <a:lstStyle/>
          <a:p>
            <a:pPr algn="ctr"/>
            <a:r>
              <a:rPr lang="el-GR" sz="1600" dirty="0"/>
              <a:t>Στο </a:t>
            </a:r>
            <a:r>
              <a:rPr lang="el-GR" sz="1600" dirty="0" err="1"/>
              <a:t>baseball</a:t>
            </a:r>
            <a:r>
              <a:rPr lang="el-GR" sz="1600" dirty="0"/>
              <a:t>, ο </a:t>
            </a:r>
            <a:r>
              <a:rPr lang="el-GR" sz="1600" b="1" dirty="0"/>
              <a:t>συντονισμός</a:t>
            </a:r>
            <a:r>
              <a:rPr lang="el-GR" sz="1600" dirty="0"/>
              <a:t> της ομάδας επιτυγχάνεται κύρια από την ίδια τη </a:t>
            </a:r>
            <a:r>
              <a:rPr lang="el-GR" sz="1600" b="1" dirty="0"/>
              <a:t>δομή</a:t>
            </a:r>
            <a:r>
              <a:rPr lang="el-GR" sz="1600" dirty="0"/>
              <a:t> του παιχνιδιού</a:t>
            </a:r>
          </a:p>
        </p:txBody>
      </p:sp>
      <p:sp>
        <p:nvSpPr>
          <p:cNvPr id="22" name="Θέση κειμένου 13"/>
          <p:cNvSpPr txBox="1"/>
          <p:nvPr/>
        </p:nvSpPr>
        <p:spPr>
          <a:xfrm>
            <a:off x="5154327" y="2006045"/>
            <a:ext cx="1900842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Δηλαδή, ο συντονισμός μεταξύ των παικτών απαιτεί από αυτούς να ακολουθούν ορισμένους </a:t>
            </a:r>
            <a:r>
              <a:rPr lang="el-GR" sz="1600" b="1" dirty="0"/>
              <a:t>κανόνες</a:t>
            </a:r>
            <a:r>
              <a:rPr lang="el-GR" sz="1600" dirty="0"/>
              <a:t> και </a:t>
            </a:r>
            <a:r>
              <a:rPr lang="el-GR" sz="1600" b="1" dirty="0"/>
              <a:t>κανονισμούς</a:t>
            </a:r>
          </a:p>
        </p:txBody>
      </p:sp>
      <p:sp>
        <p:nvSpPr>
          <p:cNvPr id="23" name="Θέση κειμένου 13"/>
          <p:cNvSpPr txBox="1"/>
          <p:nvPr/>
        </p:nvSpPr>
        <p:spPr>
          <a:xfrm>
            <a:off x="7446031" y="2006045"/>
            <a:ext cx="1980000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Οι περισσότερες </a:t>
            </a:r>
            <a:r>
              <a:rPr lang="el-GR" sz="1600" b="1" dirty="0"/>
              <a:t>αποφάσεις</a:t>
            </a:r>
            <a:r>
              <a:rPr lang="el-GR" sz="1600" dirty="0"/>
              <a:t> για τον σχεδιασμό και την εξέλιξη του παιχνιδιού της ομάδας παίρνονται </a:t>
            </a:r>
            <a:r>
              <a:rPr lang="el-GR" sz="1600" b="1" dirty="0"/>
              <a:t>πριν από την έναρξη του παιχνιδιού</a:t>
            </a:r>
          </a:p>
          <a:p>
            <a:pPr algn="ctr"/>
            <a:endParaRPr lang="el-GR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4684432" y="2301791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89975" y="2301790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5" name="Γραφικό 4" descr="Μπέιζμπολ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6307" y="3992774"/>
            <a:ext cx="914400" cy="914400"/>
          </a:xfrm>
          <a:prstGeom prst="rect">
            <a:avLst/>
          </a:prstGeom>
        </p:spPr>
      </p:pic>
      <p:pic>
        <p:nvPicPr>
          <p:cNvPr id="10" name="Γραφικό 9" descr="Λίστ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3443" y="4182863"/>
            <a:ext cx="745113" cy="745113"/>
          </a:xfrm>
          <a:prstGeom prst="rect">
            <a:avLst/>
          </a:prstGeom>
        </p:spPr>
      </p:pic>
      <p:pic>
        <p:nvPicPr>
          <p:cNvPr id="12" name="Γραφικό 11" descr="Δάσκαλος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8831" y="4098219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n-US" sz="2800" dirty="0"/>
              <a:t>B</a:t>
            </a:r>
            <a:r>
              <a:rPr lang="el-GR" sz="2800" dirty="0" err="1"/>
              <a:t>aseball</a:t>
            </a:r>
            <a:endParaRPr lang="el-GR" sz="2800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22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162" r="162"/>
          <a:stretch>
            <a:fillRect/>
          </a:stretch>
        </p:blipFill>
        <p:spPr/>
      </p:pic>
      <p:sp>
        <p:nvSpPr>
          <p:cNvPr id="8" name="Θέση κειμένου 7"/>
          <p:cNvSpPr>
            <a:spLocks noGrp="1"/>
          </p:cNvSpPr>
          <p:nvPr>
            <p:ph type="body" sz="quarter" idx="18"/>
          </p:nvPr>
        </p:nvSpPr>
        <p:spPr>
          <a:xfrm>
            <a:off x="245220" y="585240"/>
            <a:ext cx="6717359" cy="541931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sz="1600" b="1" dirty="0"/>
              <a:t>Επειδή η βασική μονάδα του </a:t>
            </a:r>
            <a:r>
              <a:rPr lang="el-GR" sz="1600" b="1" dirty="0" err="1"/>
              <a:t>baseball</a:t>
            </a:r>
            <a:r>
              <a:rPr lang="el-GR" sz="1600" b="1" dirty="0"/>
              <a:t> είναι το άτομο</a:t>
            </a:r>
          </a:p>
        </p:txBody>
      </p:sp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606405" y="2821544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H</a:t>
            </a:r>
            <a:r>
              <a:rPr lang="el-GR" b="1" dirty="0"/>
              <a:t> προπόνηση </a:t>
            </a:r>
            <a:endParaRPr lang="el-GR" dirty="0"/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213424" y="2807906"/>
            <a:ext cx="2385206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H</a:t>
            </a:r>
            <a:r>
              <a:rPr lang="el-GR" b="1" dirty="0"/>
              <a:t> προσπάθεια ανάπτυξης της ομάδας</a:t>
            </a:r>
            <a:endParaRPr lang="el-GR" dirty="0"/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606406" y="2486317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153833" y="2535363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452253" y="4420458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Στηρίζεται στην ανάπτυξη της </a:t>
            </a:r>
            <a:r>
              <a:rPr lang="el-GR" sz="1600" b="1" dirty="0"/>
              <a:t>ατομικής ικανότητας </a:t>
            </a:r>
            <a:r>
              <a:rPr lang="el-GR" sz="1600" dirty="0"/>
              <a:t>και </a:t>
            </a:r>
            <a:r>
              <a:rPr lang="el-GR" sz="1600" b="1" dirty="0"/>
              <a:t>επιδεξιότητας</a:t>
            </a:r>
            <a:r>
              <a:rPr lang="el-GR" sz="1600" dirty="0"/>
              <a:t> του κάθε παίκτη</a:t>
            </a:r>
          </a:p>
          <a:p>
            <a:pPr algn="ctr"/>
            <a:r>
              <a:rPr lang="el-GR" sz="1600" dirty="0"/>
              <a:t> </a:t>
            </a:r>
          </a:p>
        </p:txBody>
      </p:sp>
      <p:pic>
        <p:nvPicPr>
          <p:cNvPr id="13314" name="Picture 2" descr="ÎÏÎ¿ÏÎ­Î»ÎµÏÎ¼Î± ÎµÎ¹ÎºÏÎ½Î±Ï Î³Î¹Î± PRODUCTIVITY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294" y="784677"/>
            <a:ext cx="4125502" cy="18614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Î£ÏÎµÏÎ¹ÎºÎ® ÎµÎ¹ÎºÏÎ½Î±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748" y="740483"/>
            <a:ext cx="4623012" cy="26885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ÎÏÎ¿ÏÎ­Î»ÎµÏÎ¼Î± ÎµÎ¹ÎºÏÎ½Î±Ï Î³Î¹Î± environmental uncertainty"/>
          <p:cNvPicPr>
            <a:picLocks noChangeAspect="1" noChangeArrowheads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390" y="768197"/>
            <a:ext cx="4461413" cy="27157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ÎÏÎ¿ÏÎ­Î»ÎµÏÎ¼Î± ÎµÎ¹ÎºÏÎ½Î±Ï Î³Î¹Î± BASEBALL IMAGES"/>
          <p:cNvPicPr>
            <a:picLocks noChangeAspect="1" noChangeArrowheads="1"/>
          </p:cNvPicPr>
          <p:nvPr/>
        </p:nvPicPr>
        <p:blipFill>
          <a:blip r:embed="rId8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505" y="712440"/>
            <a:ext cx="4474298" cy="27714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Γραφικό 5" descr="Μπέιζμπολ"/>
          <p:cNvGrpSpPr/>
          <p:nvPr/>
        </p:nvGrpSpPr>
        <p:grpSpPr>
          <a:xfrm>
            <a:off x="4984520" y="1640971"/>
            <a:ext cx="914400" cy="914400"/>
            <a:chOff x="5638800" y="2971800"/>
            <a:chExt cx="914400" cy="914400"/>
          </a:xfrm>
          <a:solidFill>
            <a:schemeClr val="accent1">
              <a:lumMod val="75000"/>
            </a:schemeClr>
          </a:solidFill>
        </p:grpSpPr>
        <p:sp>
          <p:nvSpPr>
            <p:cNvPr id="19" name="Ελεύθερη σχεδίαση: Σχήμα 18"/>
            <p:cNvSpPr/>
            <p:nvPr/>
          </p:nvSpPr>
          <p:spPr>
            <a:xfrm>
              <a:off x="6092666" y="309800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642"/>
                    <a:pt x="110642" y="140494"/>
                    <a:pt x="73819" y="140494"/>
                  </a:cubicBezTo>
                  <a:cubicBezTo>
                    <a:pt x="36995" y="140494"/>
                    <a:pt x="7144" y="110642"/>
                    <a:pt x="7144" y="73819"/>
                  </a:cubicBezTo>
                  <a:cubicBezTo>
                    <a:pt x="7144" y="36995"/>
                    <a:pt x="36995" y="7144"/>
                    <a:pt x="73819" y="7144"/>
                  </a:cubicBezTo>
                  <a:cubicBezTo>
                    <a:pt x="110642" y="7144"/>
                    <a:pt x="140494" y="36995"/>
                    <a:pt x="140494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1" name="Ελεύθερη σχεδίαση: Σχήμα 20"/>
            <p:cNvSpPr/>
            <p:nvPr/>
          </p:nvSpPr>
          <p:spPr>
            <a:xfrm>
              <a:off x="5865019" y="3202781"/>
              <a:ext cx="476250" cy="647700"/>
            </a:xfrm>
            <a:custGeom>
              <a:avLst/>
              <a:gdLst>
                <a:gd name="connsiteX0" fmla="*/ 471011 w 476250"/>
                <a:gd name="connsiteY0" fmla="*/ 594836 h 647700"/>
                <a:gd name="connsiteX1" fmla="*/ 377666 w 476250"/>
                <a:gd name="connsiteY1" fmla="*/ 321469 h 647700"/>
                <a:gd name="connsiteX2" fmla="*/ 377666 w 476250"/>
                <a:gd name="connsiteY2" fmla="*/ 83344 h 647700"/>
                <a:gd name="connsiteX3" fmla="*/ 349091 w 476250"/>
                <a:gd name="connsiteY3" fmla="*/ 54769 h 647700"/>
                <a:gd name="connsiteX4" fmla="*/ 234791 w 476250"/>
                <a:gd name="connsiteY4" fmla="*/ 54769 h 647700"/>
                <a:gd name="connsiteX5" fmla="*/ 220504 w 476250"/>
                <a:gd name="connsiteY5" fmla="*/ 58579 h 647700"/>
                <a:gd name="connsiteX6" fmla="*/ 144304 w 476250"/>
                <a:gd name="connsiteY6" fmla="*/ 104299 h 647700"/>
                <a:gd name="connsiteX7" fmla="*/ 55721 w 476250"/>
                <a:gd name="connsiteY7" fmla="*/ 15716 h 647700"/>
                <a:gd name="connsiteX8" fmla="*/ 15716 w 476250"/>
                <a:gd name="connsiteY8" fmla="*/ 15716 h 647700"/>
                <a:gd name="connsiteX9" fmla="*/ 15716 w 476250"/>
                <a:gd name="connsiteY9" fmla="*/ 55721 h 647700"/>
                <a:gd name="connsiteX10" fmla="*/ 120491 w 476250"/>
                <a:gd name="connsiteY10" fmla="*/ 160496 h 647700"/>
                <a:gd name="connsiteX11" fmla="*/ 140494 w 476250"/>
                <a:gd name="connsiteY11" fmla="*/ 169069 h 647700"/>
                <a:gd name="connsiteX12" fmla="*/ 154781 w 476250"/>
                <a:gd name="connsiteY12" fmla="*/ 165259 h 647700"/>
                <a:gd name="connsiteX13" fmla="*/ 226219 w 476250"/>
                <a:gd name="connsiteY13" fmla="*/ 122396 h 647700"/>
                <a:gd name="connsiteX14" fmla="*/ 226219 w 476250"/>
                <a:gd name="connsiteY14" fmla="*/ 322421 h 647700"/>
                <a:gd name="connsiteX15" fmla="*/ 132874 w 476250"/>
                <a:gd name="connsiteY15" fmla="*/ 595789 h 647700"/>
                <a:gd name="connsiteX16" fmla="*/ 156686 w 476250"/>
                <a:gd name="connsiteY16" fmla="*/ 644366 h 647700"/>
                <a:gd name="connsiteX17" fmla="*/ 169069 w 476250"/>
                <a:gd name="connsiteY17" fmla="*/ 646271 h 647700"/>
                <a:gd name="connsiteX18" fmla="*/ 205264 w 476250"/>
                <a:gd name="connsiteY18" fmla="*/ 620554 h 647700"/>
                <a:gd name="connsiteX19" fmla="*/ 302419 w 476250"/>
                <a:gd name="connsiteY19" fmla="*/ 335756 h 647700"/>
                <a:gd name="connsiteX20" fmla="*/ 399574 w 476250"/>
                <a:gd name="connsiteY20" fmla="*/ 620554 h 647700"/>
                <a:gd name="connsiteX21" fmla="*/ 435769 w 476250"/>
                <a:gd name="connsiteY21" fmla="*/ 646271 h 647700"/>
                <a:gd name="connsiteX22" fmla="*/ 448151 w 476250"/>
                <a:gd name="connsiteY22" fmla="*/ 644366 h 647700"/>
                <a:gd name="connsiteX23" fmla="*/ 471011 w 476250"/>
                <a:gd name="connsiteY23" fmla="*/ 594836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76250" h="647700">
                  <a:moveTo>
                    <a:pt x="471011" y="594836"/>
                  </a:moveTo>
                  <a:lnTo>
                    <a:pt x="377666" y="321469"/>
                  </a:lnTo>
                  <a:lnTo>
                    <a:pt x="377666" y="83344"/>
                  </a:lnTo>
                  <a:cubicBezTo>
                    <a:pt x="377666" y="67151"/>
                    <a:pt x="365284" y="54769"/>
                    <a:pt x="349091" y="54769"/>
                  </a:cubicBezTo>
                  <a:lnTo>
                    <a:pt x="234791" y="54769"/>
                  </a:lnTo>
                  <a:cubicBezTo>
                    <a:pt x="230029" y="54769"/>
                    <a:pt x="224314" y="55721"/>
                    <a:pt x="220504" y="58579"/>
                  </a:cubicBezTo>
                  <a:lnTo>
                    <a:pt x="144304" y="104299"/>
                  </a:lnTo>
                  <a:lnTo>
                    <a:pt x="55721" y="15716"/>
                  </a:lnTo>
                  <a:cubicBezTo>
                    <a:pt x="44291" y="4286"/>
                    <a:pt x="26194" y="4286"/>
                    <a:pt x="15716" y="15716"/>
                  </a:cubicBezTo>
                  <a:cubicBezTo>
                    <a:pt x="4286" y="27146"/>
                    <a:pt x="4286" y="45244"/>
                    <a:pt x="15716" y="55721"/>
                  </a:cubicBezTo>
                  <a:lnTo>
                    <a:pt x="120491" y="160496"/>
                  </a:lnTo>
                  <a:cubicBezTo>
                    <a:pt x="126206" y="166211"/>
                    <a:pt x="132874" y="169069"/>
                    <a:pt x="140494" y="169069"/>
                  </a:cubicBezTo>
                  <a:cubicBezTo>
                    <a:pt x="145256" y="169069"/>
                    <a:pt x="150971" y="168116"/>
                    <a:pt x="154781" y="165259"/>
                  </a:cubicBezTo>
                  <a:lnTo>
                    <a:pt x="226219" y="122396"/>
                  </a:lnTo>
                  <a:lnTo>
                    <a:pt x="226219" y="322421"/>
                  </a:lnTo>
                  <a:lnTo>
                    <a:pt x="132874" y="595789"/>
                  </a:lnTo>
                  <a:cubicBezTo>
                    <a:pt x="126206" y="615791"/>
                    <a:pt x="136684" y="637699"/>
                    <a:pt x="156686" y="644366"/>
                  </a:cubicBezTo>
                  <a:cubicBezTo>
                    <a:pt x="160496" y="645319"/>
                    <a:pt x="165259" y="646271"/>
                    <a:pt x="169069" y="646271"/>
                  </a:cubicBezTo>
                  <a:cubicBezTo>
                    <a:pt x="185261" y="646271"/>
                    <a:pt x="199549" y="636746"/>
                    <a:pt x="205264" y="620554"/>
                  </a:cubicBezTo>
                  <a:lnTo>
                    <a:pt x="302419" y="335756"/>
                  </a:lnTo>
                  <a:lnTo>
                    <a:pt x="399574" y="620554"/>
                  </a:lnTo>
                  <a:cubicBezTo>
                    <a:pt x="405289" y="636746"/>
                    <a:pt x="419576" y="646271"/>
                    <a:pt x="435769" y="646271"/>
                  </a:cubicBezTo>
                  <a:cubicBezTo>
                    <a:pt x="439579" y="646271"/>
                    <a:pt x="444341" y="645319"/>
                    <a:pt x="448151" y="644366"/>
                  </a:cubicBezTo>
                  <a:cubicBezTo>
                    <a:pt x="467201" y="636746"/>
                    <a:pt x="477679" y="614839"/>
                    <a:pt x="471011" y="5948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 dirty="0"/>
            </a:p>
          </p:txBody>
        </p:sp>
        <p:sp>
          <p:nvSpPr>
            <p:cNvPr id="28" name="Ελεύθερη σχεδίαση: Σχήμα 27"/>
            <p:cNvSpPr/>
            <p:nvPr/>
          </p:nvSpPr>
          <p:spPr>
            <a:xfrm>
              <a:off x="5846921" y="3267551"/>
              <a:ext cx="47625" cy="47625"/>
            </a:xfrm>
            <a:custGeom>
              <a:avLst/>
              <a:gdLst>
                <a:gd name="connsiteX0" fmla="*/ 35719 w 47625"/>
                <a:gd name="connsiteY0" fmla="*/ 45244 h 47625"/>
                <a:gd name="connsiteX1" fmla="*/ 29051 w 47625"/>
                <a:gd name="connsiteY1" fmla="*/ 42386 h 47625"/>
                <a:gd name="connsiteX2" fmla="*/ 10001 w 47625"/>
                <a:gd name="connsiteY2" fmla="*/ 23336 h 47625"/>
                <a:gd name="connsiteX3" fmla="*/ 10001 w 47625"/>
                <a:gd name="connsiteY3" fmla="*/ 10001 h 47625"/>
                <a:gd name="connsiteX4" fmla="*/ 23336 w 47625"/>
                <a:gd name="connsiteY4" fmla="*/ 10001 h 47625"/>
                <a:gd name="connsiteX5" fmla="*/ 42386 w 47625"/>
                <a:gd name="connsiteY5" fmla="*/ 29051 h 47625"/>
                <a:gd name="connsiteX6" fmla="*/ 42386 w 47625"/>
                <a:gd name="connsiteY6" fmla="*/ 42386 h 47625"/>
                <a:gd name="connsiteX7" fmla="*/ 35719 w 47625"/>
                <a:gd name="connsiteY7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625" h="47625">
                  <a:moveTo>
                    <a:pt x="35719" y="45244"/>
                  </a:moveTo>
                  <a:cubicBezTo>
                    <a:pt x="32861" y="45244"/>
                    <a:pt x="30956" y="44291"/>
                    <a:pt x="29051" y="42386"/>
                  </a:cubicBezTo>
                  <a:lnTo>
                    <a:pt x="10001" y="23336"/>
                  </a:lnTo>
                  <a:cubicBezTo>
                    <a:pt x="6191" y="19526"/>
                    <a:pt x="6191" y="13811"/>
                    <a:pt x="10001" y="10001"/>
                  </a:cubicBezTo>
                  <a:cubicBezTo>
                    <a:pt x="13811" y="6191"/>
                    <a:pt x="19526" y="6191"/>
                    <a:pt x="23336" y="10001"/>
                  </a:cubicBezTo>
                  <a:lnTo>
                    <a:pt x="42386" y="29051"/>
                  </a:lnTo>
                  <a:cubicBezTo>
                    <a:pt x="46196" y="32861"/>
                    <a:pt x="46196" y="38576"/>
                    <a:pt x="42386" y="42386"/>
                  </a:cubicBezTo>
                  <a:cubicBezTo>
                    <a:pt x="40481" y="44291"/>
                    <a:pt x="38576" y="45244"/>
                    <a:pt x="35719" y="45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9" name="Ελεύθερη σχεδίαση: Σχήμα 28"/>
            <p:cNvSpPr/>
            <p:nvPr/>
          </p:nvSpPr>
          <p:spPr>
            <a:xfrm>
              <a:off x="5931694" y="3002756"/>
              <a:ext cx="228600" cy="228600"/>
            </a:xfrm>
            <a:custGeom>
              <a:avLst/>
              <a:gdLst>
                <a:gd name="connsiteX0" fmla="*/ 225266 w 228600"/>
                <a:gd name="connsiteY0" fmla="*/ 35719 h 228600"/>
                <a:gd name="connsiteX1" fmla="*/ 196691 w 228600"/>
                <a:gd name="connsiteY1" fmla="*/ 7144 h 228600"/>
                <a:gd name="connsiteX2" fmla="*/ 176689 w 228600"/>
                <a:gd name="connsiteY2" fmla="*/ 15716 h 228600"/>
                <a:gd name="connsiteX3" fmla="*/ 100489 w 228600"/>
                <a:gd name="connsiteY3" fmla="*/ 91916 h 228600"/>
                <a:gd name="connsiteX4" fmla="*/ 7144 w 228600"/>
                <a:gd name="connsiteY4" fmla="*/ 207169 h 228600"/>
                <a:gd name="connsiteX5" fmla="*/ 25241 w 228600"/>
                <a:gd name="connsiteY5" fmla="*/ 225266 h 228600"/>
                <a:gd name="connsiteX6" fmla="*/ 141446 w 228600"/>
                <a:gd name="connsiteY6" fmla="*/ 131921 h 228600"/>
                <a:gd name="connsiteX7" fmla="*/ 217646 w 228600"/>
                <a:gd name="connsiteY7" fmla="*/ 55721 h 228600"/>
                <a:gd name="connsiteX8" fmla="*/ 225266 w 228600"/>
                <a:gd name="connsiteY8" fmla="*/ 35719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600" h="228600">
                  <a:moveTo>
                    <a:pt x="225266" y="35719"/>
                  </a:moveTo>
                  <a:cubicBezTo>
                    <a:pt x="225266" y="19526"/>
                    <a:pt x="212884" y="7144"/>
                    <a:pt x="196691" y="7144"/>
                  </a:cubicBezTo>
                  <a:cubicBezTo>
                    <a:pt x="189071" y="7144"/>
                    <a:pt x="181451" y="10001"/>
                    <a:pt x="176689" y="15716"/>
                  </a:cubicBezTo>
                  <a:lnTo>
                    <a:pt x="100489" y="91916"/>
                  </a:lnTo>
                  <a:cubicBezTo>
                    <a:pt x="52864" y="139541"/>
                    <a:pt x="42386" y="171926"/>
                    <a:pt x="7144" y="207169"/>
                  </a:cubicBezTo>
                  <a:lnTo>
                    <a:pt x="25241" y="225266"/>
                  </a:lnTo>
                  <a:cubicBezTo>
                    <a:pt x="63341" y="187166"/>
                    <a:pt x="86201" y="187166"/>
                    <a:pt x="141446" y="131921"/>
                  </a:cubicBezTo>
                  <a:lnTo>
                    <a:pt x="217646" y="55721"/>
                  </a:lnTo>
                  <a:cubicBezTo>
                    <a:pt x="221456" y="50959"/>
                    <a:pt x="225266" y="43339"/>
                    <a:pt x="225266" y="35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31" name="Γραφικό 16" descr="Ρόπαλο και μπάλα του μπέιζμπολ"/>
          <p:cNvGrpSpPr/>
          <p:nvPr/>
        </p:nvGrpSpPr>
        <p:grpSpPr>
          <a:xfrm>
            <a:off x="1283267" y="1582630"/>
            <a:ext cx="914400" cy="914400"/>
            <a:chOff x="5788800" y="3121800"/>
            <a:chExt cx="914400" cy="914400"/>
          </a:xfrm>
          <a:solidFill>
            <a:schemeClr val="accent1">
              <a:lumMod val="75000"/>
            </a:schemeClr>
          </a:solidFill>
        </p:grpSpPr>
        <p:sp>
          <p:nvSpPr>
            <p:cNvPr id="32" name="Ελεύθερη σχεδίαση: Σχήμα 31"/>
            <p:cNvSpPr/>
            <p:nvPr/>
          </p:nvSpPr>
          <p:spPr>
            <a:xfrm>
              <a:off x="5858210" y="3190618"/>
              <a:ext cx="771525" cy="771525"/>
            </a:xfrm>
            <a:custGeom>
              <a:avLst/>
              <a:gdLst>
                <a:gd name="connsiteX0" fmla="*/ 122043 w 771525"/>
                <a:gd name="connsiteY0" fmla="*/ 720804 h 771525"/>
                <a:gd name="connsiteX1" fmla="*/ 108708 w 771525"/>
                <a:gd name="connsiteY1" fmla="*/ 707469 h 771525"/>
                <a:gd name="connsiteX2" fmla="*/ 361120 w 771525"/>
                <a:gd name="connsiteY2" fmla="*/ 455057 h 771525"/>
                <a:gd name="connsiteX3" fmla="*/ 502090 w 771525"/>
                <a:gd name="connsiteY3" fmla="*/ 354092 h 771525"/>
                <a:gd name="connsiteX4" fmla="*/ 751645 w 771525"/>
                <a:gd name="connsiteY4" fmla="*/ 104537 h 771525"/>
                <a:gd name="connsiteX5" fmla="*/ 751645 w 771525"/>
                <a:gd name="connsiteY5" fmla="*/ 23574 h 771525"/>
                <a:gd name="connsiteX6" fmla="*/ 751645 w 771525"/>
                <a:gd name="connsiteY6" fmla="*/ 23574 h 771525"/>
                <a:gd name="connsiteX7" fmla="*/ 751645 w 771525"/>
                <a:gd name="connsiteY7" fmla="*/ 23574 h 771525"/>
                <a:gd name="connsiteX8" fmla="*/ 670683 w 771525"/>
                <a:gd name="connsiteY8" fmla="*/ 23574 h 771525"/>
                <a:gd name="connsiteX9" fmla="*/ 422080 w 771525"/>
                <a:gd name="connsiteY9" fmla="*/ 273129 h 771525"/>
                <a:gd name="connsiteX10" fmla="*/ 321115 w 771525"/>
                <a:gd name="connsiteY10" fmla="*/ 415052 h 771525"/>
                <a:gd name="connsiteX11" fmla="*/ 68703 w 771525"/>
                <a:gd name="connsiteY11" fmla="*/ 667464 h 771525"/>
                <a:gd name="connsiteX12" fmla="*/ 55368 w 771525"/>
                <a:gd name="connsiteY12" fmla="*/ 654129 h 771525"/>
                <a:gd name="connsiteX13" fmla="*/ 15363 w 771525"/>
                <a:gd name="connsiteY13" fmla="*/ 654129 h 771525"/>
                <a:gd name="connsiteX14" fmla="*/ 15363 w 771525"/>
                <a:gd name="connsiteY14" fmla="*/ 694134 h 771525"/>
                <a:gd name="connsiteX15" fmla="*/ 82038 w 771525"/>
                <a:gd name="connsiteY15" fmla="*/ 760809 h 771525"/>
                <a:gd name="connsiteX16" fmla="*/ 122043 w 771525"/>
                <a:gd name="connsiteY16" fmla="*/ 760809 h 771525"/>
                <a:gd name="connsiteX17" fmla="*/ 122043 w 771525"/>
                <a:gd name="connsiteY17" fmla="*/ 720804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1525" h="771525">
                  <a:moveTo>
                    <a:pt x="122043" y="720804"/>
                  </a:moveTo>
                  <a:lnTo>
                    <a:pt x="108708" y="707469"/>
                  </a:lnTo>
                  <a:lnTo>
                    <a:pt x="361120" y="455057"/>
                  </a:lnTo>
                  <a:cubicBezTo>
                    <a:pt x="411603" y="416957"/>
                    <a:pt x="468753" y="388382"/>
                    <a:pt x="502090" y="354092"/>
                  </a:cubicBezTo>
                  <a:lnTo>
                    <a:pt x="751645" y="104537"/>
                  </a:lnTo>
                  <a:cubicBezTo>
                    <a:pt x="773553" y="82629"/>
                    <a:pt x="773553" y="46434"/>
                    <a:pt x="751645" y="23574"/>
                  </a:cubicBezTo>
                  <a:lnTo>
                    <a:pt x="751645" y="23574"/>
                  </a:lnTo>
                  <a:lnTo>
                    <a:pt x="751645" y="23574"/>
                  </a:lnTo>
                  <a:cubicBezTo>
                    <a:pt x="729738" y="1667"/>
                    <a:pt x="693543" y="1667"/>
                    <a:pt x="670683" y="23574"/>
                  </a:cubicBezTo>
                  <a:lnTo>
                    <a:pt x="422080" y="273129"/>
                  </a:lnTo>
                  <a:cubicBezTo>
                    <a:pt x="387790" y="307419"/>
                    <a:pt x="359215" y="364569"/>
                    <a:pt x="321115" y="415052"/>
                  </a:cubicBezTo>
                  <a:lnTo>
                    <a:pt x="68703" y="667464"/>
                  </a:lnTo>
                  <a:lnTo>
                    <a:pt x="55368" y="654129"/>
                  </a:lnTo>
                  <a:cubicBezTo>
                    <a:pt x="43938" y="642699"/>
                    <a:pt x="25840" y="642699"/>
                    <a:pt x="15363" y="654129"/>
                  </a:cubicBezTo>
                  <a:cubicBezTo>
                    <a:pt x="4885" y="665559"/>
                    <a:pt x="3933" y="683657"/>
                    <a:pt x="15363" y="694134"/>
                  </a:cubicBezTo>
                  <a:lnTo>
                    <a:pt x="82038" y="760809"/>
                  </a:lnTo>
                  <a:cubicBezTo>
                    <a:pt x="93468" y="772239"/>
                    <a:pt x="111565" y="772239"/>
                    <a:pt x="122043" y="760809"/>
                  </a:cubicBezTo>
                  <a:cubicBezTo>
                    <a:pt x="133473" y="749379"/>
                    <a:pt x="133473" y="732234"/>
                    <a:pt x="122043" y="7208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3" name="Ελεύθερη σχεδίαση: Σχήμα 32"/>
            <p:cNvSpPr/>
            <p:nvPr/>
          </p:nvSpPr>
          <p:spPr>
            <a:xfrm>
              <a:off x="6524606" y="3773786"/>
              <a:ext cx="47625" cy="104775"/>
            </a:xfrm>
            <a:custGeom>
              <a:avLst/>
              <a:gdLst>
                <a:gd name="connsiteX0" fmla="*/ 30004 w 47625"/>
                <a:gd name="connsiteY0" fmla="*/ 7144 h 104775"/>
                <a:gd name="connsiteX1" fmla="*/ 7144 w 47625"/>
                <a:gd name="connsiteY1" fmla="*/ 52864 h 104775"/>
                <a:gd name="connsiteX2" fmla="*/ 30004 w 47625"/>
                <a:gd name="connsiteY2" fmla="*/ 98584 h 104775"/>
                <a:gd name="connsiteX3" fmla="*/ 45244 w 47625"/>
                <a:gd name="connsiteY3" fmla="*/ 52864 h 104775"/>
                <a:gd name="connsiteX4" fmla="*/ 30004 w 47625"/>
                <a:gd name="connsiteY4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104775">
                  <a:moveTo>
                    <a:pt x="30004" y="7144"/>
                  </a:moveTo>
                  <a:cubicBezTo>
                    <a:pt x="15716" y="17621"/>
                    <a:pt x="7144" y="33814"/>
                    <a:pt x="7144" y="52864"/>
                  </a:cubicBezTo>
                  <a:cubicBezTo>
                    <a:pt x="7144" y="71914"/>
                    <a:pt x="15716" y="88106"/>
                    <a:pt x="30004" y="98584"/>
                  </a:cubicBezTo>
                  <a:cubicBezTo>
                    <a:pt x="39529" y="86201"/>
                    <a:pt x="45244" y="70009"/>
                    <a:pt x="45244" y="52864"/>
                  </a:cubicBezTo>
                  <a:cubicBezTo>
                    <a:pt x="45244" y="35719"/>
                    <a:pt x="39529" y="19526"/>
                    <a:pt x="3000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4" name="Ελεύθερη σχεδίαση: Σχήμα 33"/>
            <p:cNvSpPr/>
            <p:nvPr/>
          </p:nvSpPr>
          <p:spPr>
            <a:xfrm>
              <a:off x="6410306" y="3773786"/>
              <a:ext cx="47625" cy="104775"/>
            </a:xfrm>
            <a:custGeom>
              <a:avLst/>
              <a:gdLst>
                <a:gd name="connsiteX0" fmla="*/ 22384 w 47625"/>
                <a:gd name="connsiteY0" fmla="*/ 7144 h 104775"/>
                <a:gd name="connsiteX1" fmla="*/ 7144 w 47625"/>
                <a:gd name="connsiteY1" fmla="*/ 52864 h 104775"/>
                <a:gd name="connsiteX2" fmla="*/ 22384 w 47625"/>
                <a:gd name="connsiteY2" fmla="*/ 98584 h 104775"/>
                <a:gd name="connsiteX3" fmla="*/ 45244 w 47625"/>
                <a:gd name="connsiteY3" fmla="*/ 52864 h 104775"/>
                <a:gd name="connsiteX4" fmla="*/ 22384 w 47625"/>
                <a:gd name="connsiteY4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104775">
                  <a:moveTo>
                    <a:pt x="22384" y="7144"/>
                  </a:moveTo>
                  <a:cubicBezTo>
                    <a:pt x="12859" y="19526"/>
                    <a:pt x="7144" y="35719"/>
                    <a:pt x="7144" y="52864"/>
                  </a:cubicBezTo>
                  <a:cubicBezTo>
                    <a:pt x="7144" y="70009"/>
                    <a:pt x="12859" y="86201"/>
                    <a:pt x="22384" y="98584"/>
                  </a:cubicBezTo>
                  <a:cubicBezTo>
                    <a:pt x="36671" y="88106"/>
                    <a:pt x="45244" y="71914"/>
                    <a:pt x="45244" y="52864"/>
                  </a:cubicBezTo>
                  <a:cubicBezTo>
                    <a:pt x="45244" y="33814"/>
                    <a:pt x="36671" y="17621"/>
                    <a:pt x="2238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5" name="Ελεύθερη σχεδίαση: Σχήμα 34"/>
            <p:cNvSpPr/>
            <p:nvPr/>
          </p:nvSpPr>
          <p:spPr>
            <a:xfrm>
              <a:off x="6438881" y="3743306"/>
              <a:ext cx="104775" cy="161925"/>
            </a:xfrm>
            <a:custGeom>
              <a:avLst/>
              <a:gdLst>
                <a:gd name="connsiteX0" fmla="*/ 73819 w 104775"/>
                <a:gd name="connsiteY0" fmla="*/ 83344 h 161925"/>
                <a:gd name="connsiteX1" fmla="*/ 102394 w 104775"/>
                <a:gd name="connsiteY1" fmla="*/ 24289 h 161925"/>
                <a:gd name="connsiteX2" fmla="*/ 54769 w 104775"/>
                <a:gd name="connsiteY2" fmla="*/ 7144 h 161925"/>
                <a:gd name="connsiteX3" fmla="*/ 7144 w 104775"/>
                <a:gd name="connsiteY3" fmla="*/ 24289 h 161925"/>
                <a:gd name="connsiteX4" fmla="*/ 35719 w 104775"/>
                <a:gd name="connsiteY4" fmla="*/ 83344 h 161925"/>
                <a:gd name="connsiteX5" fmla="*/ 7144 w 104775"/>
                <a:gd name="connsiteY5" fmla="*/ 142399 h 161925"/>
                <a:gd name="connsiteX6" fmla="*/ 54769 w 104775"/>
                <a:gd name="connsiteY6" fmla="*/ 159544 h 161925"/>
                <a:gd name="connsiteX7" fmla="*/ 102394 w 104775"/>
                <a:gd name="connsiteY7" fmla="*/ 142399 h 161925"/>
                <a:gd name="connsiteX8" fmla="*/ 73819 w 104775"/>
                <a:gd name="connsiteY8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775" h="161925">
                  <a:moveTo>
                    <a:pt x="73819" y="83344"/>
                  </a:moveTo>
                  <a:cubicBezTo>
                    <a:pt x="73819" y="59531"/>
                    <a:pt x="85249" y="37624"/>
                    <a:pt x="102394" y="24289"/>
                  </a:cubicBezTo>
                  <a:cubicBezTo>
                    <a:pt x="89059" y="13811"/>
                    <a:pt x="72866" y="7144"/>
                    <a:pt x="54769" y="7144"/>
                  </a:cubicBezTo>
                  <a:cubicBezTo>
                    <a:pt x="36671" y="7144"/>
                    <a:pt x="20479" y="13811"/>
                    <a:pt x="7144" y="24289"/>
                  </a:cubicBezTo>
                  <a:cubicBezTo>
                    <a:pt x="24289" y="38576"/>
                    <a:pt x="35719" y="59531"/>
                    <a:pt x="35719" y="83344"/>
                  </a:cubicBezTo>
                  <a:cubicBezTo>
                    <a:pt x="35719" y="107156"/>
                    <a:pt x="24289" y="129064"/>
                    <a:pt x="7144" y="142399"/>
                  </a:cubicBezTo>
                  <a:cubicBezTo>
                    <a:pt x="20479" y="152876"/>
                    <a:pt x="36671" y="159544"/>
                    <a:pt x="54769" y="159544"/>
                  </a:cubicBezTo>
                  <a:cubicBezTo>
                    <a:pt x="72866" y="159544"/>
                    <a:pt x="89059" y="152876"/>
                    <a:pt x="102394" y="142399"/>
                  </a:cubicBezTo>
                  <a:cubicBezTo>
                    <a:pt x="85249" y="129064"/>
                    <a:pt x="73819" y="107156"/>
                    <a:pt x="73819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Ομάδα 18" descr="Θέση εικόνας"/>
          <p:cNvGrpSpPr/>
          <p:nvPr/>
        </p:nvGrpSpPr>
        <p:grpSpPr>
          <a:xfrm>
            <a:off x="323999" y="310351"/>
            <a:ext cx="4320000" cy="6120000"/>
            <a:chOff x="180000" y="180000"/>
            <a:chExt cx="4330700" cy="6292683"/>
          </a:xfrm>
        </p:grpSpPr>
        <p:sp>
          <p:nvSpPr>
            <p:cNvPr id="20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21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pic>
        <p:nvPicPr>
          <p:cNvPr id="54" name="Θέση εικόνας 16" descr="γωνιακή εικόνα ουρανοξύστη από το έδαφος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4" r="24"/>
          <a:stretch>
            <a:fillRect/>
          </a:stretch>
        </p:blipFill>
        <p:spPr>
          <a:xfrm>
            <a:off x="143998" y="178946"/>
            <a:ext cx="5220914" cy="6480000"/>
          </a:xfrm>
        </p:spPr>
      </p:pic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5843321" y="1354702"/>
            <a:ext cx="5918791" cy="432000"/>
          </a:xfrm>
        </p:spPr>
        <p:txBody>
          <a:bodyPr rtlCol="0"/>
          <a:lstStyle/>
          <a:p>
            <a:pPr algn="ctr"/>
            <a:r>
              <a:rPr lang="el-GR" sz="1600" dirty="0">
                <a:latin typeface="+mn-lt"/>
                <a:cs typeface="Times New Roman" panose="02020603050405020304" pitchFamily="18" charset="0"/>
              </a:rPr>
              <a:t>Περιπτώσεις επιχειρήσεων που η οργανωτική τους δομή  &amp; λειτουργία μπορεί να συσχετισθεί με το παράδειγμα του </a:t>
            </a:r>
            <a:r>
              <a:rPr lang="el-GR" sz="1600" dirty="0" err="1">
                <a:latin typeface="+mn-lt"/>
                <a:cs typeface="Times New Roman" panose="02020603050405020304" pitchFamily="18" charset="0"/>
              </a:rPr>
              <a:t>baseball</a:t>
            </a:r>
            <a:r>
              <a:rPr lang="el-GR" sz="1600" dirty="0">
                <a:latin typeface="+mn-lt"/>
                <a:cs typeface="Times New Roman" panose="02020603050405020304" pitchFamily="18" charset="0"/>
              </a:rPr>
              <a:t>:</a:t>
            </a:r>
            <a:r>
              <a:rPr lang="el-GR" sz="1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l-GR" sz="1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el-GR" sz="1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23</a:t>
            </a:fld>
            <a:endParaRPr lang="el-GR" dirty="0"/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35"/>
          </p:nvPr>
        </p:nvSpPr>
        <p:spPr>
          <a:xfrm>
            <a:off x="9607887" y="2657595"/>
            <a:ext cx="2463526" cy="360000"/>
          </a:xfrm>
        </p:spPr>
        <p:txBody>
          <a:bodyPr rtlCol="0"/>
          <a:lstStyle/>
          <a:p>
            <a:pPr algn="ctr"/>
            <a:r>
              <a:rPr lang="el-GR" b="1" dirty="0">
                <a:latin typeface="+mn-lt"/>
              </a:rPr>
              <a:t>Γεωγραφικά οργανωμένες επιχειρήσεις</a:t>
            </a:r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36"/>
          </p:nvPr>
        </p:nvSpPr>
        <p:spPr>
          <a:xfrm>
            <a:off x="6391592" y="4549158"/>
            <a:ext cx="2130438" cy="360000"/>
          </a:xfrm>
        </p:spPr>
        <p:txBody>
          <a:bodyPr rtlCol="0"/>
          <a:lstStyle/>
          <a:p>
            <a:pPr algn="ctr"/>
            <a:r>
              <a:rPr lang="el-GR" sz="1800" b="1" dirty="0"/>
              <a:t>Εταιρείες χαρτοφυλακίου</a:t>
            </a:r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2"/>
          </p:nvPr>
        </p:nvSpPr>
        <p:spPr>
          <a:xfrm>
            <a:off x="6474337" y="2658428"/>
            <a:ext cx="1872000" cy="360000"/>
          </a:xfrm>
        </p:spPr>
        <p:txBody>
          <a:bodyPr rtlCol="0"/>
          <a:lstStyle/>
          <a:p>
            <a:pPr algn="ctr"/>
            <a:r>
              <a:rPr lang="el-GR" b="1" dirty="0"/>
              <a:t>Αλυσίδες καταστημάτων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" name="Text Placeholder 24"/>
          <p:cNvSpPr txBox="1"/>
          <p:nvPr/>
        </p:nvSpPr>
        <p:spPr>
          <a:xfrm>
            <a:off x="5872913" y="3545776"/>
            <a:ext cx="316779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όπου το κάθε επιμέρους κατάστημα, λειτουργεί με ειδική άδεια της συνολικής επιχείρησης και ποσοστιαίες επιβαρύνσεις στα κέρδη (</a:t>
            </a:r>
            <a:r>
              <a:rPr lang="el-GR" dirty="0" err="1"/>
              <a:t>Franchise</a:t>
            </a:r>
            <a:r>
              <a:rPr lang="el-GR" dirty="0"/>
              <a:t> Operations)</a:t>
            </a:r>
          </a:p>
          <a:p>
            <a:pPr algn="ctr"/>
            <a:r>
              <a:rPr lang="el-GR" dirty="0"/>
              <a:t> </a:t>
            </a:r>
          </a:p>
        </p:txBody>
      </p:sp>
      <p:sp>
        <p:nvSpPr>
          <p:cNvPr id="30" name="Θέση κειμένου 12"/>
          <p:cNvSpPr txBox="1"/>
          <p:nvPr/>
        </p:nvSpPr>
        <p:spPr>
          <a:xfrm>
            <a:off x="9865944" y="4555936"/>
            <a:ext cx="194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b="1" dirty="0">
                <a:latin typeface="+mn-lt"/>
              </a:rPr>
              <a:t>Εργαστήρια Έρευνας</a:t>
            </a:r>
          </a:p>
        </p:txBody>
      </p:sp>
      <p:sp>
        <p:nvSpPr>
          <p:cNvPr id="22" name="Text Placeholder 24"/>
          <p:cNvSpPr txBox="1"/>
          <p:nvPr/>
        </p:nvSpPr>
        <p:spPr>
          <a:xfrm>
            <a:off x="9899948" y="3556237"/>
            <a:ext cx="1871992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π.χ. μεταφορικές ή ταχυδρομικές επιχειρήσεις</a:t>
            </a:r>
          </a:p>
        </p:txBody>
      </p:sp>
      <p:grpSp>
        <p:nvGrpSpPr>
          <p:cNvPr id="40" name="Γραφικό 15" descr="Χαρτοφύλακας"/>
          <p:cNvGrpSpPr/>
          <p:nvPr/>
        </p:nvGrpSpPr>
        <p:grpSpPr>
          <a:xfrm>
            <a:off x="5830213" y="4624128"/>
            <a:ext cx="556299" cy="516887"/>
            <a:chOff x="5638800" y="29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1" name="Ελεύθερη σχεδίαση: Σχήμα 40"/>
            <p:cNvSpPr/>
            <p:nvPr/>
          </p:nvSpPr>
          <p:spPr>
            <a:xfrm>
              <a:off x="5726906" y="3426619"/>
              <a:ext cx="771525" cy="314325"/>
            </a:xfrm>
            <a:custGeom>
              <a:avLst/>
              <a:gdLst>
                <a:gd name="connsiteX0" fmla="*/ 445294 w 771525"/>
                <a:gd name="connsiteY0" fmla="*/ 26194 h 314325"/>
                <a:gd name="connsiteX1" fmla="*/ 407194 w 771525"/>
                <a:gd name="connsiteY1" fmla="*/ 64294 h 314325"/>
                <a:gd name="connsiteX2" fmla="*/ 369094 w 771525"/>
                <a:gd name="connsiteY2" fmla="*/ 64294 h 314325"/>
                <a:gd name="connsiteX3" fmla="*/ 330994 w 771525"/>
                <a:gd name="connsiteY3" fmla="*/ 26194 h 314325"/>
                <a:gd name="connsiteX4" fmla="*/ 330994 w 771525"/>
                <a:gd name="connsiteY4" fmla="*/ 7144 h 314325"/>
                <a:gd name="connsiteX5" fmla="*/ 7144 w 771525"/>
                <a:gd name="connsiteY5" fmla="*/ 7144 h 314325"/>
                <a:gd name="connsiteX6" fmla="*/ 7144 w 771525"/>
                <a:gd name="connsiteY6" fmla="*/ 273844 h 314325"/>
                <a:gd name="connsiteX7" fmla="*/ 45244 w 771525"/>
                <a:gd name="connsiteY7" fmla="*/ 311944 h 314325"/>
                <a:gd name="connsiteX8" fmla="*/ 731044 w 771525"/>
                <a:gd name="connsiteY8" fmla="*/ 311944 h 314325"/>
                <a:gd name="connsiteX9" fmla="*/ 769144 w 771525"/>
                <a:gd name="connsiteY9" fmla="*/ 273844 h 314325"/>
                <a:gd name="connsiteX10" fmla="*/ 769144 w 771525"/>
                <a:gd name="connsiteY10" fmla="*/ 7144 h 314325"/>
                <a:gd name="connsiteX11" fmla="*/ 445294 w 771525"/>
                <a:gd name="connsiteY11" fmla="*/ 7144 h 314325"/>
                <a:gd name="connsiteX12" fmla="*/ 445294 w 771525"/>
                <a:gd name="connsiteY12" fmla="*/ 2619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1525" h="314325">
                  <a:moveTo>
                    <a:pt x="445294" y="26194"/>
                  </a:moveTo>
                  <a:cubicBezTo>
                    <a:pt x="445294" y="47149"/>
                    <a:pt x="428149" y="64294"/>
                    <a:pt x="407194" y="64294"/>
                  </a:cubicBezTo>
                  <a:lnTo>
                    <a:pt x="369094" y="64294"/>
                  </a:lnTo>
                  <a:cubicBezTo>
                    <a:pt x="348139" y="64294"/>
                    <a:pt x="330994" y="47149"/>
                    <a:pt x="330994" y="26194"/>
                  </a:cubicBezTo>
                  <a:lnTo>
                    <a:pt x="330994" y="7144"/>
                  </a:lnTo>
                  <a:lnTo>
                    <a:pt x="7144" y="7144"/>
                  </a:lnTo>
                  <a:lnTo>
                    <a:pt x="7144" y="273844"/>
                  </a:lnTo>
                  <a:cubicBezTo>
                    <a:pt x="7144" y="294799"/>
                    <a:pt x="24289" y="311944"/>
                    <a:pt x="45244" y="311944"/>
                  </a:cubicBezTo>
                  <a:lnTo>
                    <a:pt x="731044" y="311944"/>
                  </a:lnTo>
                  <a:cubicBezTo>
                    <a:pt x="751999" y="311944"/>
                    <a:pt x="769144" y="294799"/>
                    <a:pt x="769144" y="273844"/>
                  </a:cubicBezTo>
                  <a:lnTo>
                    <a:pt x="769144" y="7144"/>
                  </a:lnTo>
                  <a:lnTo>
                    <a:pt x="445294" y="7144"/>
                  </a:lnTo>
                  <a:lnTo>
                    <a:pt x="44529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2" name="Ελεύθερη σχεδίαση: Σχήμα 41"/>
            <p:cNvSpPr/>
            <p:nvPr/>
          </p:nvSpPr>
          <p:spPr>
            <a:xfrm>
              <a:off x="5726906" y="3069431"/>
              <a:ext cx="771525" cy="333375"/>
            </a:xfrm>
            <a:custGeom>
              <a:avLst/>
              <a:gdLst>
                <a:gd name="connsiteX0" fmla="*/ 731044 w 771525"/>
                <a:gd name="connsiteY0" fmla="*/ 135731 h 333375"/>
                <a:gd name="connsiteX1" fmla="*/ 540544 w 771525"/>
                <a:gd name="connsiteY1" fmla="*/ 135731 h 333375"/>
                <a:gd name="connsiteX2" fmla="*/ 540544 w 771525"/>
                <a:gd name="connsiteY2" fmla="*/ 73819 h 333375"/>
                <a:gd name="connsiteX3" fmla="*/ 473869 w 771525"/>
                <a:gd name="connsiteY3" fmla="*/ 7144 h 333375"/>
                <a:gd name="connsiteX4" fmla="*/ 302419 w 771525"/>
                <a:gd name="connsiteY4" fmla="*/ 7144 h 333375"/>
                <a:gd name="connsiteX5" fmla="*/ 235744 w 771525"/>
                <a:gd name="connsiteY5" fmla="*/ 73819 h 333375"/>
                <a:gd name="connsiteX6" fmla="*/ 235744 w 771525"/>
                <a:gd name="connsiteY6" fmla="*/ 135731 h 333375"/>
                <a:gd name="connsiteX7" fmla="*/ 45244 w 771525"/>
                <a:gd name="connsiteY7" fmla="*/ 135731 h 333375"/>
                <a:gd name="connsiteX8" fmla="*/ 7144 w 771525"/>
                <a:gd name="connsiteY8" fmla="*/ 173831 h 333375"/>
                <a:gd name="connsiteX9" fmla="*/ 7144 w 771525"/>
                <a:gd name="connsiteY9" fmla="*/ 326231 h 333375"/>
                <a:gd name="connsiteX10" fmla="*/ 330994 w 771525"/>
                <a:gd name="connsiteY10" fmla="*/ 326231 h 333375"/>
                <a:gd name="connsiteX11" fmla="*/ 330994 w 771525"/>
                <a:gd name="connsiteY11" fmla="*/ 307181 h 333375"/>
                <a:gd name="connsiteX12" fmla="*/ 445294 w 771525"/>
                <a:gd name="connsiteY12" fmla="*/ 307181 h 333375"/>
                <a:gd name="connsiteX13" fmla="*/ 445294 w 771525"/>
                <a:gd name="connsiteY13" fmla="*/ 326231 h 333375"/>
                <a:gd name="connsiteX14" fmla="*/ 769144 w 771525"/>
                <a:gd name="connsiteY14" fmla="*/ 326231 h 333375"/>
                <a:gd name="connsiteX15" fmla="*/ 769144 w 771525"/>
                <a:gd name="connsiteY15" fmla="*/ 173831 h 333375"/>
                <a:gd name="connsiteX16" fmla="*/ 731044 w 771525"/>
                <a:gd name="connsiteY16" fmla="*/ 135731 h 333375"/>
                <a:gd name="connsiteX17" fmla="*/ 292894 w 771525"/>
                <a:gd name="connsiteY17" fmla="*/ 135731 h 333375"/>
                <a:gd name="connsiteX18" fmla="*/ 292894 w 771525"/>
                <a:gd name="connsiteY18" fmla="*/ 73819 h 333375"/>
                <a:gd name="connsiteX19" fmla="*/ 302419 w 771525"/>
                <a:gd name="connsiteY19" fmla="*/ 64294 h 333375"/>
                <a:gd name="connsiteX20" fmla="*/ 473869 w 771525"/>
                <a:gd name="connsiteY20" fmla="*/ 64294 h 333375"/>
                <a:gd name="connsiteX21" fmla="*/ 483394 w 771525"/>
                <a:gd name="connsiteY21" fmla="*/ 73819 h 333375"/>
                <a:gd name="connsiteX22" fmla="*/ 483394 w 771525"/>
                <a:gd name="connsiteY22" fmla="*/ 135731 h 333375"/>
                <a:gd name="connsiteX23" fmla="*/ 292894 w 771525"/>
                <a:gd name="connsiteY23" fmla="*/ 135731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71525" h="333375">
                  <a:moveTo>
                    <a:pt x="731044" y="135731"/>
                  </a:moveTo>
                  <a:lnTo>
                    <a:pt x="540544" y="135731"/>
                  </a:lnTo>
                  <a:lnTo>
                    <a:pt x="540544" y="73819"/>
                  </a:lnTo>
                  <a:cubicBezTo>
                    <a:pt x="540544" y="36671"/>
                    <a:pt x="511016" y="7144"/>
                    <a:pt x="473869" y="7144"/>
                  </a:cubicBezTo>
                  <a:lnTo>
                    <a:pt x="302419" y="7144"/>
                  </a:lnTo>
                  <a:cubicBezTo>
                    <a:pt x="265271" y="7144"/>
                    <a:pt x="235744" y="36671"/>
                    <a:pt x="235744" y="73819"/>
                  </a:cubicBezTo>
                  <a:lnTo>
                    <a:pt x="235744" y="135731"/>
                  </a:lnTo>
                  <a:lnTo>
                    <a:pt x="45244" y="135731"/>
                  </a:lnTo>
                  <a:cubicBezTo>
                    <a:pt x="24289" y="135731"/>
                    <a:pt x="7144" y="152876"/>
                    <a:pt x="7144" y="173831"/>
                  </a:cubicBezTo>
                  <a:lnTo>
                    <a:pt x="7144" y="326231"/>
                  </a:lnTo>
                  <a:lnTo>
                    <a:pt x="330994" y="326231"/>
                  </a:lnTo>
                  <a:lnTo>
                    <a:pt x="330994" y="307181"/>
                  </a:lnTo>
                  <a:lnTo>
                    <a:pt x="445294" y="307181"/>
                  </a:lnTo>
                  <a:lnTo>
                    <a:pt x="445294" y="326231"/>
                  </a:lnTo>
                  <a:lnTo>
                    <a:pt x="769144" y="326231"/>
                  </a:lnTo>
                  <a:lnTo>
                    <a:pt x="769144" y="173831"/>
                  </a:lnTo>
                  <a:cubicBezTo>
                    <a:pt x="769144" y="152876"/>
                    <a:pt x="751999" y="135731"/>
                    <a:pt x="731044" y="135731"/>
                  </a:cubicBezTo>
                  <a:moveTo>
                    <a:pt x="292894" y="135731"/>
                  </a:moveTo>
                  <a:lnTo>
                    <a:pt x="292894" y="73819"/>
                  </a:lnTo>
                  <a:cubicBezTo>
                    <a:pt x="292894" y="68104"/>
                    <a:pt x="296704" y="64294"/>
                    <a:pt x="302419" y="64294"/>
                  </a:cubicBezTo>
                  <a:lnTo>
                    <a:pt x="473869" y="64294"/>
                  </a:lnTo>
                  <a:cubicBezTo>
                    <a:pt x="479584" y="64294"/>
                    <a:pt x="483394" y="68104"/>
                    <a:pt x="483394" y="73819"/>
                  </a:cubicBezTo>
                  <a:lnTo>
                    <a:pt x="483394" y="135731"/>
                  </a:lnTo>
                  <a:lnTo>
                    <a:pt x="292894" y="1357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43" name="Γραφικό 32" descr="Φιάλη"/>
          <p:cNvGrpSpPr/>
          <p:nvPr/>
        </p:nvGrpSpPr>
        <p:grpSpPr>
          <a:xfrm>
            <a:off x="9226853" y="4450374"/>
            <a:ext cx="712041" cy="646331"/>
            <a:chOff x="5788800" y="312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4" name="Ελεύθερη σχεδίαση: Σχήμα 43"/>
            <p:cNvSpPr/>
            <p:nvPr/>
          </p:nvSpPr>
          <p:spPr>
            <a:xfrm>
              <a:off x="6229331" y="3152756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5" name="Ελεύθερη σχεδίαση: Σχήμα 44"/>
            <p:cNvSpPr/>
            <p:nvPr/>
          </p:nvSpPr>
          <p:spPr>
            <a:xfrm>
              <a:off x="6276956" y="3238481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6" name="Ελεύθερη σχεδίαση: Σχήμα 45"/>
            <p:cNvSpPr/>
            <p:nvPr/>
          </p:nvSpPr>
          <p:spPr>
            <a:xfrm>
              <a:off x="6172181" y="3219431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7" name="Ελεύθερη σχεδίαση: Σχήμα 46"/>
            <p:cNvSpPr/>
            <p:nvPr/>
          </p:nvSpPr>
          <p:spPr>
            <a:xfrm>
              <a:off x="6181706" y="3314681"/>
              <a:ext cx="85725" cy="85725"/>
            </a:xfrm>
            <a:custGeom>
              <a:avLst/>
              <a:gdLst>
                <a:gd name="connsiteX0" fmla="*/ 83344 w 85725"/>
                <a:gd name="connsiteY0" fmla="*/ 45244 h 85725"/>
                <a:gd name="connsiteX1" fmla="*/ 45244 w 85725"/>
                <a:gd name="connsiteY1" fmla="*/ 83344 h 85725"/>
                <a:gd name="connsiteX2" fmla="*/ 7144 w 85725"/>
                <a:gd name="connsiteY2" fmla="*/ 45244 h 85725"/>
                <a:gd name="connsiteX3" fmla="*/ 45244 w 85725"/>
                <a:gd name="connsiteY3" fmla="*/ 7144 h 85725"/>
                <a:gd name="connsiteX4" fmla="*/ 83344 w 85725"/>
                <a:gd name="connsiteY4" fmla="*/ 452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85725">
                  <a:moveTo>
                    <a:pt x="83344" y="45244"/>
                  </a:moveTo>
                  <a:cubicBezTo>
                    <a:pt x="83344" y="66286"/>
                    <a:pt x="66286" y="83344"/>
                    <a:pt x="45244" y="83344"/>
                  </a:cubicBezTo>
                  <a:cubicBezTo>
                    <a:pt x="24202" y="83344"/>
                    <a:pt x="7144" y="66286"/>
                    <a:pt x="7144" y="45244"/>
                  </a:cubicBezTo>
                  <a:cubicBezTo>
                    <a:pt x="7144" y="24202"/>
                    <a:pt x="24202" y="7144"/>
                    <a:pt x="45244" y="7144"/>
                  </a:cubicBezTo>
                  <a:cubicBezTo>
                    <a:pt x="66286" y="7144"/>
                    <a:pt x="83344" y="24202"/>
                    <a:pt x="83344" y="45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8" name="Ελεύθερη σχεδίαση: Σχήμα 47"/>
            <p:cNvSpPr/>
            <p:nvPr/>
          </p:nvSpPr>
          <p:spPr>
            <a:xfrm>
              <a:off x="6048484" y="3409931"/>
              <a:ext cx="390525" cy="590550"/>
            </a:xfrm>
            <a:custGeom>
              <a:avLst/>
              <a:gdLst>
                <a:gd name="connsiteX0" fmla="*/ 383254 w 390525"/>
                <a:gd name="connsiteY0" fmla="*/ 508159 h 590550"/>
                <a:gd name="connsiteX1" fmla="*/ 273716 w 390525"/>
                <a:gd name="connsiteY1" fmla="*/ 260509 h 590550"/>
                <a:gd name="connsiteX2" fmla="*/ 273716 w 390525"/>
                <a:gd name="connsiteY2" fmla="*/ 92869 h 590550"/>
                <a:gd name="connsiteX3" fmla="*/ 302291 w 390525"/>
                <a:gd name="connsiteY3" fmla="*/ 43339 h 590550"/>
                <a:gd name="connsiteX4" fmla="*/ 310864 w 390525"/>
                <a:gd name="connsiteY4" fmla="*/ 17621 h 590550"/>
                <a:gd name="connsiteX5" fmla="*/ 292766 w 390525"/>
                <a:gd name="connsiteY5" fmla="*/ 7144 h 590550"/>
                <a:gd name="connsiteX6" fmla="*/ 292766 w 390525"/>
                <a:gd name="connsiteY6" fmla="*/ 7144 h 590550"/>
                <a:gd name="connsiteX7" fmla="*/ 102266 w 390525"/>
                <a:gd name="connsiteY7" fmla="*/ 7144 h 590550"/>
                <a:gd name="connsiteX8" fmla="*/ 102266 w 390525"/>
                <a:gd name="connsiteY8" fmla="*/ 7144 h 590550"/>
                <a:gd name="connsiteX9" fmla="*/ 84169 w 390525"/>
                <a:gd name="connsiteY9" fmla="*/ 17621 h 590550"/>
                <a:gd name="connsiteX10" fmla="*/ 92741 w 390525"/>
                <a:gd name="connsiteY10" fmla="*/ 43339 h 590550"/>
                <a:gd name="connsiteX11" fmla="*/ 121316 w 390525"/>
                <a:gd name="connsiteY11" fmla="*/ 92869 h 590550"/>
                <a:gd name="connsiteX12" fmla="*/ 121316 w 390525"/>
                <a:gd name="connsiteY12" fmla="*/ 260509 h 590550"/>
                <a:gd name="connsiteX13" fmla="*/ 11779 w 390525"/>
                <a:gd name="connsiteY13" fmla="*/ 508159 h 590550"/>
                <a:gd name="connsiteX14" fmla="*/ 16541 w 390525"/>
                <a:gd name="connsiteY14" fmla="*/ 562451 h 590550"/>
                <a:gd name="connsiteX15" fmla="*/ 64166 w 390525"/>
                <a:gd name="connsiteY15" fmla="*/ 588169 h 590550"/>
                <a:gd name="connsiteX16" fmla="*/ 330866 w 390525"/>
                <a:gd name="connsiteY16" fmla="*/ 588169 h 590550"/>
                <a:gd name="connsiteX17" fmla="*/ 378491 w 390525"/>
                <a:gd name="connsiteY17" fmla="*/ 562451 h 590550"/>
                <a:gd name="connsiteX18" fmla="*/ 383254 w 390525"/>
                <a:gd name="connsiteY18" fmla="*/ 508159 h 590550"/>
                <a:gd name="connsiteX19" fmla="*/ 235616 w 390525"/>
                <a:gd name="connsiteY19" fmla="*/ 92869 h 590550"/>
                <a:gd name="connsiteX20" fmla="*/ 235616 w 390525"/>
                <a:gd name="connsiteY20" fmla="*/ 130969 h 590550"/>
                <a:gd name="connsiteX21" fmla="*/ 159416 w 390525"/>
                <a:gd name="connsiteY21" fmla="*/ 130969 h 590550"/>
                <a:gd name="connsiteX22" fmla="*/ 159416 w 390525"/>
                <a:gd name="connsiteY22" fmla="*/ 92869 h 590550"/>
                <a:gd name="connsiteX23" fmla="*/ 147034 w 390525"/>
                <a:gd name="connsiteY23" fmla="*/ 45244 h 590550"/>
                <a:gd name="connsiteX24" fmla="*/ 248951 w 390525"/>
                <a:gd name="connsiteY24" fmla="*/ 45244 h 590550"/>
                <a:gd name="connsiteX25" fmla="*/ 235616 w 390525"/>
                <a:gd name="connsiteY25" fmla="*/ 92869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0525" h="590550">
                  <a:moveTo>
                    <a:pt x="383254" y="508159"/>
                  </a:moveTo>
                  <a:lnTo>
                    <a:pt x="273716" y="260509"/>
                  </a:lnTo>
                  <a:lnTo>
                    <a:pt x="273716" y="92869"/>
                  </a:lnTo>
                  <a:cubicBezTo>
                    <a:pt x="273716" y="58579"/>
                    <a:pt x="301339" y="44291"/>
                    <a:pt x="302291" y="43339"/>
                  </a:cubicBezTo>
                  <a:cubicBezTo>
                    <a:pt x="311816" y="38576"/>
                    <a:pt x="315626" y="27146"/>
                    <a:pt x="310864" y="17621"/>
                  </a:cubicBezTo>
                  <a:cubicBezTo>
                    <a:pt x="307054" y="10954"/>
                    <a:pt x="300386" y="7144"/>
                    <a:pt x="292766" y="7144"/>
                  </a:cubicBezTo>
                  <a:lnTo>
                    <a:pt x="292766" y="7144"/>
                  </a:lnTo>
                  <a:lnTo>
                    <a:pt x="102266" y="7144"/>
                  </a:lnTo>
                  <a:lnTo>
                    <a:pt x="102266" y="7144"/>
                  </a:lnTo>
                  <a:cubicBezTo>
                    <a:pt x="94646" y="7144"/>
                    <a:pt x="87979" y="10954"/>
                    <a:pt x="84169" y="17621"/>
                  </a:cubicBezTo>
                  <a:cubicBezTo>
                    <a:pt x="79406" y="27146"/>
                    <a:pt x="83216" y="38576"/>
                    <a:pt x="92741" y="43339"/>
                  </a:cubicBezTo>
                  <a:cubicBezTo>
                    <a:pt x="92741" y="43339"/>
                    <a:pt x="121316" y="58579"/>
                    <a:pt x="121316" y="92869"/>
                  </a:cubicBezTo>
                  <a:lnTo>
                    <a:pt x="121316" y="260509"/>
                  </a:lnTo>
                  <a:lnTo>
                    <a:pt x="11779" y="508159"/>
                  </a:lnTo>
                  <a:cubicBezTo>
                    <a:pt x="4159" y="526256"/>
                    <a:pt x="6064" y="546259"/>
                    <a:pt x="16541" y="562451"/>
                  </a:cubicBezTo>
                  <a:cubicBezTo>
                    <a:pt x="27019" y="578644"/>
                    <a:pt x="45116" y="588169"/>
                    <a:pt x="64166" y="588169"/>
                  </a:cubicBezTo>
                  <a:lnTo>
                    <a:pt x="330866" y="588169"/>
                  </a:lnTo>
                  <a:cubicBezTo>
                    <a:pt x="349916" y="588169"/>
                    <a:pt x="368014" y="578644"/>
                    <a:pt x="378491" y="562451"/>
                  </a:cubicBezTo>
                  <a:cubicBezTo>
                    <a:pt x="388969" y="546259"/>
                    <a:pt x="390874" y="526256"/>
                    <a:pt x="383254" y="508159"/>
                  </a:cubicBezTo>
                  <a:close/>
                  <a:moveTo>
                    <a:pt x="235616" y="92869"/>
                  </a:moveTo>
                  <a:lnTo>
                    <a:pt x="235616" y="130969"/>
                  </a:lnTo>
                  <a:lnTo>
                    <a:pt x="159416" y="130969"/>
                  </a:lnTo>
                  <a:lnTo>
                    <a:pt x="159416" y="92869"/>
                  </a:lnTo>
                  <a:cubicBezTo>
                    <a:pt x="159416" y="72866"/>
                    <a:pt x="153701" y="57626"/>
                    <a:pt x="147034" y="45244"/>
                  </a:cubicBezTo>
                  <a:lnTo>
                    <a:pt x="248951" y="45244"/>
                  </a:lnTo>
                  <a:cubicBezTo>
                    <a:pt x="241331" y="57626"/>
                    <a:pt x="235616" y="72866"/>
                    <a:pt x="235616" y="928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49" name="Γραφικό 35" descr="Υδρόγειος Ευρώπη-Αφρική"/>
          <p:cNvGrpSpPr/>
          <p:nvPr/>
        </p:nvGrpSpPr>
        <p:grpSpPr>
          <a:xfrm>
            <a:off x="9269086" y="2679607"/>
            <a:ext cx="630862" cy="603058"/>
            <a:chOff x="5938800" y="32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0" name="Ελεύθερη σχεδίαση: Σχήμα 49"/>
            <p:cNvSpPr/>
            <p:nvPr/>
          </p:nvSpPr>
          <p:spPr>
            <a:xfrm>
              <a:off x="6026906" y="3359906"/>
              <a:ext cx="733425" cy="733425"/>
            </a:xfrm>
            <a:custGeom>
              <a:avLst/>
              <a:gdLst>
                <a:gd name="connsiteX0" fmla="*/ 369094 w 733425"/>
                <a:gd name="connsiteY0" fmla="*/ 7144 h 733425"/>
                <a:gd name="connsiteX1" fmla="*/ 7144 w 733425"/>
                <a:gd name="connsiteY1" fmla="*/ 369094 h 733425"/>
                <a:gd name="connsiteX2" fmla="*/ 369094 w 733425"/>
                <a:gd name="connsiteY2" fmla="*/ 731044 h 733425"/>
                <a:gd name="connsiteX3" fmla="*/ 731044 w 733425"/>
                <a:gd name="connsiteY3" fmla="*/ 369094 h 733425"/>
                <a:gd name="connsiteX4" fmla="*/ 369094 w 733425"/>
                <a:gd name="connsiteY4" fmla="*/ 7144 h 733425"/>
                <a:gd name="connsiteX5" fmla="*/ 369094 w 733425"/>
                <a:gd name="connsiteY5" fmla="*/ 692944 h 733425"/>
                <a:gd name="connsiteX6" fmla="*/ 45244 w 733425"/>
                <a:gd name="connsiteY6" fmla="*/ 369094 h 733425"/>
                <a:gd name="connsiteX7" fmla="*/ 369094 w 733425"/>
                <a:gd name="connsiteY7" fmla="*/ 45244 h 733425"/>
                <a:gd name="connsiteX8" fmla="*/ 499586 w 733425"/>
                <a:gd name="connsiteY8" fmla="*/ 72866 h 733425"/>
                <a:gd name="connsiteX9" fmla="*/ 469106 w 733425"/>
                <a:gd name="connsiteY9" fmla="*/ 97631 h 733425"/>
                <a:gd name="connsiteX10" fmla="*/ 456724 w 733425"/>
                <a:gd name="connsiteY10" fmla="*/ 102394 h 733425"/>
                <a:gd name="connsiteX11" fmla="*/ 438626 w 733425"/>
                <a:gd name="connsiteY11" fmla="*/ 102394 h 733425"/>
                <a:gd name="connsiteX12" fmla="*/ 431959 w 733425"/>
                <a:gd name="connsiteY12" fmla="*/ 101441 h 733425"/>
                <a:gd name="connsiteX13" fmla="*/ 358616 w 733425"/>
                <a:gd name="connsiteY13" fmla="*/ 73819 h 733425"/>
                <a:gd name="connsiteX14" fmla="*/ 272891 w 733425"/>
                <a:gd name="connsiteY14" fmla="*/ 102394 h 733425"/>
                <a:gd name="connsiteX15" fmla="*/ 281464 w 733425"/>
                <a:gd name="connsiteY15" fmla="*/ 130969 h 733425"/>
                <a:gd name="connsiteX16" fmla="*/ 283369 w 733425"/>
                <a:gd name="connsiteY16" fmla="*/ 130969 h 733425"/>
                <a:gd name="connsiteX17" fmla="*/ 310039 w 733425"/>
                <a:gd name="connsiteY17" fmla="*/ 130969 h 733425"/>
                <a:gd name="connsiteX18" fmla="*/ 326231 w 733425"/>
                <a:gd name="connsiteY18" fmla="*/ 122396 h 733425"/>
                <a:gd name="connsiteX19" fmla="*/ 336709 w 733425"/>
                <a:gd name="connsiteY19" fmla="*/ 106204 h 733425"/>
                <a:gd name="connsiteX20" fmla="*/ 344329 w 733425"/>
                <a:gd name="connsiteY20" fmla="*/ 102394 h 733425"/>
                <a:gd name="connsiteX21" fmla="*/ 359569 w 733425"/>
                <a:gd name="connsiteY21" fmla="*/ 102394 h 733425"/>
                <a:gd name="connsiteX22" fmla="*/ 339566 w 733425"/>
                <a:gd name="connsiteY22" fmla="*/ 135731 h 733425"/>
                <a:gd name="connsiteX23" fmla="*/ 314801 w 733425"/>
                <a:gd name="connsiteY23" fmla="*/ 150019 h 733425"/>
                <a:gd name="connsiteX24" fmla="*/ 289084 w 733425"/>
                <a:gd name="connsiteY24" fmla="*/ 150019 h 733425"/>
                <a:gd name="connsiteX25" fmla="*/ 278606 w 733425"/>
                <a:gd name="connsiteY25" fmla="*/ 152876 h 733425"/>
                <a:gd name="connsiteX26" fmla="*/ 254794 w 733425"/>
                <a:gd name="connsiteY26" fmla="*/ 169069 h 733425"/>
                <a:gd name="connsiteX27" fmla="*/ 235744 w 733425"/>
                <a:gd name="connsiteY27" fmla="*/ 169069 h 733425"/>
                <a:gd name="connsiteX28" fmla="*/ 226219 w 733425"/>
                <a:gd name="connsiteY28" fmla="*/ 178594 h 733425"/>
                <a:gd name="connsiteX29" fmla="*/ 226219 w 733425"/>
                <a:gd name="connsiteY29" fmla="*/ 188119 h 733425"/>
                <a:gd name="connsiteX30" fmla="*/ 216694 w 733425"/>
                <a:gd name="connsiteY30" fmla="*/ 197644 h 733425"/>
                <a:gd name="connsiteX31" fmla="*/ 208121 w 733425"/>
                <a:gd name="connsiteY31" fmla="*/ 197644 h 733425"/>
                <a:gd name="connsiteX32" fmla="*/ 191929 w 733425"/>
                <a:gd name="connsiteY32" fmla="*/ 206216 h 733425"/>
                <a:gd name="connsiteX33" fmla="*/ 180499 w 733425"/>
                <a:gd name="connsiteY33" fmla="*/ 224314 h 733425"/>
                <a:gd name="connsiteX34" fmla="*/ 178594 w 733425"/>
                <a:gd name="connsiteY34" fmla="*/ 230029 h 733425"/>
                <a:gd name="connsiteX35" fmla="*/ 178594 w 733425"/>
                <a:gd name="connsiteY35" fmla="*/ 235744 h 733425"/>
                <a:gd name="connsiteX36" fmla="*/ 188119 w 733425"/>
                <a:gd name="connsiteY36" fmla="*/ 245269 h 733425"/>
                <a:gd name="connsiteX37" fmla="*/ 222409 w 733425"/>
                <a:gd name="connsiteY37" fmla="*/ 245269 h 733425"/>
                <a:gd name="connsiteX38" fmla="*/ 229076 w 733425"/>
                <a:gd name="connsiteY38" fmla="*/ 242411 h 733425"/>
                <a:gd name="connsiteX39" fmla="*/ 258604 w 733425"/>
                <a:gd name="connsiteY39" fmla="*/ 212884 h 733425"/>
                <a:gd name="connsiteX40" fmla="*/ 271939 w 733425"/>
                <a:gd name="connsiteY40" fmla="*/ 207169 h 733425"/>
                <a:gd name="connsiteX41" fmla="*/ 275749 w 733425"/>
                <a:gd name="connsiteY41" fmla="*/ 207169 h 733425"/>
                <a:gd name="connsiteX42" fmla="*/ 285274 w 733425"/>
                <a:gd name="connsiteY42" fmla="*/ 214789 h 733425"/>
                <a:gd name="connsiteX43" fmla="*/ 290989 w 733425"/>
                <a:gd name="connsiteY43" fmla="*/ 238601 h 733425"/>
                <a:gd name="connsiteX44" fmla="*/ 300514 w 733425"/>
                <a:gd name="connsiteY44" fmla="*/ 246221 h 733425"/>
                <a:gd name="connsiteX45" fmla="*/ 302419 w 733425"/>
                <a:gd name="connsiteY45" fmla="*/ 246221 h 733425"/>
                <a:gd name="connsiteX46" fmla="*/ 311944 w 733425"/>
                <a:gd name="connsiteY46" fmla="*/ 236696 h 733425"/>
                <a:gd name="connsiteX47" fmla="*/ 311944 w 733425"/>
                <a:gd name="connsiteY47" fmla="*/ 211931 h 733425"/>
                <a:gd name="connsiteX48" fmla="*/ 314801 w 733425"/>
                <a:gd name="connsiteY48" fmla="*/ 205264 h 733425"/>
                <a:gd name="connsiteX49" fmla="*/ 321469 w 733425"/>
                <a:gd name="connsiteY49" fmla="*/ 197644 h 733425"/>
                <a:gd name="connsiteX50" fmla="*/ 329089 w 733425"/>
                <a:gd name="connsiteY50" fmla="*/ 219551 h 733425"/>
                <a:gd name="connsiteX51" fmla="*/ 337661 w 733425"/>
                <a:gd name="connsiteY51" fmla="*/ 226219 h 733425"/>
                <a:gd name="connsiteX52" fmla="*/ 346234 w 733425"/>
                <a:gd name="connsiteY52" fmla="*/ 226219 h 733425"/>
                <a:gd name="connsiteX53" fmla="*/ 352901 w 733425"/>
                <a:gd name="connsiteY53" fmla="*/ 223361 h 733425"/>
                <a:gd name="connsiteX54" fmla="*/ 356711 w 733425"/>
                <a:gd name="connsiteY54" fmla="*/ 219551 h 733425"/>
                <a:gd name="connsiteX55" fmla="*/ 363379 w 733425"/>
                <a:gd name="connsiteY55" fmla="*/ 216694 h 733425"/>
                <a:gd name="connsiteX56" fmla="*/ 369094 w 733425"/>
                <a:gd name="connsiteY56" fmla="*/ 216694 h 733425"/>
                <a:gd name="connsiteX57" fmla="*/ 378619 w 733425"/>
                <a:gd name="connsiteY57" fmla="*/ 226219 h 733425"/>
                <a:gd name="connsiteX58" fmla="*/ 378619 w 733425"/>
                <a:gd name="connsiteY58" fmla="*/ 235744 h 733425"/>
                <a:gd name="connsiteX59" fmla="*/ 388144 w 733425"/>
                <a:gd name="connsiteY59" fmla="*/ 245269 h 733425"/>
                <a:gd name="connsiteX60" fmla="*/ 422434 w 733425"/>
                <a:gd name="connsiteY60" fmla="*/ 245269 h 733425"/>
                <a:gd name="connsiteX61" fmla="*/ 431006 w 733425"/>
                <a:gd name="connsiteY61" fmla="*/ 257651 h 733425"/>
                <a:gd name="connsiteX62" fmla="*/ 428149 w 733425"/>
                <a:gd name="connsiteY62" fmla="*/ 266224 h 733425"/>
                <a:gd name="connsiteX63" fmla="*/ 417671 w 733425"/>
                <a:gd name="connsiteY63" fmla="*/ 272891 h 733425"/>
                <a:gd name="connsiteX64" fmla="*/ 371951 w 733425"/>
                <a:gd name="connsiteY64" fmla="*/ 265271 h 733425"/>
                <a:gd name="connsiteX65" fmla="*/ 365284 w 733425"/>
                <a:gd name="connsiteY65" fmla="*/ 265271 h 733425"/>
                <a:gd name="connsiteX66" fmla="*/ 326231 w 733425"/>
                <a:gd name="connsiteY66" fmla="*/ 272891 h 733425"/>
                <a:gd name="connsiteX67" fmla="*/ 315754 w 733425"/>
                <a:gd name="connsiteY67" fmla="*/ 271939 h 733425"/>
                <a:gd name="connsiteX68" fmla="*/ 254794 w 733425"/>
                <a:gd name="connsiteY68" fmla="*/ 254794 h 733425"/>
                <a:gd name="connsiteX69" fmla="*/ 140494 w 733425"/>
                <a:gd name="connsiteY69" fmla="*/ 359569 h 733425"/>
                <a:gd name="connsiteX70" fmla="*/ 197644 w 733425"/>
                <a:gd name="connsiteY70" fmla="*/ 426244 h 733425"/>
                <a:gd name="connsiteX71" fmla="*/ 292894 w 733425"/>
                <a:gd name="connsiteY71" fmla="*/ 502444 h 733425"/>
                <a:gd name="connsiteX72" fmla="*/ 292894 w 733425"/>
                <a:gd name="connsiteY72" fmla="*/ 561499 h 733425"/>
                <a:gd name="connsiteX73" fmla="*/ 304324 w 733425"/>
                <a:gd name="connsiteY73" fmla="*/ 591979 h 733425"/>
                <a:gd name="connsiteX74" fmla="*/ 331946 w 733425"/>
                <a:gd name="connsiteY74" fmla="*/ 625316 h 733425"/>
                <a:gd name="connsiteX75" fmla="*/ 353854 w 733425"/>
                <a:gd name="connsiteY75" fmla="*/ 635794 h 733425"/>
                <a:gd name="connsiteX76" fmla="*/ 376714 w 733425"/>
                <a:gd name="connsiteY76" fmla="*/ 635794 h 733425"/>
                <a:gd name="connsiteX77" fmla="*/ 396716 w 733425"/>
                <a:gd name="connsiteY77" fmla="*/ 627221 h 733425"/>
                <a:gd name="connsiteX78" fmla="*/ 419576 w 733425"/>
                <a:gd name="connsiteY78" fmla="*/ 604361 h 733425"/>
                <a:gd name="connsiteX79" fmla="*/ 430054 w 733425"/>
                <a:gd name="connsiteY79" fmla="*/ 589121 h 733425"/>
                <a:gd name="connsiteX80" fmla="*/ 449104 w 733425"/>
                <a:gd name="connsiteY80" fmla="*/ 550069 h 733425"/>
                <a:gd name="connsiteX81" fmla="*/ 453866 w 733425"/>
                <a:gd name="connsiteY81" fmla="*/ 529114 h 733425"/>
                <a:gd name="connsiteX82" fmla="*/ 453866 w 733425"/>
                <a:gd name="connsiteY82" fmla="*/ 485299 h 733425"/>
                <a:gd name="connsiteX83" fmla="*/ 462439 w 733425"/>
                <a:gd name="connsiteY83" fmla="*/ 465296 h 733425"/>
                <a:gd name="connsiteX84" fmla="*/ 512921 w 733425"/>
                <a:gd name="connsiteY84" fmla="*/ 414814 h 733425"/>
                <a:gd name="connsiteX85" fmla="*/ 511969 w 733425"/>
                <a:gd name="connsiteY85" fmla="*/ 400526 h 733425"/>
                <a:gd name="connsiteX86" fmla="*/ 423386 w 733425"/>
                <a:gd name="connsiteY86" fmla="*/ 307181 h 733425"/>
                <a:gd name="connsiteX87" fmla="*/ 431959 w 733425"/>
                <a:gd name="connsiteY87" fmla="*/ 292894 h 733425"/>
                <a:gd name="connsiteX88" fmla="*/ 435769 w 733425"/>
                <a:gd name="connsiteY88" fmla="*/ 292894 h 733425"/>
                <a:gd name="connsiteX89" fmla="*/ 490061 w 733425"/>
                <a:gd name="connsiteY89" fmla="*/ 363379 h 733425"/>
                <a:gd name="connsiteX90" fmla="*/ 517684 w 733425"/>
                <a:gd name="connsiteY90" fmla="*/ 366236 h 733425"/>
                <a:gd name="connsiteX91" fmla="*/ 549116 w 733425"/>
                <a:gd name="connsiteY91" fmla="*/ 339566 h 733425"/>
                <a:gd name="connsiteX92" fmla="*/ 548164 w 733425"/>
                <a:gd name="connsiteY92" fmla="*/ 324326 h 733425"/>
                <a:gd name="connsiteX93" fmla="*/ 519589 w 733425"/>
                <a:gd name="connsiteY93" fmla="*/ 307181 h 733425"/>
                <a:gd name="connsiteX94" fmla="*/ 515779 w 733425"/>
                <a:gd name="connsiteY94" fmla="*/ 294799 h 733425"/>
                <a:gd name="connsiteX95" fmla="*/ 516731 w 733425"/>
                <a:gd name="connsiteY95" fmla="*/ 292894 h 733425"/>
                <a:gd name="connsiteX96" fmla="*/ 530066 w 733425"/>
                <a:gd name="connsiteY96" fmla="*/ 289084 h 733425"/>
                <a:gd name="connsiteX97" fmla="*/ 564356 w 733425"/>
                <a:gd name="connsiteY97" fmla="*/ 310039 h 733425"/>
                <a:gd name="connsiteX98" fmla="*/ 573881 w 733425"/>
                <a:gd name="connsiteY98" fmla="*/ 312896 h 733425"/>
                <a:gd name="connsiteX99" fmla="*/ 584359 w 733425"/>
                <a:gd name="connsiteY99" fmla="*/ 312896 h 733425"/>
                <a:gd name="connsiteX100" fmla="*/ 601504 w 733425"/>
                <a:gd name="connsiteY100" fmla="*/ 324326 h 733425"/>
                <a:gd name="connsiteX101" fmla="*/ 629126 w 733425"/>
                <a:gd name="connsiteY101" fmla="*/ 387191 h 733425"/>
                <a:gd name="connsiteX102" fmla="*/ 646271 w 733425"/>
                <a:gd name="connsiteY102" fmla="*/ 398621 h 733425"/>
                <a:gd name="connsiteX103" fmla="*/ 646271 w 733425"/>
                <a:gd name="connsiteY103" fmla="*/ 398621 h 733425"/>
                <a:gd name="connsiteX104" fmla="*/ 662464 w 733425"/>
                <a:gd name="connsiteY104" fmla="*/ 382429 h 733425"/>
                <a:gd name="connsiteX105" fmla="*/ 662464 w 733425"/>
                <a:gd name="connsiteY105" fmla="*/ 355759 h 733425"/>
                <a:gd name="connsiteX106" fmla="*/ 666274 w 733425"/>
                <a:gd name="connsiteY106" fmla="*/ 348139 h 733425"/>
                <a:gd name="connsiteX107" fmla="*/ 688181 w 733425"/>
                <a:gd name="connsiteY107" fmla="*/ 330994 h 733425"/>
                <a:gd name="connsiteX108" fmla="*/ 691039 w 733425"/>
                <a:gd name="connsiteY108" fmla="*/ 370046 h 733425"/>
                <a:gd name="connsiteX109" fmla="*/ 369094 w 733425"/>
                <a:gd name="connsiteY109" fmla="*/ 692944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733425" h="733425">
                  <a:moveTo>
                    <a:pt x="369094" y="7144"/>
                  </a:moveTo>
                  <a:cubicBezTo>
                    <a:pt x="169069" y="7144"/>
                    <a:pt x="7144" y="169069"/>
                    <a:pt x="7144" y="369094"/>
                  </a:cubicBezTo>
                  <a:cubicBezTo>
                    <a:pt x="7144" y="569119"/>
                    <a:pt x="169069" y="731044"/>
                    <a:pt x="369094" y="731044"/>
                  </a:cubicBezTo>
                  <a:cubicBezTo>
                    <a:pt x="569119" y="731044"/>
                    <a:pt x="731044" y="569119"/>
                    <a:pt x="731044" y="369094"/>
                  </a:cubicBezTo>
                  <a:cubicBezTo>
                    <a:pt x="731044" y="169069"/>
                    <a:pt x="569119" y="7144"/>
                    <a:pt x="369094" y="7144"/>
                  </a:cubicBezTo>
                  <a:close/>
                  <a:moveTo>
                    <a:pt x="369094" y="692944"/>
                  </a:moveTo>
                  <a:cubicBezTo>
                    <a:pt x="190976" y="692944"/>
                    <a:pt x="45244" y="547211"/>
                    <a:pt x="45244" y="369094"/>
                  </a:cubicBezTo>
                  <a:cubicBezTo>
                    <a:pt x="45244" y="190976"/>
                    <a:pt x="190976" y="45244"/>
                    <a:pt x="369094" y="45244"/>
                  </a:cubicBezTo>
                  <a:cubicBezTo>
                    <a:pt x="415766" y="45244"/>
                    <a:pt x="459581" y="54769"/>
                    <a:pt x="499586" y="72866"/>
                  </a:cubicBezTo>
                  <a:lnTo>
                    <a:pt x="469106" y="97631"/>
                  </a:lnTo>
                  <a:cubicBezTo>
                    <a:pt x="465296" y="100489"/>
                    <a:pt x="461486" y="102394"/>
                    <a:pt x="456724" y="102394"/>
                  </a:cubicBezTo>
                  <a:lnTo>
                    <a:pt x="438626" y="102394"/>
                  </a:lnTo>
                  <a:cubicBezTo>
                    <a:pt x="436721" y="102394"/>
                    <a:pt x="433864" y="102394"/>
                    <a:pt x="431959" y="101441"/>
                  </a:cubicBezTo>
                  <a:cubicBezTo>
                    <a:pt x="431959" y="101441"/>
                    <a:pt x="385286" y="73819"/>
                    <a:pt x="358616" y="73819"/>
                  </a:cubicBezTo>
                  <a:cubicBezTo>
                    <a:pt x="332899" y="73819"/>
                    <a:pt x="290989" y="90011"/>
                    <a:pt x="272891" y="102394"/>
                  </a:cubicBezTo>
                  <a:cubicBezTo>
                    <a:pt x="245269" y="120491"/>
                    <a:pt x="274796" y="129064"/>
                    <a:pt x="281464" y="130969"/>
                  </a:cubicBezTo>
                  <a:cubicBezTo>
                    <a:pt x="282416" y="130969"/>
                    <a:pt x="283369" y="130969"/>
                    <a:pt x="283369" y="130969"/>
                  </a:cubicBezTo>
                  <a:lnTo>
                    <a:pt x="310039" y="130969"/>
                  </a:lnTo>
                  <a:cubicBezTo>
                    <a:pt x="316706" y="130969"/>
                    <a:pt x="322421" y="128111"/>
                    <a:pt x="326231" y="122396"/>
                  </a:cubicBezTo>
                  <a:lnTo>
                    <a:pt x="336709" y="106204"/>
                  </a:lnTo>
                  <a:cubicBezTo>
                    <a:pt x="338614" y="103346"/>
                    <a:pt x="341471" y="102394"/>
                    <a:pt x="344329" y="102394"/>
                  </a:cubicBezTo>
                  <a:lnTo>
                    <a:pt x="359569" y="102394"/>
                  </a:lnTo>
                  <a:lnTo>
                    <a:pt x="339566" y="135731"/>
                  </a:lnTo>
                  <a:cubicBezTo>
                    <a:pt x="334804" y="144304"/>
                    <a:pt x="325279" y="150019"/>
                    <a:pt x="314801" y="150019"/>
                  </a:cubicBezTo>
                  <a:lnTo>
                    <a:pt x="289084" y="150019"/>
                  </a:lnTo>
                  <a:cubicBezTo>
                    <a:pt x="285274" y="150019"/>
                    <a:pt x="281464" y="150971"/>
                    <a:pt x="278606" y="152876"/>
                  </a:cubicBezTo>
                  <a:lnTo>
                    <a:pt x="254794" y="169069"/>
                  </a:lnTo>
                  <a:lnTo>
                    <a:pt x="235744" y="169069"/>
                  </a:lnTo>
                  <a:cubicBezTo>
                    <a:pt x="230029" y="169069"/>
                    <a:pt x="226219" y="172879"/>
                    <a:pt x="226219" y="178594"/>
                  </a:cubicBezTo>
                  <a:lnTo>
                    <a:pt x="226219" y="188119"/>
                  </a:lnTo>
                  <a:cubicBezTo>
                    <a:pt x="226219" y="193834"/>
                    <a:pt x="222409" y="197644"/>
                    <a:pt x="216694" y="197644"/>
                  </a:cubicBezTo>
                  <a:lnTo>
                    <a:pt x="208121" y="197644"/>
                  </a:lnTo>
                  <a:cubicBezTo>
                    <a:pt x="201454" y="197644"/>
                    <a:pt x="195739" y="200501"/>
                    <a:pt x="191929" y="206216"/>
                  </a:cubicBezTo>
                  <a:lnTo>
                    <a:pt x="180499" y="224314"/>
                  </a:lnTo>
                  <a:cubicBezTo>
                    <a:pt x="179546" y="226219"/>
                    <a:pt x="178594" y="228124"/>
                    <a:pt x="178594" y="230029"/>
                  </a:cubicBezTo>
                  <a:lnTo>
                    <a:pt x="178594" y="235744"/>
                  </a:lnTo>
                  <a:cubicBezTo>
                    <a:pt x="178594" y="241459"/>
                    <a:pt x="182404" y="245269"/>
                    <a:pt x="188119" y="245269"/>
                  </a:cubicBezTo>
                  <a:lnTo>
                    <a:pt x="222409" y="245269"/>
                  </a:lnTo>
                  <a:cubicBezTo>
                    <a:pt x="225266" y="245269"/>
                    <a:pt x="227171" y="244316"/>
                    <a:pt x="229076" y="242411"/>
                  </a:cubicBezTo>
                  <a:lnTo>
                    <a:pt x="258604" y="212884"/>
                  </a:lnTo>
                  <a:cubicBezTo>
                    <a:pt x="262414" y="209074"/>
                    <a:pt x="267176" y="207169"/>
                    <a:pt x="271939" y="207169"/>
                  </a:cubicBezTo>
                  <a:lnTo>
                    <a:pt x="275749" y="207169"/>
                  </a:lnTo>
                  <a:cubicBezTo>
                    <a:pt x="280511" y="207169"/>
                    <a:pt x="284321" y="210026"/>
                    <a:pt x="285274" y="214789"/>
                  </a:cubicBezTo>
                  <a:lnTo>
                    <a:pt x="290989" y="238601"/>
                  </a:lnTo>
                  <a:cubicBezTo>
                    <a:pt x="291941" y="242411"/>
                    <a:pt x="295751" y="246221"/>
                    <a:pt x="300514" y="246221"/>
                  </a:cubicBezTo>
                  <a:lnTo>
                    <a:pt x="302419" y="246221"/>
                  </a:lnTo>
                  <a:cubicBezTo>
                    <a:pt x="308134" y="246221"/>
                    <a:pt x="311944" y="242411"/>
                    <a:pt x="311944" y="236696"/>
                  </a:cubicBezTo>
                  <a:lnTo>
                    <a:pt x="311944" y="211931"/>
                  </a:lnTo>
                  <a:cubicBezTo>
                    <a:pt x="311944" y="209074"/>
                    <a:pt x="312896" y="207169"/>
                    <a:pt x="314801" y="205264"/>
                  </a:cubicBezTo>
                  <a:lnTo>
                    <a:pt x="321469" y="197644"/>
                  </a:lnTo>
                  <a:lnTo>
                    <a:pt x="329089" y="219551"/>
                  </a:lnTo>
                  <a:cubicBezTo>
                    <a:pt x="330041" y="223361"/>
                    <a:pt x="333851" y="226219"/>
                    <a:pt x="337661" y="226219"/>
                  </a:cubicBezTo>
                  <a:lnTo>
                    <a:pt x="346234" y="226219"/>
                  </a:lnTo>
                  <a:cubicBezTo>
                    <a:pt x="349091" y="226219"/>
                    <a:pt x="350996" y="225266"/>
                    <a:pt x="352901" y="223361"/>
                  </a:cubicBezTo>
                  <a:lnTo>
                    <a:pt x="356711" y="219551"/>
                  </a:lnTo>
                  <a:cubicBezTo>
                    <a:pt x="358616" y="217646"/>
                    <a:pt x="360521" y="216694"/>
                    <a:pt x="363379" y="216694"/>
                  </a:cubicBezTo>
                  <a:lnTo>
                    <a:pt x="369094" y="216694"/>
                  </a:lnTo>
                  <a:cubicBezTo>
                    <a:pt x="374809" y="216694"/>
                    <a:pt x="378619" y="220504"/>
                    <a:pt x="378619" y="226219"/>
                  </a:cubicBezTo>
                  <a:lnTo>
                    <a:pt x="378619" y="235744"/>
                  </a:lnTo>
                  <a:cubicBezTo>
                    <a:pt x="378619" y="241459"/>
                    <a:pt x="382429" y="245269"/>
                    <a:pt x="388144" y="245269"/>
                  </a:cubicBezTo>
                  <a:lnTo>
                    <a:pt x="422434" y="245269"/>
                  </a:lnTo>
                  <a:cubicBezTo>
                    <a:pt x="429101" y="245269"/>
                    <a:pt x="433864" y="251936"/>
                    <a:pt x="431006" y="257651"/>
                  </a:cubicBezTo>
                  <a:lnTo>
                    <a:pt x="428149" y="266224"/>
                  </a:lnTo>
                  <a:cubicBezTo>
                    <a:pt x="426244" y="270986"/>
                    <a:pt x="422434" y="273844"/>
                    <a:pt x="417671" y="272891"/>
                  </a:cubicBezTo>
                  <a:lnTo>
                    <a:pt x="371951" y="265271"/>
                  </a:lnTo>
                  <a:cubicBezTo>
                    <a:pt x="370046" y="265271"/>
                    <a:pt x="367189" y="265271"/>
                    <a:pt x="365284" y="265271"/>
                  </a:cubicBezTo>
                  <a:lnTo>
                    <a:pt x="326231" y="272891"/>
                  </a:lnTo>
                  <a:cubicBezTo>
                    <a:pt x="322421" y="273844"/>
                    <a:pt x="319564" y="272891"/>
                    <a:pt x="315754" y="271939"/>
                  </a:cubicBezTo>
                  <a:cubicBezTo>
                    <a:pt x="303371" y="267176"/>
                    <a:pt x="269081" y="254794"/>
                    <a:pt x="254794" y="254794"/>
                  </a:cubicBezTo>
                  <a:cubicBezTo>
                    <a:pt x="141446" y="254794"/>
                    <a:pt x="140494" y="330994"/>
                    <a:pt x="140494" y="359569"/>
                  </a:cubicBezTo>
                  <a:cubicBezTo>
                    <a:pt x="140494" y="397669"/>
                    <a:pt x="162401" y="426244"/>
                    <a:pt x="197644" y="426244"/>
                  </a:cubicBezTo>
                  <a:cubicBezTo>
                    <a:pt x="239554" y="426244"/>
                    <a:pt x="292894" y="424339"/>
                    <a:pt x="292894" y="502444"/>
                  </a:cubicBezTo>
                  <a:lnTo>
                    <a:pt x="292894" y="561499"/>
                  </a:lnTo>
                  <a:cubicBezTo>
                    <a:pt x="292894" y="572929"/>
                    <a:pt x="296704" y="583406"/>
                    <a:pt x="304324" y="591979"/>
                  </a:cubicBezTo>
                  <a:lnTo>
                    <a:pt x="331946" y="625316"/>
                  </a:lnTo>
                  <a:cubicBezTo>
                    <a:pt x="337661" y="631984"/>
                    <a:pt x="345281" y="635794"/>
                    <a:pt x="353854" y="635794"/>
                  </a:cubicBezTo>
                  <a:lnTo>
                    <a:pt x="376714" y="635794"/>
                  </a:lnTo>
                  <a:cubicBezTo>
                    <a:pt x="384334" y="635794"/>
                    <a:pt x="391954" y="632936"/>
                    <a:pt x="396716" y="627221"/>
                  </a:cubicBezTo>
                  <a:lnTo>
                    <a:pt x="419576" y="604361"/>
                  </a:lnTo>
                  <a:cubicBezTo>
                    <a:pt x="424339" y="599599"/>
                    <a:pt x="427196" y="594836"/>
                    <a:pt x="430054" y="589121"/>
                  </a:cubicBezTo>
                  <a:lnTo>
                    <a:pt x="449104" y="550069"/>
                  </a:lnTo>
                  <a:cubicBezTo>
                    <a:pt x="451961" y="543401"/>
                    <a:pt x="453866" y="535781"/>
                    <a:pt x="453866" y="529114"/>
                  </a:cubicBezTo>
                  <a:lnTo>
                    <a:pt x="453866" y="485299"/>
                  </a:lnTo>
                  <a:cubicBezTo>
                    <a:pt x="453866" y="477679"/>
                    <a:pt x="456724" y="470059"/>
                    <a:pt x="462439" y="465296"/>
                  </a:cubicBezTo>
                  <a:lnTo>
                    <a:pt x="512921" y="414814"/>
                  </a:lnTo>
                  <a:cubicBezTo>
                    <a:pt x="516731" y="411004"/>
                    <a:pt x="516731" y="403384"/>
                    <a:pt x="511969" y="400526"/>
                  </a:cubicBezTo>
                  <a:cubicBezTo>
                    <a:pt x="511969" y="400526"/>
                    <a:pt x="454819" y="368141"/>
                    <a:pt x="423386" y="307181"/>
                  </a:cubicBezTo>
                  <a:cubicBezTo>
                    <a:pt x="420529" y="300514"/>
                    <a:pt x="424339" y="292894"/>
                    <a:pt x="431959" y="292894"/>
                  </a:cubicBezTo>
                  <a:lnTo>
                    <a:pt x="435769" y="292894"/>
                  </a:lnTo>
                  <a:lnTo>
                    <a:pt x="490061" y="363379"/>
                  </a:lnTo>
                  <a:cubicBezTo>
                    <a:pt x="496729" y="371951"/>
                    <a:pt x="509111" y="372904"/>
                    <a:pt x="517684" y="366236"/>
                  </a:cubicBezTo>
                  <a:lnTo>
                    <a:pt x="549116" y="339566"/>
                  </a:lnTo>
                  <a:cubicBezTo>
                    <a:pt x="553879" y="335756"/>
                    <a:pt x="553879" y="327184"/>
                    <a:pt x="548164" y="324326"/>
                  </a:cubicBezTo>
                  <a:lnTo>
                    <a:pt x="519589" y="307181"/>
                  </a:lnTo>
                  <a:cubicBezTo>
                    <a:pt x="515779" y="304324"/>
                    <a:pt x="513874" y="299561"/>
                    <a:pt x="515779" y="294799"/>
                  </a:cubicBezTo>
                  <a:lnTo>
                    <a:pt x="516731" y="292894"/>
                  </a:lnTo>
                  <a:cubicBezTo>
                    <a:pt x="519589" y="288131"/>
                    <a:pt x="525304" y="286226"/>
                    <a:pt x="530066" y="289084"/>
                  </a:cubicBezTo>
                  <a:lnTo>
                    <a:pt x="564356" y="310039"/>
                  </a:lnTo>
                  <a:cubicBezTo>
                    <a:pt x="567214" y="311944"/>
                    <a:pt x="571024" y="312896"/>
                    <a:pt x="573881" y="312896"/>
                  </a:cubicBezTo>
                  <a:lnTo>
                    <a:pt x="584359" y="312896"/>
                  </a:lnTo>
                  <a:cubicBezTo>
                    <a:pt x="591979" y="312896"/>
                    <a:pt x="598646" y="317659"/>
                    <a:pt x="601504" y="324326"/>
                  </a:cubicBezTo>
                  <a:lnTo>
                    <a:pt x="629126" y="387191"/>
                  </a:lnTo>
                  <a:cubicBezTo>
                    <a:pt x="631984" y="393859"/>
                    <a:pt x="638651" y="398621"/>
                    <a:pt x="646271" y="398621"/>
                  </a:cubicBezTo>
                  <a:lnTo>
                    <a:pt x="646271" y="398621"/>
                  </a:lnTo>
                  <a:cubicBezTo>
                    <a:pt x="654844" y="398621"/>
                    <a:pt x="662464" y="391001"/>
                    <a:pt x="662464" y="382429"/>
                  </a:cubicBezTo>
                  <a:lnTo>
                    <a:pt x="662464" y="355759"/>
                  </a:lnTo>
                  <a:cubicBezTo>
                    <a:pt x="662464" y="352901"/>
                    <a:pt x="663416" y="350044"/>
                    <a:pt x="666274" y="348139"/>
                  </a:cubicBezTo>
                  <a:lnTo>
                    <a:pt x="688181" y="330994"/>
                  </a:lnTo>
                  <a:cubicBezTo>
                    <a:pt x="690086" y="343376"/>
                    <a:pt x="691039" y="356711"/>
                    <a:pt x="691039" y="370046"/>
                  </a:cubicBezTo>
                  <a:cubicBezTo>
                    <a:pt x="692944" y="547211"/>
                    <a:pt x="547211" y="692944"/>
                    <a:pt x="369094" y="6929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1" name="Ελεύθερη σχεδίαση: Σχήμα 50"/>
            <p:cNvSpPr/>
            <p:nvPr/>
          </p:nvSpPr>
          <p:spPr>
            <a:xfrm>
              <a:off x="6202166" y="3478016"/>
              <a:ext cx="57150" cy="66675"/>
            </a:xfrm>
            <a:custGeom>
              <a:avLst/>
              <a:gdLst>
                <a:gd name="connsiteX0" fmla="*/ 22384 w 57150"/>
                <a:gd name="connsiteY0" fmla="*/ 50959 h 66675"/>
                <a:gd name="connsiteX1" fmla="*/ 22384 w 57150"/>
                <a:gd name="connsiteY1" fmla="*/ 60484 h 66675"/>
                <a:gd name="connsiteX2" fmla="*/ 31909 w 57150"/>
                <a:gd name="connsiteY2" fmla="*/ 60484 h 66675"/>
                <a:gd name="connsiteX3" fmla="*/ 41434 w 57150"/>
                <a:gd name="connsiteY3" fmla="*/ 50959 h 66675"/>
                <a:gd name="connsiteX4" fmla="*/ 41434 w 57150"/>
                <a:gd name="connsiteY4" fmla="*/ 41434 h 66675"/>
                <a:gd name="connsiteX5" fmla="*/ 50959 w 57150"/>
                <a:gd name="connsiteY5" fmla="*/ 41434 h 66675"/>
                <a:gd name="connsiteX6" fmla="*/ 50959 w 57150"/>
                <a:gd name="connsiteY6" fmla="*/ 26194 h 66675"/>
                <a:gd name="connsiteX7" fmla="*/ 48101 w 57150"/>
                <a:gd name="connsiteY7" fmla="*/ 19526 h 66675"/>
                <a:gd name="connsiteX8" fmla="*/ 38576 w 57150"/>
                <a:gd name="connsiteY8" fmla="*/ 10001 h 66675"/>
                <a:gd name="connsiteX9" fmla="*/ 25241 w 57150"/>
                <a:gd name="connsiteY9" fmla="*/ 10001 h 66675"/>
                <a:gd name="connsiteX10" fmla="*/ 10001 w 57150"/>
                <a:gd name="connsiteY10" fmla="*/ 25241 h 66675"/>
                <a:gd name="connsiteX11" fmla="*/ 10001 w 57150"/>
                <a:gd name="connsiteY11" fmla="*/ 38576 h 66675"/>
                <a:gd name="connsiteX12" fmla="*/ 22384 w 57150"/>
                <a:gd name="connsiteY12" fmla="*/ 5095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150" h="66675">
                  <a:moveTo>
                    <a:pt x="22384" y="50959"/>
                  </a:moveTo>
                  <a:lnTo>
                    <a:pt x="22384" y="60484"/>
                  </a:lnTo>
                  <a:lnTo>
                    <a:pt x="31909" y="60484"/>
                  </a:lnTo>
                  <a:cubicBezTo>
                    <a:pt x="37624" y="60484"/>
                    <a:pt x="41434" y="56674"/>
                    <a:pt x="41434" y="50959"/>
                  </a:cubicBezTo>
                  <a:lnTo>
                    <a:pt x="41434" y="41434"/>
                  </a:lnTo>
                  <a:lnTo>
                    <a:pt x="50959" y="41434"/>
                  </a:lnTo>
                  <a:lnTo>
                    <a:pt x="50959" y="26194"/>
                  </a:lnTo>
                  <a:cubicBezTo>
                    <a:pt x="50959" y="23336"/>
                    <a:pt x="50006" y="21431"/>
                    <a:pt x="48101" y="19526"/>
                  </a:cubicBezTo>
                  <a:lnTo>
                    <a:pt x="38576" y="10001"/>
                  </a:lnTo>
                  <a:cubicBezTo>
                    <a:pt x="34766" y="6191"/>
                    <a:pt x="29051" y="6191"/>
                    <a:pt x="25241" y="10001"/>
                  </a:cubicBezTo>
                  <a:lnTo>
                    <a:pt x="10001" y="25241"/>
                  </a:lnTo>
                  <a:cubicBezTo>
                    <a:pt x="6191" y="29051"/>
                    <a:pt x="6191" y="34766"/>
                    <a:pt x="10001" y="38576"/>
                  </a:cubicBezTo>
                  <a:lnTo>
                    <a:pt x="22384" y="509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52" name="Γραφικό 38" descr="Κατάστημα"/>
          <p:cNvSpPr/>
          <p:nvPr/>
        </p:nvSpPr>
        <p:spPr>
          <a:xfrm>
            <a:off x="5926964" y="2777026"/>
            <a:ext cx="436202" cy="360001"/>
          </a:xfrm>
          <a:custGeom>
            <a:avLst/>
            <a:gdLst>
              <a:gd name="connsiteX0" fmla="*/ 616744 w 695325"/>
              <a:gd name="connsiteY0" fmla="*/ 292894 h 657225"/>
              <a:gd name="connsiteX1" fmla="*/ 578644 w 695325"/>
              <a:gd name="connsiteY1" fmla="*/ 330994 h 657225"/>
              <a:gd name="connsiteX2" fmla="*/ 540544 w 695325"/>
              <a:gd name="connsiteY2" fmla="*/ 292894 h 657225"/>
              <a:gd name="connsiteX3" fmla="*/ 540544 w 695325"/>
              <a:gd name="connsiteY3" fmla="*/ 254794 h 657225"/>
              <a:gd name="connsiteX4" fmla="*/ 521494 w 695325"/>
              <a:gd name="connsiteY4" fmla="*/ 64294 h 657225"/>
              <a:gd name="connsiteX5" fmla="*/ 597694 w 695325"/>
              <a:gd name="connsiteY5" fmla="*/ 64294 h 657225"/>
              <a:gd name="connsiteX6" fmla="*/ 616744 w 695325"/>
              <a:gd name="connsiteY6" fmla="*/ 254794 h 657225"/>
              <a:gd name="connsiteX7" fmla="*/ 616744 w 695325"/>
              <a:gd name="connsiteY7" fmla="*/ 292894 h 657225"/>
              <a:gd name="connsiteX8" fmla="*/ 464344 w 695325"/>
              <a:gd name="connsiteY8" fmla="*/ 292894 h 657225"/>
              <a:gd name="connsiteX9" fmla="*/ 426244 w 695325"/>
              <a:gd name="connsiteY9" fmla="*/ 330994 h 657225"/>
              <a:gd name="connsiteX10" fmla="*/ 388144 w 695325"/>
              <a:gd name="connsiteY10" fmla="*/ 292894 h 657225"/>
              <a:gd name="connsiteX11" fmla="*/ 388144 w 695325"/>
              <a:gd name="connsiteY11" fmla="*/ 254794 h 657225"/>
              <a:gd name="connsiteX12" fmla="*/ 378619 w 695325"/>
              <a:gd name="connsiteY12" fmla="*/ 64294 h 657225"/>
              <a:gd name="connsiteX13" fmla="*/ 454819 w 695325"/>
              <a:gd name="connsiteY13" fmla="*/ 64294 h 657225"/>
              <a:gd name="connsiteX14" fmla="*/ 464344 w 695325"/>
              <a:gd name="connsiteY14" fmla="*/ 254794 h 657225"/>
              <a:gd name="connsiteX15" fmla="*/ 464344 w 695325"/>
              <a:gd name="connsiteY15" fmla="*/ 292894 h 657225"/>
              <a:gd name="connsiteX16" fmla="*/ 311944 w 695325"/>
              <a:gd name="connsiteY16" fmla="*/ 254794 h 657225"/>
              <a:gd name="connsiteX17" fmla="*/ 311944 w 695325"/>
              <a:gd name="connsiteY17" fmla="*/ 292894 h 657225"/>
              <a:gd name="connsiteX18" fmla="*/ 273844 w 695325"/>
              <a:gd name="connsiteY18" fmla="*/ 330994 h 657225"/>
              <a:gd name="connsiteX19" fmla="*/ 235744 w 695325"/>
              <a:gd name="connsiteY19" fmla="*/ 292894 h 657225"/>
              <a:gd name="connsiteX20" fmla="*/ 235744 w 695325"/>
              <a:gd name="connsiteY20" fmla="*/ 254794 h 657225"/>
              <a:gd name="connsiteX21" fmla="*/ 245269 w 695325"/>
              <a:gd name="connsiteY21" fmla="*/ 64294 h 657225"/>
              <a:gd name="connsiteX22" fmla="*/ 321469 w 695325"/>
              <a:gd name="connsiteY22" fmla="*/ 64294 h 657225"/>
              <a:gd name="connsiteX23" fmla="*/ 311944 w 695325"/>
              <a:gd name="connsiteY23" fmla="*/ 254794 h 657225"/>
              <a:gd name="connsiteX24" fmla="*/ 273844 w 695325"/>
              <a:gd name="connsiteY24" fmla="*/ 559594 h 657225"/>
              <a:gd name="connsiteX25" fmla="*/ 121444 w 695325"/>
              <a:gd name="connsiteY25" fmla="*/ 559594 h 657225"/>
              <a:gd name="connsiteX26" fmla="*/ 121444 w 695325"/>
              <a:gd name="connsiteY26" fmla="*/ 407194 h 657225"/>
              <a:gd name="connsiteX27" fmla="*/ 273844 w 695325"/>
              <a:gd name="connsiteY27" fmla="*/ 407194 h 657225"/>
              <a:gd name="connsiteX28" fmla="*/ 273844 w 695325"/>
              <a:gd name="connsiteY28" fmla="*/ 559594 h 657225"/>
              <a:gd name="connsiteX29" fmla="*/ 83344 w 695325"/>
              <a:gd name="connsiteY29" fmla="*/ 292894 h 657225"/>
              <a:gd name="connsiteX30" fmla="*/ 83344 w 695325"/>
              <a:gd name="connsiteY30" fmla="*/ 254794 h 657225"/>
              <a:gd name="connsiteX31" fmla="*/ 102394 w 695325"/>
              <a:gd name="connsiteY31" fmla="*/ 64294 h 657225"/>
              <a:gd name="connsiteX32" fmla="*/ 178594 w 695325"/>
              <a:gd name="connsiteY32" fmla="*/ 64294 h 657225"/>
              <a:gd name="connsiteX33" fmla="*/ 159544 w 695325"/>
              <a:gd name="connsiteY33" fmla="*/ 254794 h 657225"/>
              <a:gd name="connsiteX34" fmla="*/ 159544 w 695325"/>
              <a:gd name="connsiteY34" fmla="*/ 292894 h 657225"/>
              <a:gd name="connsiteX35" fmla="*/ 121444 w 695325"/>
              <a:gd name="connsiteY35" fmla="*/ 330994 h 657225"/>
              <a:gd name="connsiteX36" fmla="*/ 83344 w 695325"/>
              <a:gd name="connsiteY36" fmla="*/ 292894 h 657225"/>
              <a:gd name="connsiteX37" fmla="*/ 654844 w 695325"/>
              <a:gd name="connsiteY37" fmla="*/ 7144 h 657225"/>
              <a:gd name="connsiteX38" fmla="*/ 45244 w 695325"/>
              <a:gd name="connsiteY38" fmla="*/ 7144 h 657225"/>
              <a:gd name="connsiteX39" fmla="*/ 7144 w 695325"/>
              <a:gd name="connsiteY39" fmla="*/ 254794 h 657225"/>
              <a:gd name="connsiteX40" fmla="*/ 7144 w 695325"/>
              <a:gd name="connsiteY40" fmla="*/ 292894 h 657225"/>
              <a:gd name="connsiteX41" fmla="*/ 45244 w 695325"/>
              <a:gd name="connsiteY41" fmla="*/ 330994 h 657225"/>
              <a:gd name="connsiteX42" fmla="*/ 45244 w 695325"/>
              <a:gd name="connsiteY42" fmla="*/ 654844 h 657225"/>
              <a:gd name="connsiteX43" fmla="*/ 369094 w 695325"/>
              <a:gd name="connsiteY43" fmla="*/ 654844 h 657225"/>
              <a:gd name="connsiteX44" fmla="*/ 369094 w 695325"/>
              <a:gd name="connsiteY44" fmla="*/ 407194 h 657225"/>
              <a:gd name="connsiteX45" fmla="*/ 578644 w 695325"/>
              <a:gd name="connsiteY45" fmla="*/ 407194 h 657225"/>
              <a:gd name="connsiteX46" fmla="*/ 578644 w 695325"/>
              <a:gd name="connsiteY46" fmla="*/ 654844 h 657225"/>
              <a:gd name="connsiteX47" fmla="*/ 654844 w 695325"/>
              <a:gd name="connsiteY47" fmla="*/ 654844 h 657225"/>
              <a:gd name="connsiteX48" fmla="*/ 654844 w 695325"/>
              <a:gd name="connsiteY48" fmla="*/ 330994 h 657225"/>
              <a:gd name="connsiteX49" fmla="*/ 692944 w 695325"/>
              <a:gd name="connsiteY49" fmla="*/ 292894 h 657225"/>
              <a:gd name="connsiteX50" fmla="*/ 692944 w 695325"/>
              <a:gd name="connsiteY50" fmla="*/ 254794 h 657225"/>
              <a:gd name="connsiteX51" fmla="*/ 654844 w 695325"/>
              <a:gd name="connsiteY51" fmla="*/ 7144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95325" h="657225">
                <a:moveTo>
                  <a:pt x="616744" y="292894"/>
                </a:moveTo>
                <a:cubicBezTo>
                  <a:pt x="616744" y="313849"/>
                  <a:pt x="599599" y="330994"/>
                  <a:pt x="578644" y="330994"/>
                </a:cubicBezTo>
                <a:cubicBezTo>
                  <a:pt x="557689" y="330994"/>
                  <a:pt x="540544" y="313849"/>
                  <a:pt x="540544" y="292894"/>
                </a:cubicBezTo>
                <a:lnTo>
                  <a:pt x="540544" y="254794"/>
                </a:lnTo>
                <a:lnTo>
                  <a:pt x="521494" y="64294"/>
                </a:lnTo>
                <a:lnTo>
                  <a:pt x="597694" y="64294"/>
                </a:lnTo>
                <a:lnTo>
                  <a:pt x="616744" y="254794"/>
                </a:lnTo>
                <a:lnTo>
                  <a:pt x="616744" y="292894"/>
                </a:lnTo>
                <a:close/>
                <a:moveTo>
                  <a:pt x="464344" y="292894"/>
                </a:moveTo>
                <a:cubicBezTo>
                  <a:pt x="464344" y="313849"/>
                  <a:pt x="447199" y="330994"/>
                  <a:pt x="426244" y="330994"/>
                </a:cubicBezTo>
                <a:cubicBezTo>
                  <a:pt x="405289" y="330994"/>
                  <a:pt x="388144" y="313849"/>
                  <a:pt x="388144" y="292894"/>
                </a:cubicBezTo>
                <a:lnTo>
                  <a:pt x="388144" y="254794"/>
                </a:lnTo>
                <a:lnTo>
                  <a:pt x="378619" y="64294"/>
                </a:lnTo>
                <a:lnTo>
                  <a:pt x="454819" y="64294"/>
                </a:lnTo>
                <a:lnTo>
                  <a:pt x="464344" y="254794"/>
                </a:lnTo>
                <a:lnTo>
                  <a:pt x="464344" y="292894"/>
                </a:lnTo>
                <a:close/>
                <a:moveTo>
                  <a:pt x="311944" y="254794"/>
                </a:moveTo>
                <a:lnTo>
                  <a:pt x="311944" y="292894"/>
                </a:lnTo>
                <a:cubicBezTo>
                  <a:pt x="311944" y="313849"/>
                  <a:pt x="294799" y="330994"/>
                  <a:pt x="273844" y="330994"/>
                </a:cubicBezTo>
                <a:cubicBezTo>
                  <a:pt x="252889" y="330994"/>
                  <a:pt x="235744" y="313849"/>
                  <a:pt x="235744" y="292894"/>
                </a:cubicBezTo>
                <a:lnTo>
                  <a:pt x="235744" y="254794"/>
                </a:lnTo>
                <a:lnTo>
                  <a:pt x="245269" y="64294"/>
                </a:lnTo>
                <a:lnTo>
                  <a:pt x="321469" y="64294"/>
                </a:lnTo>
                <a:lnTo>
                  <a:pt x="311944" y="254794"/>
                </a:lnTo>
                <a:close/>
                <a:moveTo>
                  <a:pt x="273844" y="559594"/>
                </a:moveTo>
                <a:lnTo>
                  <a:pt x="121444" y="559594"/>
                </a:lnTo>
                <a:lnTo>
                  <a:pt x="121444" y="407194"/>
                </a:lnTo>
                <a:lnTo>
                  <a:pt x="273844" y="407194"/>
                </a:lnTo>
                <a:lnTo>
                  <a:pt x="273844" y="559594"/>
                </a:lnTo>
                <a:close/>
                <a:moveTo>
                  <a:pt x="83344" y="292894"/>
                </a:moveTo>
                <a:lnTo>
                  <a:pt x="83344" y="254794"/>
                </a:lnTo>
                <a:lnTo>
                  <a:pt x="102394" y="64294"/>
                </a:lnTo>
                <a:lnTo>
                  <a:pt x="178594" y="64294"/>
                </a:lnTo>
                <a:lnTo>
                  <a:pt x="159544" y="254794"/>
                </a:lnTo>
                <a:lnTo>
                  <a:pt x="159544" y="292894"/>
                </a:lnTo>
                <a:cubicBezTo>
                  <a:pt x="159544" y="313849"/>
                  <a:pt x="142399" y="330994"/>
                  <a:pt x="121444" y="330994"/>
                </a:cubicBezTo>
                <a:cubicBezTo>
                  <a:pt x="100489" y="330994"/>
                  <a:pt x="83344" y="313849"/>
                  <a:pt x="83344" y="292894"/>
                </a:cubicBezTo>
                <a:close/>
                <a:moveTo>
                  <a:pt x="654844" y="7144"/>
                </a:moveTo>
                <a:lnTo>
                  <a:pt x="45244" y="7144"/>
                </a:lnTo>
                <a:lnTo>
                  <a:pt x="7144" y="254794"/>
                </a:lnTo>
                <a:lnTo>
                  <a:pt x="7144" y="292894"/>
                </a:lnTo>
                <a:cubicBezTo>
                  <a:pt x="7144" y="313849"/>
                  <a:pt x="24289" y="330994"/>
                  <a:pt x="45244" y="330994"/>
                </a:cubicBezTo>
                <a:lnTo>
                  <a:pt x="45244" y="654844"/>
                </a:lnTo>
                <a:lnTo>
                  <a:pt x="369094" y="654844"/>
                </a:lnTo>
                <a:lnTo>
                  <a:pt x="369094" y="407194"/>
                </a:lnTo>
                <a:lnTo>
                  <a:pt x="578644" y="407194"/>
                </a:lnTo>
                <a:lnTo>
                  <a:pt x="578644" y="654844"/>
                </a:lnTo>
                <a:lnTo>
                  <a:pt x="654844" y="654844"/>
                </a:lnTo>
                <a:lnTo>
                  <a:pt x="654844" y="330994"/>
                </a:lnTo>
                <a:cubicBezTo>
                  <a:pt x="675799" y="330994"/>
                  <a:pt x="692944" y="313849"/>
                  <a:pt x="692944" y="292894"/>
                </a:cubicBezTo>
                <a:lnTo>
                  <a:pt x="692944" y="254794"/>
                </a:lnTo>
                <a:lnTo>
                  <a:pt x="654844" y="714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sp>
        <p:nvSpPr>
          <p:cNvPr id="55" name="Ορθογώνιο 6"/>
          <p:cNvSpPr/>
          <p:nvPr/>
        </p:nvSpPr>
        <p:spPr>
          <a:xfrm flipV="1">
            <a:off x="208091" y="335403"/>
            <a:ext cx="5026488" cy="127400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56" name="Ορθογώνιο 6"/>
          <p:cNvSpPr/>
          <p:nvPr/>
        </p:nvSpPr>
        <p:spPr>
          <a:xfrm>
            <a:off x="232781" y="6277976"/>
            <a:ext cx="5026488" cy="127399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53" name="Ορθογώνιο 52"/>
          <p:cNvSpPr/>
          <p:nvPr/>
        </p:nvSpPr>
        <p:spPr>
          <a:xfrm>
            <a:off x="5883815" y="5562135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Στην περίπτωση με τις 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αλυσίδες καταστημάτων</a:t>
            </a:r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η ομαδική (συνολική) επιτυχία της επιχείρησης εξαρτάται καθοριστικά από την επιμέρους (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ατομική</a:t>
            </a:r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απόδοση</a:t>
            </a:r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του κάθε καταστήματος της επιχείρησης</a:t>
            </a:r>
            <a:endParaRPr lang="el-GR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Τίτλος 2">
            <a:extLst>
              <a:ext uri="{FF2B5EF4-FFF2-40B4-BE49-F238E27FC236}">
                <a16:creationId xmlns="" xmlns:a16="http://schemas.microsoft.com/office/drawing/2014/main" id="{86D663C0-A078-4E48-B09A-D64EED967CE4}"/>
              </a:ext>
            </a:extLst>
          </p:cNvPr>
          <p:cNvSpPr txBox="1">
            <a:spLocks/>
          </p:cNvSpPr>
          <p:nvPr/>
        </p:nvSpPr>
        <p:spPr>
          <a:xfrm>
            <a:off x="5752547" y="437866"/>
            <a:ext cx="5918791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3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l-GR" sz="2000" b="1" dirty="0">
                <a:solidFill>
                  <a:schemeClr val="tx1"/>
                </a:solidFill>
              </a:rPr>
              <a:t>Συσχετισμός παραδείγματος </a:t>
            </a:r>
            <a:r>
              <a:rPr lang="el-GR" sz="2000" b="1" dirty="0" err="1">
                <a:solidFill>
                  <a:schemeClr val="tx1"/>
                </a:solidFill>
              </a:rPr>
              <a:t>baseball</a:t>
            </a:r>
            <a:r>
              <a:rPr lang="el-GR" sz="2000" b="1" dirty="0">
                <a:solidFill>
                  <a:schemeClr val="tx1"/>
                </a:solidFill>
              </a:rPr>
              <a:t> με Οργάνωση Επιχειρήσεων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5002800" cy="5724000"/>
          </a:xfrm>
        </p:spPr>
        <p:txBody>
          <a:bodyPr rtlCol="0"/>
          <a:lstStyle/>
          <a:p>
            <a:pPr algn="ctr"/>
            <a:r>
              <a:rPr lang="el-GR" sz="2400" b="1" dirty="0"/>
              <a:t>Τεχνολογική </a:t>
            </a:r>
            <a:r>
              <a:rPr lang="el-GR" sz="2400" b="1" dirty="0" smtClean="0"/>
              <a:t>αλληλεξάρτηση </a:t>
            </a:r>
            <a:r>
              <a:rPr lang="el-GR" sz="2400" b="1" dirty="0"/>
              <a:t>τύπου σειράς ή </a:t>
            </a:r>
            <a:r>
              <a:rPr lang="en-US" altLang="el-GR" sz="2400" b="1" dirty="0" smtClean="0"/>
              <a:t>A</a:t>
            </a:r>
            <a:r>
              <a:rPr lang="el-GR" altLang="el-GR" sz="2400" b="1" dirty="0" err="1" smtClean="0"/>
              <a:t>λ</a:t>
            </a:r>
            <a:r>
              <a:rPr lang="el-GR" sz="2400" b="1" dirty="0" err="1" smtClean="0"/>
              <a:t>υσιδωτής</a:t>
            </a:r>
            <a:r>
              <a:rPr lang="el-GR" sz="2400" b="1" dirty="0" smtClean="0"/>
              <a:t> </a:t>
            </a:r>
            <a:r>
              <a:rPr lang="en-US" altLang="el-GR" sz="2400" b="1" dirty="0"/>
              <a:t>A</a:t>
            </a:r>
            <a:r>
              <a:rPr lang="el-GR" sz="2400" b="1" dirty="0" err="1" smtClean="0"/>
              <a:t>λληλεξάρτησης</a:t>
            </a:r>
            <a:r>
              <a:rPr lang="el-GR" sz="2400" b="1" dirty="0" smtClean="0"/>
              <a:t> </a:t>
            </a:r>
            <a:endParaRPr lang="el-GR" sz="24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410801" y="1961099"/>
            <a:ext cx="6099998" cy="857096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dirty="0"/>
              <a:t>Στο παιχνίδι αυτό, όλοι οι παίκτες έχουν μια δυνατότητα συνεχούς εναλλαγής μεταξύ: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24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sp>
        <p:nvSpPr>
          <p:cNvPr id="3" name="Ορθογώνιο 2"/>
          <p:cNvSpPr/>
          <p:nvPr/>
        </p:nvSpPr>
        <p:spPr>
          <a:xfrm>
            <a:off x="797610" y="765686"/>
            <a:ext cx="5326381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000" b="1" spc="-100" dirty="0">
                <a:latin typeface="+mj-lt"/>
                <a:ea typeface="+mj-ea"/>
                <a:cs typeface="+mj-cs"/>
              </a:rPr>
              <a:t>Το παράδειγμα </a:t>
            </a:r>
            <a:r>
              <a:rPr sz="2000" b="1" spc="-100" dirty="0">
                <a:latin typeface="+mj-lt"/>
                <a:ea typeface="+mj-ea"/>
                <a:cs typeface="+mj-cs"/>
              </a:rPr>
              <a:t>του ράγκμπυ ή του αμερικάνικου ποδοσφαίρου</a:t>
            </a:r>
            <a:r>
              <a:rPr lang="en-US" sz="2000" b="1" u="sng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effectLst/>
              <a:latin typeface="HellasAlla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518A5806-E4E6-4C3C-B36B-A01F945CA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3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Θέση κειμένου 5">
            <a:extLst>
              <a:ext uri="{FF2B5EF4-FFF2-40B4-BE49-F238E27FC236}">
                <a16:creationId xmlns="" xmlns:a16="http://schemas.microsoft.com/office/drawing/2014/main" id="{2B451230-977A-45C5-8E9B-4AF9B6D5F982}"/>
              </a:ext>
            </a:extLst>
          </p:cNvPr>
          <p:cNvSpPr txBox="1"/>
          <p:nvPr/>
        </p:nvSpPr>
        <p:spPr>
          <a:xfrm>
            <a:off x="503374" y="4807365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Άμυνας</a:t>
            </a:r>
            <a:endParaRPr lang="el-GR" dirty="0"/>
          </a:p>
        </p:txBody>
      </p:sp>
      <p:sp>
        <p:nvSpPr>
          <p:cNvPr id="23" name="Θέση κειμένου 5">
            <a:extLst>
              <a:ext uri="{FF2B5EF4-FFF2-40B4-BE49-F238E27FC236}">
                <a16:creationId xmlns="" xmlns:a16="http://schemas.microsoft.com/office/drawing/2014/main" id="{66F0CD00-D3DD-48AB-9C69-FE55E92A4744}"/>
              </a:ext>
            </a:extLst>
          </p:cNvPr>
          <p:cNvSpPr txBox="1"/>
          <p:nvPr/>
        </p:nvSpPr>
        <p:spPr>
          <a:xfrm>
            <a:off x="4110393" y="4793727"/>
            <a:ext cx="2385206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Επίθεσης</a:t>
            </a:r>
            <a:endParaRPr lang="el-GR" dirty="0"/>
          </a:p>
        </p:txBody>
      </p:sp>
      <p:sp>
        <p:nvSpPr>
          <p:cNvPr id="24" name="Ορθογώνιο 6" descr="Πλαίσιο επισήμανσης.">
            <a:extLst>
              <a:ext uri="{FF2B5EF4-FFF2-40B4-BE49-F238E27FC236}">
                <a16:creationId xmlns="" xmlns:a16="http://schemas.microsoft.com/office/drawing/2014/main" id="{13DC369D-C8F9-45C0-9DF5-64F006FD12AA}"/>
              </a:ext>
            </a:extLst>
          </p:cNvPr>
          <p:cNvSpPr/>
          <p:nvPr/>
        </p:nvSpPr>
        <p:spPr>
          <a:xfrm rot="10800000" flipV="1">
            <a:off x="503375" y="447213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5" name="Ορθογώνιο 6" descr="Πλαίσιο επισήμανσης.">
            <a:extLst>
              <a:ext uri="{FF2B5EF4-FFF2-40B4-BE49-F238E27FC236}">
                <a16:creationId xmlns="" xmlns:a16="http://schemas.microsoft.com/office/drawing/2014/main" id="{0708501A-5E95-4E3D-AC2F-3F22C2667909}"/>
              </a:ext>
            </a:extLst>
          </p:cNvPr>
          <p:cNvSpPr/>
          <p:nvPr/>
        </p:nvSpPr>
        <p:spPr>
          <a:xfrm rot="10800000" flipV="1">
            <a:off x="4050802" y="4521184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1" name="Γραφικό 10" descr="Αμερικανικό ποδόσφαιρο">
            <a:extLst>
              <a:ext uri="{FF2B5EF4-FFF2-40B4-BE49-F238E27FC236}">
                <a16:creationId xmlns="" xmlns:a16="http://schemas.microsoft.com/office/drawing/2014/main" id="{6E9B2F0B-9960-4B1C-805C-48A58E3407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80236" y="3489155"/>
            <a:ext cx="914400" cy="914400"/>
          </a:xfrm>
          <a:prstGeom prst="rect">
            <a:avLst/>
          </a:prstGeom>
        </p:spPr>
      </p:pic>
      <p:pic>
        <p:nvPicPr>
          <p:cNvPr id="14" name="Γραφικό 13" descr="Τρέξιμο">
            <a:extLst>
              <a:ext uri="{FF2B5EF4-FFF2-40B4-BE49-F238E27FC236}">
                <a16:creationId xmlns="" xmlns:a16="http://schemas.microsoft.com/office/drawing/2014/main" id="{BD00FAC6-A28C-469A-B0CE-C607CB631C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10140" y="3517807"/>
            <a:ext cx="857096" cy="857096"/>
          </a:xfrm>
          <a:prstGeom prst="rect">
            <a:avLst/>
          </a:prstGeom>
        </p:spPr>
      </p:pic>
      <p:pic>
        <p:nvPicPr>
          <p:cNvPr id="1030" name="Picture 6" descr="ÎÏÎ¿ÏÎ­Î»ÎµÏÎ¼Î± ÎµÎ¹ÎºÏÎ½Î±Ï Î³Î¹Î± american football">
            <a:extLst>
              <a:ext uri="{FF2B5EF4-FFF2-40B4-BE49-F238E27FC236}">
                <a16:creationId xmlns="" xmlns:a16="http://schemas.microsoft.com/office/drawing/2014/main" id="{9962622B-9D95-4715-85C7-68F2DD988A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4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ÎÏÎ¿ÏÎ­Î»ÎµÏÎ¼Î± ÎµÎ¹ÎºÏÎ½Î±Ï Î³Î¹Î± american football images">
            <a:extLst>
              <a:ext uri="{FF2B5EF4-FFF2-40B4-BE49-F238E27FC236}">
                <a16:creationId xmlns="" xmlns:a16="http://schemas.microsoft.com/office/drawing/2014/main" id="{B42E61BA-9B44-493D-8E94-058096597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4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Εικόνα 7">
            <a:extLst>
              <a:ext uri="{FF2B5EF4-FFF2-40B4-BE49-F238E27FC236}">
                <a16:creationId xmlns="" xmlns:a16="http://schemas.microsoft.com/office/drawing/2014/main" id="{76D06A22-EF26-4E70-B560-80B44F481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>
          <a:xfrm>
            <a:off x="0" y="0"/>
            <a:ext cx="12192000" cy="6722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Freeform 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/>
              <a:buNone/>
            </a:pPr>
            <a:endParaRPr lang="en-US" sz="1600" cap="all"/>
          </a:p>
        </p:txBody>
      </p:sp>
      <p:sp>
        <p:nvSpPr>
          <p:cNvPr id="16" name="Θέση κειμένου 44"/>
          <p:cNvSpPr txBox="1"/>
          <p:nvPr/>
        </p:nvSpPr>
        <p:spPr>
          <a:xfrm>
            <a:off x="7596351" y="3351522"/>
            <a:ext cx="4703378" cy="1834056"/>
          </a:xfrm>
          <a:prstGeom prst="ellipse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/>
              <a:t>American Football</a:t>
            </a:r>
            <a:endParaRPr lang="el-GR" sz="2800" b="1" dirty="0"/>
          </a:p>
        </p:txBody>
      </p:sp>
      <p:cxnSp>
        <p:nvCxnSpPr>
          <p:cNvPr id="23" name="Straight Connector 22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ÎÏÎ¿ÏÎ­Î»ÎµÏÎ¼Î± ÎµÎ¹ÎºÏÎ½Î±Ï Î³Î¹Î± american football">
            <a:extLst>
              <a:ext uri="{FF2B5EF4-FFF2-40B4-BE49-F238E27FC236}">
                <a16:creationId xmlns="" xmlns:a16="http://schemas.microsoft.com/office/drawing/2014/main" id="{B84B86A0-AB06-4351-ABB2-A2179E4FC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119" y="5281254"/>
            <a:ext cx="1345842" cy="13458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661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Î£ÏÎµÏÎ¹ÎºÎ® ÎµÎ¹ÎºÏÎ½Î±">
            <a:extLst>
              <a:ext uri="{FF2B5EF4-FFF2-40B4-BE49-F238E27FC236}">
                <a16:creationId xmlns="" xmlns:a16="http://schemas.microsoft.com/office/drawing/2014/main" id="{68D0078F-259A-47DA-8465-84AD1CD9B0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1329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reeform 5">
            <a:extLst>
              <a:ext uri="{FF2B5EF4-FFF2-40B4-BE49-F238E27FC236}">
                <a16:creationId xmlns="" xmlns:a16="http://schemas.microsoft.com/office/drawing/2014/main" id="{CB7B472E-0163-421C-B239-62DF1B7DE685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/>
              <a:buNone/>
            </a:pPr>
            <a:endParaRPr lang="en-US" sz="1600" cap="all"/>
          </a:p>
        </p:txBody>
      </p:sp>
      <p:sp>
        <p:nvSpPr>
          <p:cNvPr id="13" name="Θέση κειμένου 44">
            <a:extLst>
              <a:ext uri="{FF2B5EF4-FFF2-40B4-BE49-F238E27FC236}">
                <a16:creationId xmlns="" xmlns:a16="http://schemas.microsoft.com/office/drawing/2014/main" id="{D5FC483C-0A9E-451D-8089-8755FCE63E7C}"/>
              </a:ext>
            </a:extLst>
          </p:cNvPr>
          <p:cNvSpPr txBox="1"/>
          <p:nvPr/>
        </p:nvSpPr>
        <p:spPr>
          <a:xfrm>
            <a:off x="7596351" y="3076230"/>
            <a:ext cx="4703378" cy="1834056"/>
          </a:xfrm>
          <a:prstGeom prst="ellipse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/>
              <a:t>Rugby</a:t>
            </a:r>
            <a:endParaRPr lang="el-GR" sz="2800" b="1" dirty="0"/>
          </a:p>
        </p:txBody>
      </p:sp>
      <p:cxnSp>
        <p:nvCxnSpPr>
          <p:cNvPr id="16" name="Straight Connector 22">
            <a:extLst>
              <a:ext uri="{FF2B5EF4-FFF2-40B4-BE49-F238E27FC236}">
                <a16:creationId xmlns="" xmlns:a16="http://schemas.microsoft.com/office/drawing/2014/main" id="{1967F922-8B1B-4D97-B60C-472778D9A9D9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ÎÏÎ¿ÏÎ­Î»ÎµÏÎ¼Î± ÎµÎ¹ÎºÏÎ½Î±Ï Î³Î¹Î± rugby ball images">
            <a:extLst>
              <a:ext uri="{FF2B5EF4-FFF2-40B4-BE49-F238E27FC236}">
                <a16:creationId xmlns="" xmlns:a16="http://schemas.microsoft.com/office/drawing/2014/main" id="{C9897970-B2DC-4712-8D23-184120BE6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6160" y="5252511"/>
            <a:ext cx="1583760" cy="14767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4965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79054" y="33546"/>
            <a:ext cx="4860000" cy="5625849"/>
          </a:xfrm>
        </p:spPr>
        <p:txBody>
          <a:bodyPr rtlCol="0"/>
          <a:lstStyle/>
          <a:p>
            <a:pPr algn="ctr"/>
            <a:endParaRPr lang="el-GR" sz="32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506927" y="1094649"/>
            <a:ext cx="6099998" cy="1973306"/>
          </a:xfrm>
        </p:spPr>
        <p:txBody>
          <a:bodyPr rtlCol="0"/>
          <a:lstStyle/>
          <a:p>
            <a:pPr algn="ctr"/>
            <a:r>
              <a:rPr lang="el-GR" dirty="0"/>
              <a:t>Τόσο η άμυνα, όσο και η επίθεση πρέπει να λειτουργούν - όσο γίνεται περισσότερο - σαν μια μηχανή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algn="ctr"/>
            <a:r>
              <a:rPr lang="el-GR" dirty="0"/>
              <a:t>Εάν κάποιο κομμάτι της “ομάδας-μηχανής” δεν αποδώσει, τότε όλο το παιχνίδι μπορεί να χαθεί</a:t>
            </a:r>
          </a:p>
          <a:p>
            <a:pPr algn="ctr"/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27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17" name="Θέση περιεχομένου 5"/>
          <p:cNvSpPr txBox="1"/>
          <p:nvPr/>
        </p:nvSpPr>
        <p:spPr>
          <a:xfrm>
            <a:off x="506926" y="4567294"/>
            <a:ext cx="6099998" cy="10921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dirty="0"/>
              <a:t>Έτσι, μπορούμε να </a:t>
            </a:r>
            <a:r>
              <a:rPr lang="el-GR" b="1" dirty="0"/>
              <a:t>παρομοιάσουμε</a:t>
            </a:r>
            <a:r>
              <a:rPr lang="el-GR" dirty="0"/>
              <a:t> </a:t>
            </a:r>
            <a:r>
              <a:rPr lang="en-US" dirty="0"/>
              <a:t> </a:t>
            </a:r>
            <a:r>
              <a:rPr lang="el-GR" dirty="0"/>
              <a:t>την λειτουργία μιας ομάδας </a:t>
            </a:r>
            <a:r>
              <a:rPr lang="el-GR" dirty="0" err="1"/>
              <a:t>ράγκμπυ</a:t>
            </a:r>
            <a:r>
              <a:rPr lang="el-GR" dirty="0"/>
              <a:t> ή αμερικάνικου ποδοσφαίρου </a:t>
            </a:r>
            <a:r>
              <a:rPr lang="el-GR" b="1" dirty="0"/>
              <a:t>με τη λειτουργία μιας γραμμής παραγωγής</a:t>
            </a:r>
            <a:r>
              <a:rPr lang="el-GR" dirty="0"/>
              <a:t>.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Font typeface="Calibri" panose="020F0502020204030204" pitchFamily="34" charset="0"/>
              <a:buNone/>
            </a:pPr>
            <a:endParaRPr lang="el-GR" sz="1600" noProof="1"/>
          </a:p>
        </p:txBody>
      </p:sp>
      <p:sp>
        <p:nvSpPr>
          <p:cNvPr id="18" name="TextBox 17"/>
          <p:cNvSpPr txBox="1"/>
          <p:nvPr/>
        </p:nvSpPr>
        <p:spPr>
          <a:xfrm>
            <a:off x="9737124" y="6090313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pic>
        <p:nvPicPr>
          <p:cNvPr id="13" name="Γραφικό 12" descr="Βέλος: Περιστροφή δεξι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8002" y="3079028"/>
            <a:ext cx="821582" cy="821582"/>
          </a:xfrm>
          <a:prstGeom prst="rect">
            <a:avLst/>
          </a:prstGeom>
        </p:spPr>
      </p:pic>
      <p:sp>
        <p:nvSpPr>
          <p:cNvPr id="19" name="Ορθογώνιο 6" descr="Κάτω διαχωριστική γραμμή"/>
          <p:cNvSpPr/>
          <p:nvPr/>
        </p:nvSpPr>
        <p:spPr>
          <a:xfrm>
            <a:off x="7259763" y="5489633"/>
            <a:ext cx="4779291" cy="103005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7" name="Ορθογώνιο 6" descr="Κάτω διαχωριστική γραμμή"/>
          <p:cNvSpPr/>
          <p:nvPr/>
        </p:nvSpPr>
        <p:spPr>
          <a:xfrm flipV="1">
            <a:off x="7259763" y="295937"/>
            <a:ext cx="4779291" cy="94128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7178" name="Picture 10" descr="Jeu football Football joueur compÃ©tition football amÃ©ricain des sports Canada canadien athlÃ¨te rÃ©cepteur tacle joueur de football Porte-balles jeu de balle peau de porc sport d'Ã©quipe Football Ã©cole secondaire Football canadien Sport d'automne Positions de baseball Grille de football">
            <a:extLst>
              <a:ext uri="{FF2B5EF4-FFF2-40B4-BE49-F238E27FC236}">
                <a16:creationId xmlns="" xmlns:a16="http://schemas.microsoft.com/office/drawing/2014/main" id="{B2F6FA94-4B8A-44C9-94E0-EDFC514D84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038" y="452695"/>
            <a:ext cx="4296428" cy="49928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356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l-GR" sz="2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Ράγκμπυ</a:t>
            </a:r>
            <a:r>
              <a:rPr lang="el-GR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ή Αμερικάνικο Ποδόσφαιρο</a:t>
            </a:r>
            <a:endParaRPr lang="el-GR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28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968867" y="3892404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Αμυντικοί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614878" y="3893344"/>
            <a:ext cx="20750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Μεσαίοι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817105" y="4260555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364532" y="4309601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470305" y="2819661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Ουσιαστικά, η βασική ομάδα απαρτίζεται από τρεις τύπους παικτών :</a:t>
            </a:r>
          </a:p>
          <a:p>
            <a:pPr algn="ctr"/>
            <a:endParaRPr lang="el-GR" sz="1600" dirty="0"/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 </a:t>
            </a:r>
          </a:p>
        </p:txBody>
      </p:sp>
      <p:pic>
        <p:nvPicPr>
          <p:cNvPr id="13314" name="Picture 2" descr="ÎÏÎ¿ÏÎ­Î»ÎµÏÎ¼Î± ÎµÎ¹ÎºÏÎ½Î±Ï Î³Î¹Î± PRODUCTIVITY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0092" y="759604"/>
            <a:ext cx="4125502" cy="18614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Θέση κειμένου 7"/>
          <p:cNvSpPr txBox="1"/>
          <p:nvPr/>
        </p:nvSpPr>
        <p:spPr>
          <a:xfrm>
            <a:off x="354221" y="648515"/>
            <a:ext cx="6507285" cy="46291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Οι παίκτες </a:t>
            </a:r>
            <a:r>
              <a:rPr lang="el-GR" sz="1600" b="1" dirty="0"/>
              <a:t>δεν</a:t>
            </a:r>
            <a:r>
              <a:rPr lang="el-GR" sz="1600" dirty="0"/>
              <a:t> </a:t>
            </a:r>
            <a:r>
              <a:rPr lang="el-GR" sz="1600" b="1" dirty="0"/>
              <a:t>είναι</a:t>
            </a:r>
            <a:r>
              <a:rPr lang="el-GR" sz="1600" dirty="0"/>
              <a:t> γεωγραφικά πολύ </a:t>
            </a:r>
            <a:r>
              <a:rPr lang="el-GR" sz="1600" b="1" dirty="0"/>
              <a:t>απομακρυσμένοι</a:t>
            </a:r>
            <a:r>
              <a:rPr lang="el-GR" sz="1600" dirty="0"/>
              <a:t> (όπως στο </a:t>
            </a:r>
            <a:r>
              <a:rPr lang="el-GR" sz="1600" dirty="0" err="1"/>
              <a:t>baseball</a:t>
            </a:r>
            <a:r>
              <a:rPr lang="el-GR" sz="1600" dirty="0"/>
              <a:t>) και από τη φύση του παιχνιδιού η μεταξύ τους </a:t>
            </a:r>
            <a:r>
              <a:rPr lang="el-GR" sz="1600" b="1" dirty="0"/>
              <a:t>επικοινωνία</a:t>
            </a:r>
            <a:r>
              <a:rPr lang="el-GR" sz="1600" dirty="0"/>
              <a:t>, είναι </a:t>
            </a:r>
            <a:r>
              <a:rPr lang="el-GR" sz="1600" b="1" dirty="0"/>
              <a:t>απαραίτητη</a:t>
            </a:r>
            <a:endParaRPr lang="el-GR" sz="1600" dirty="0"/>
          </a:p>
          <a:p>
            <a:pPr marL="0" indent="0" algn="ctr">
              <a:buFont typeface="Calibri" panose="020F0502020204030204" pitchFamily="34" charset="0"/>
              <a:buNone/>
            </a:pPr>
            <a:endParaRPr lang="el-GR" sz="1600" dirty="0"/>
          </a:p>
        </p:txBody>
      </p:sp>
      <p:sp>
        <p:nvSpPr>
          <p:cNvPr id="7" name="Γραφικό 5" descr="Βέλος: Περιστροφή δεξιά"/>
          <p:cNvSpPr/>
          <p:nvPr/>
        </p:nvSpPr>
        <p:spPr>
          <a:xfrm>
            <a:off x="3318680" y="1768483"/>
            <a:ext cx="607476" cy="478918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 dirty="0"/>
          </a:p>
        </p:txBody>
      </p:sp>
      <p:pic>
        <p:nvPicPr>
          <p:cNvPr id="6148" name="Picture 4" descr="ÎÏÎ¿ÏÎ­Î»ÎµÏÎ¼Î± ÎµÎ¹ÎºÏÎ½Î±Ï Î³Î¹Î± american football">
            <a:extLst>
              <a:ext uri="{FF2B5EF4-FFF2-40B4-BE49-F238E27FC236}">
                <a16:creationId xmlns="" xmlns:a16="http://schemas.microsoft.com/office/drawing/2014/main" id="{8E2871D1-E481-4359-B015-3D6B07299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228" y="759602"/>
            <a:ext cx="4052678" cy="25223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Θέση κειμένου 5">
            <a:extLst>
              <a:ext uri="{FF2B5EF4-FFF2-40B4-BE49-F238E27FC236}">
                <a16:creationId xmlns="" xmlns:a16="http://schemas.microsoft.com/office/drawing/2014/main" id="{4A26AC90-E0E3-42A4-A8C4-B99F40322813}"/>
              </a:ext>
            </a:extLst>
          </p:cNvPr>
          <p:cNvSpPr txBox="1"/>
          <p:nvPr/>
        </p:nvSpPr>
        <p:spPr>
          <a:xfrm>
            <a:off x="2792094" y="5354065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Επιθετικοί</a:t>
            </a:r>
          </a:p>
        </p:txBody>
      </p:sp>
      <p:sp>
        <p:nvSpPr>
          <p:cNvPr id="37" name="Ορθογώνιο 6" descr="Πλαίσιο επισήμανσης.">
            <a:extLst>
              <a:ext uri="{FF2B5EF4-FFF2-40B4-BE49-F238E27FC236}">
                <a16:creationId xmlns="" xmlns:a16="http://schemas.microsoft.com/office/drawing/2014/main" id="{06C33698-86F3-403C-AD64-655EEB1B3E28}"/>
              </a:ext>
            </a:extLst>
          </p:cNvPr>
          <p:cNvSpPr/>
          <p:nvPr/>
        </p:nvSpPr>
        <p:spPr>
          <a:xfrm rot="10800000" flipV="1">
            <a:off x="2638489" y="5790461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21" name="Γραφικό 7" descr="Σύρσιμο">
            <a:extLst>
              <a:ext uri="{FF2B5EF4-FFF2-40B4-BE49-F238E27FC236}">
                <a16:creationId xmlns="" xmlns:a16="http://schemas.microsoft.com/office/drawing/2014/main" id="{5877E79D-676B-44C0-BDBF-87C70577421C}"/>
              </a:ext>
            </a:extLst>
          </p:cNvPr>
          <p:cNvGrpSpPr/>
          <p:nvPr/>
        </p:nvGrpSpPr>
        <p:grpSpPr>
          <a:xfrm>
            <a:off x="621406" y="3551727"/>
            <a:ext cx="697606" cy="771525"/>
            <a:chOff x="5638800" y="29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2" name="Ελεύθερη σχεδίαση: Σχήμα 21">
              <a:extLst>
                <a:ext uri="{FF2B5EF4-FFF2-40B4-BE49-F238E27FC236}">
                  <a16:creationId xmlns="" xmlns:a16="http://schemas.microsoft.com/office/drawing/2014/main" id="{A4ECA8F2-A79A-4DFC-B533-88B65DCB0955}"/>
                </a:ext>
              </a:extLst>
            </p:cNvPr>
            <p:cNvSpPr/>
            <p:nvPr/>
          </p:nvSpPr>
          <p:spPr>
            <a:xfrm>
              <a:off x="6331744" y="3158014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8" name="Ελεύθερη σχεδίαση: Σχήμα 37">
              <a:extLst>
                <a:ext uri="{FF2B5EF4-FFF2-40B4-BE49-F238E27FC236}">
                  <a16:creationId xmlns="" xmlns:a16="http://schemas.microsoft.com/office/drawing/2014/main" id="{05F4E71B-DCE2-4F00-B020-B1FB38453396}"/>
                </a:ext>
              </a:extLst>
            </p:cNvPr>
            <p:cNvSpPr/>
            <p:nvPr/>
          </p:nvSpPr>
          <p:spPr>
            <a:xfrm>
              <a:off x="5693881" y="3233517"/>
              <a:ext cx="628650" cy="466725"/>
            </a:xfrm>
            <a:custGeom>
              <a:avLst/>
              <a:gdLst>
                <a:gd name="connsiteX0" fmla="*/ 563092 w 628650"/>
                <a:gd name="connsiteY0" fmla="*/ 19270 h 466725"/>
                <a:gd name="connsiteX1" fmla="*/ 563092 w 628650"/>
                <a:gd name="connsiteY1" fmla="*/ 19270 h 466725"/>
                <a:gd name="connsiteX2" fmla="*/ 236384 w 628650"/>
                <a:gd name="connsiteY2" fmla="*/ 74515 h 466725"/>
                <a:gd name="connsiteX3" fmla="*/ 236384 w 628650"/>
                <a:gd name="connsiteY3" fmla="*/ 74515 h 466725"/>
                <a:gd name="connsiteX4" fmla="*/ 187806 w 628650"/>
                <a:gd name="connsiteY4" fmla="*/ 151668 h 466725"/>
                <a:gd name="connsiteX5" fmla="*/ 187806 w 628650"/>
                <a:gd name="connsiteY5" fmla="*/ 311688 h 466725"/>
                <a:gd name="connsiteX6" fmla="*/ 28739 w 628650"/>
                <a:gd name="connsiteY6" fmla="*/ 386935 h 466725"/>
                <a:gd name="connsiteX7" fmla="*/ 10641 w 628650"/>
                <a:gd name="connsiteY7" fmla="*/ 437418 h 466725"/>
                <a:gd name="connsiteX8" fmla="*/ 44931 w 628650"/>
                <a:gd name="connsiteY8" fmla="*/ 459325 h 466725"/>
                <a:gd name="connsiteX9" fmla="*/ 61124 w 628650"/>
                <a:gd name="connsiteY9" fmla="*/ 455515 h 466725"/>
                <a:gd name="connsiteX10" fmla="*/ 242099 w 628650"/>
                <a:gd name="connsiteY10" fmla="*/ 369790 h 466725"/>
                <a:gd name="connsiteX11" fmla="*/ 264006 w 628650"/>
                <a:gd name="connsiteY11" fmla="*/ 335500 h 466725"/>
                <a:gd name="connsiteX12" fmla="*/ 264006 w 628650"/>
                <a:gd name="connsiteY12" fmla="*/ 196435 h 466725"/>
                <a:gd name="connsiteX13" fmla="*/ 366876 w 628650"/>
                <a:gd name="connsiteY13" fmla="*/ 270730 h 466725"/>
                <a:gd name="connsiteX14" fmla="*/ 297344 w 628650"/>
                <a:gd name="connsiteY14" fmla="*/ 403128 h 466725"/>
                <a:gd name="connsiteX15" fmla="*/ 313536 w 628650"/>
                <a:gd name="connsiteY15" fmla="*/ 454563 h 466725"/>
                <a:gd name="connsiteX16" fmla="*/ 331634 w 628650"/>
                <a:gd name="connsiteY16" fmla="*/ 459325 h 466725"/>
                <a:gd name="connsiteX17" fmla="*/ 364971 w 628650"/>
                <a:gd name="connsiteY17" fmla="*/ 439323 h 466725"/>
                <a:gd name="connsiteX18" fmla="*/ 450696 w 628650"/>
                <a:gd name="connsiteY18" fmla="*/ 277398 h 466725"/>
                <a:gd name="connsiteX19" fmla="*/ 439266 w 628650"/>
                <a:gd name="connsiteY19" fmla="*/ 228820 h 466725"/>
                <a:gd name="connsiteX20" fmla="*/ 363066 w 628650"/>
                <a:gd name="connsiteY20" fmla="*/ 174528 h 466725"/>
                <a:gd name="connsiteX21" fmla="*/ 550709 w 628650"/>
                <a:gd name="connsiteY21" fmla="*/ 174528 h 466725"/>
                <a:gd name="connsiteX22" fmla="*/ 550709 w 628650"/>
                <a:gd name="connsiteY22" fmla="*/ 422178 h 466725"/>
                <a:gd name="connsiteX23" fmla="*/ 588809 w 628650"/>
                <a:gd name="connsiteY23" fmla="*/ 460278 h 466725"/>
                <a:gd name="connsiteX24" fmla="*/ 626909 w 628650"/>
                <a:gd name="connsiteY24" fmla="*/ 422178 h 466725"/>
                <a:gd name="connsiteX25" fmla="*/ 626909 w 628650"/>
                <a:gd name="connsiteY25" fmla="*/ 93565 h 466725"/>
                <a:gd name="connsiteX26" fmla="*/ 563092 w 628650"/>
                <a:gd name="connsiteY26" fmla="*/ 1927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28650" h="466725">
                  <a:moveTo>
                    <a:pt x="563092" y="19270"/>
                  </a:moveTo>
                  <a:lnTo>
                    <a:pt x="563092" y="19270"/>
                  </a:lnTo>
                  <a:cubicBezTo>
                    <a:pt x="426884" y="-18830"/>
                    <a:pt x="300201" y="42130"/>
                    <a:pt x="236384" y="74515"/>
                  </a:cubicBezTo>
                  <a:lnTo>
                    <a:pt x="236384" y="74515"/>
                  </a:lnTo>
                  <a:cubicBezTo>
                    <a:pt x="207809" y="88803"/>
                    <a:pt x="187806" y="117378"/>
                    <a:pt x="187806" y="151668"/>
                  </a:cubicBezTo>
                  <a:lnTo>
                    <a:pt x="187806" y="311688"/>
                  </a:lnTo>
                  <a:lnTo>
                    <a:pt x="28739" y="386935"/>
                  </a:lnTo>
                  <a:cubicBezTo>
                    <a:pt x="9689" y="395508"/>
                    <a:pt x="2069" y="418368"/>
                    <a:pt x="10641" y="437418"/>
                  </a:cubicBezTo>
                  <a:cubicBezTo>
                    <a:pt x="17309" y="450753"/>
                    <a:pt x="30644" y="459325"/>
                    <a:pt x="44931" y="459325"/>
                  </a:cubicBezTo>
                  <a:cubicBezTo>
                    <a:pt x="50646" y="459325"/>
                    <a:pt x="56361" y="458373"/>
                    <a:pt x="61124" y="455515"/>
                  </a:cubicBezTo>
                  <a:lnTo>
                    <a:pt x="242099" y="369790"/>
                  </a:lnTo>
                  <a:cubicBezTo>
                    <a:pt x="255434" y="363123"/>
                    <a:pt x="264006" y="349788"/>
                    <a:pt x="264006" y="335500"/>
                  </a:cubicBezTo>
                  <a:lnTo>
                    <a:pt x="264006" y="196435"/>
                  </a:lnTo>
                  <a:lnTo>
                    <a:pt x="366876" y="270730"/>
                  </a:lnTo>
                  <a:lnTo>
                    <a:pt x="297344" y="403128"/>
                  </a:lnTo>
                  <a:cubicBezTo>
                    <a:pt x="287819" y="422178"/>
                    <a:pt x="294486" y="445038"/>
                    <a:pt x="313536" y="454563"/>
                  </a:cubicBezTo>
                  <a:cubicBezTo>
                    <a:pt x="319251" y="457420"/>
                    <a:pt x="324966" y="459325"/>
                    <a:pt x="331634" y="459325"/>
                  </a:cubicBezTo>
                  <a:cubicBezTo>
                    <a:pt x="344969" y="459325"/>
                    <a:pt x="358304" y="451705"/>
                    <a:pt x="364971" y="439323"/>
                  </a:cubicBezTo>
                  <a:lnTo>
                    <a:pt x="450696" y="277398"/>
                  </a:lnTo>
                  <a:cubicBezTo>
                    <a:pt x="459269" y="260253"/>
                    <a:pt x="454506" y="239298"/>
                    <a:pt x="439266" y="228820"/>
                  </a:cubicBezTo>
                  <a:lnTo>
                    <a:pt x="363066" y="174528"/>
                  </a:lnTo>
                  <a:lnTo>
                    <a:pt x="550709" y="174528"/>
                  </a:lnTo>
                  <a:lnTo>
                    <a:pt x="550709" y="422178"/>
                  </a:lnTo>
                  <a:cubicBezTo>
                    <a:pt x="550709" y="443133"/>
                    <a:pt x="567854" y="460278"/>
                    <a:pt x="588809" y="460278"/>
                  </a:cubicBezTo>
                  <a:cubicBezTo>
                    <a:pt x="609764" y="460278"/>
                    <a:pt x="626909" y="443133"/>
                    <a:pt x="626909" y="422178"/>
                  </a:cubicBezTo>
                  <a:lnTo>
                    <a:pt x="626909" y="93565"/>
                  </a:lnTo>
                  <a:cubicBezTo>
                    <a:pt x="625957" y="56418"/>
                    <a:pt x="598334" y="24985"/>
                    <a:pt x="563092" y="192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39" name="Γραφικό 16" descr="Τρέξιμο">
            <a:extLst>
              <a:ext uri="{FF2B5EF4-FFF2-40B4-BE49-F238E27FC236}">
                <a16:creationId xmlns="" xmlns:a16="http://schemas.microsoft.com/office/drawing/2014/main" id="{680AE25B-616F-4248-B022-DA67E18D3366}"/>
              </a:ext>
            </a:extLst>
          </p:cNvPr>
          <p:cNvGrpSpPr/>
          <p:nvPr/>
        </p:nvGrpSpPr>
        <p:grpSpPr>
          <a:xfrm>
            <a:off x="2524259" y="5030258"/>
            <a:ext cx="713802" cy="711155"/>
            <a:chOff x="5788800" y="312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0" name="Ελεύθερη σχεδίαση: Σχήμα 39">
              <a:extLst>
                <a:ext uri="{FF2B5EF4-FFF2-40B4-BE49-F238E27FC236}">
                  <a16:creationId xmlns="" xmlns:a16="http://schemas.microsoft.com/office/drawing/2014/main" id="{3FAF8AE1-EFA1-40A9-82A7-270870E91DDB}"/>
                </a:ext>
              </a:extLst>
            </p:cNvPr>
            <p:cNvSpPr/>
            <p:nvPr/>
          </p:nvSpPr>
          <p:spPr>
            <a:xfrm>
              <a:off x="6316961" y="3162281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1" name="Ελεύθερη σχεδίαση: Σχήμα 40">
              <a:extLst>
                <a:ext uri="{FF2B5EF4-FFF2-40B4-BE49-F238E27FC236}">
                  <a16:creationId xmlns="" xmlns:a16="http://schemas.microsoft.com/office/drawing/2014/main" id="{BAB60349-9F35-45E8-9181-A844862E010F}"/>
                </a:ext>
              </a:extLst>
            </p:cNvPr>
            <p:cNvSpPr/>
            <p:nvPr/>
          </p:nvSpPr>
          <p:spPr>
            <a:xfrm>
              <a:off x="5878811" y="3324206"/>
              <a:ext cx="733425" cy="666750"/>
            </a:xfrm>
            <a:custGeom>
              <a:avLst/>
              <a:gdLst>
                <a:gd name="connsiteX0" fmla="*/ 706279 w 733425"/>
                <a:gd name="connsiteY0" fmla="*/ 26194 h 666750"/>
                <a:gd name="connsiteX1" fmla="*/ 654844 w 733425"/>
                <a:gd name="connsiteY1" fmla="*/ 42386 h 666750"/>
                <a:gd name="connsiteX2" fmla="*/ 621506 w 733425"/>
                <a:gd name="connsiteY2" fmla="*/ 105251 h 666750"/>
                <a:gd name="connsiteX3" fmla="*/ 474821 w 733425"/>
                <a:gd name="connsiteY3" fmla="*/ 12859 h 666750"/>
                <a:gd name="connsiteX4" fmla="*/ 454819 w 733425"/>
                <a:gd name="connsiteY4" fmla="*/ 7144 h 666750"/>
                <a:gd name="connsiteX5" fmla="*/ 292894 w 733425"/>
                <a:gd name="connsiteY5" fmla="*/ 7144 h 666750"/>
                <a:gd name="connsiteX6" fmla="*/ 259556 w 733425"/>
                <a:gd name="connsiteY6" fmla="*/ 27146 h 666750"/>
                <a:gd name="connsiteX7" fmla="*/ 197644 w 733425"/>
                <a:gd name="connsiteY7" fmla="*/ 141446 h 666750"/>
                <a:gd name="connsiteX8" fmla="*/ 212884 w 733425"/>
                <a:gd name="connsiteY8" fmla="*/ 192881 h 666750"/>
                <a:gd name="connsiteX9" fmla="*/ 230981 w 733425"/>
                <a:gd name="connsiteY9" fmla="*/ 197644 h 666750"/>
                <a:gd name="connsiteX10" fmla="*/ 264319 w 733425"/>
                <a:gd name="connsiteY10" fmla="*/ 177641 h 666750"/>
                <a:gd name="connsiteX11" fmla="*/ 315754 w 733425"/>
                <a:gd name="connsiteY11" fmla="*/ 83344 h 666750"/>
                <a:gd name="connsiteX12" fmla="*/ 371951 w 733425"/>
                <a:gd name="connsiteY12" fmla="*/ 83344 h 666750"/>
                <a:gd name="connsiteX13" fmla="*/ 203359 w 733425"/>
                <a:gd name="connsiteY13" fmla="*/ 397669 h 666750"/>
                <a:gd name="connsiteX14" fmla="*/ 45244 w 733425"/>
                <a:gd name="connsiteY14" fmla="*/ 397669 h 666750"/>
                <a:gd name="connsiteX15" fmla="*/ 7144 w 733425"/>
                <a:gd name="connsiteY15" fmla="*/ 435769 h 666750"/>
                <a:gd name="connsiteX16" fmla="*/ 45244 w 733425"/>
                <a:gd name="connsiteY16" fmla="*/ 473869 h 666750"/>
                <a:gd name="connsiteX17" fmla="*/ 226219 w 733425"/>
                <a:gd name="connsiteY17" fmla="*/ 473869 h 666750"/>
                <a:gd name="connsiteX18" fmla="*/ 259556 w 733425"/>
                <a:gd name="connsiteY18" fmla="*/ 453866 h 666750"/>
                <a:gd name="connsiteX19" fmla="*/ 326231 w 733425"/>
                <a:gd name="connsiteY19" fmla="*/ 330994 h 666750"/>
                <a:gd name="connsiteX20" fmla="*/ 435769 w 733425"/>
                <a:gd name="connsiteY20" fmla="*/ 432911 h 666750"/>
                <a:gd name="connsiteX21" fmla="*/ 427196 w 733425"/>
                <a:gd name="connsiteY21" fmla="*/ 624364 h 666750"/>
                <a:gd name="connsiteX22" fmla="*/ 462439 w 733425"/>
                <a:gd name="connsiteY22" fmla="*/ 664369 h 666750"/>
                <a:gd name="connsiteX23" fmla="*/ 464344 w 733425"/>
                <a:gd name="connsiteY23" fmla="*/ 664369 h 666750"/>
                <a:gd name="connsiteX24" fmla="*/ 502444 w 733425"/>
                <a:gd name="connsiteY24" fmla="*/ 628174 h 666750"/>
                <a:gd name="connsiteX25" fmla="*/ 511969 w 733425"/>
                <a:gd name="connsiteY25" fmla="*/ 418624 h 666750"/>
                <a:gd name="connsiteX26" fmla="*/ 499586 w 733425"/>
                <a:gd name="connsiteY26" fmla="*/ 389096 h 666750"/>
                <a:gd name="connsiteX27" fmla="*/ 407194 w 733425"/>
                <a:gd name="connsiteY27" fmla="*/ 303371 h 666750"/>
                <a:gd name="connsiteX28" fmla="*/ 504349 w 733425"/>
                <a:gd name="connsiteY28" fmla="*/ 122396 h 666750"/>
                <a:gd name="connsiteX29" fmla="*/ 614839 w 733425"/>
                <a:gd name="connsiteY29" fmla="*/ 191929 h 666750"/>
                <a:gd name="connsiteX30" fmla="*/ 645319 w 733425"/>
                <a:gd name="connsiteY30" fmla="*/ 196691 h 666750"/>
                <a:gd name="connsiteX31" fmla="*/ 669131 w 733425"/>
                <a:gd name="connsiteY31" fmla="*/ 177641 h 666750"/>
                <a:gd name="connsiteX32" fmla="*/ 721519 w 733425"/>
                <a:gd name="connsiteY32" fmla="*/ 77629 h 666750"/>
                <a:gd name="connsiteX33" fmla="*/ 706279 w 733425"/>
                <a:gd name="connsiteY33" fmla="*/ 26194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33425" h="666750">
                  <a:moveTo>
                    <a:pt x="706279" y="26194"/>
                  </a:moveTo>
                  <a:cubicBezTo>
                    <a:pt x="687229" y="16669"/>
                    <a:pt x="664369" y="23336"/>
                    <a:pt x="654844" y="42386"/>
                  </a:cubicBezTo>
                  <a:lnTo>
                    <a:pt x="621506" y="105251"/>
                  </a:lnTo>
                  <a:lnTo>
                    <a:pt x="474821" y="12859"/>
                  </a:lnTo>
                  <a:cubicBezTo>
                    <a:pt x="469106" y="9049"/>
                    <a:pt x="462439" y="7144"/>
                    <a:pt x="454819" y="7144"/>
                  </a:cubicBezTo>
                  <a:lnTo>
                    <a:pt x="292894" y="7144"/>
                  </a:lnTo>
                  <a:cubicBezTo>
                    <a:pt x="278606" y="7144"/>
                    <a:pt x="266224" y="14764"/>
                    <a:pt x="259556" y="27146"/>
                  </a:cubicBezTo>
                  <a:lnTo>
                    <a:pt x="197644" y="141446"/>
                  </a:lnTo>
                  <a:cubicBezTo>
                    <a:pt x="187166" y="159544"/>
                    <a:pt x="194786" y="183356"/>
                    <a:pt x="212884" y="192881"/>
                  </a:cubicBezTo>
                  <a:cubicBezTo>
                    <a:pt x="218599" y="195739"/>
                    <a:pt x="225266" y="197644"/>
                    <a:pt x="230981" y="197644"/>
                  </a:cubicBezTo>
                  <a:cubicBezTo>
                    <a:pt x="244316" y="197644"/>
                    <a:pt x="257651" y="190024"/>
                    <a:pt x="264319" y="177641"/>
                  </a:cubicBezTo>
                  <a:lnTo>
                    <a:pt x="315754" y="83344"/>
                  </a:lnTo>
                  <a:lnTo>
                    <a:pt x="371951" y="83344"/>
                  </a:lnTo>
                  <a:lnTo>
                    <a:pt x="203359" y="397669"/>
                  </a:lnTo>
                  <a:lnTo>
                    <a:pt x="45244" y="397669"/>
                  </a:lnTo>
                  <a:cubicBezTo>
                    <a:pt x="24289" y="397669"/>
                    <a:pt x="7144" y="414814"/>
                    <a:pt x="7144" y="435769"/>
                  </a:cubicBezTo>
                  <a:cubicBezTo>
                    <a:pt x="7144" y="456724"/>
                    <a:pt x="24289" y="473869"/>
                    <a:pt x="45244" y="473869"/>
                  </a:cubicBezTo>
                  <a:lnTo>
                    <a:pt x="226219" y="473869"/>
                  </a:lnTo>
                  <a:cubicBezTo>
                    <a:pt x="240506" y="473869"/>
                    <a:pt x="252889" y="466249"/>
                    <a:pt x="259556" y="453866"/>
                  </a:cubicBezTo>
                  <a:lnTo>
                    <a:pt x="326231" y="330994"/>
                  </a:lnTo>
                  <a:lnTo>
                    <a:pt x="435769" y="432911"/>
                  </a:lnTo>
                  <a:lnTo>
                    <a:pt x="427196" y="624364"/>
                  </a:lnTo>
                  <a:cubicBezTo>
                    <a:pt x="425291" y="645319"/>
                    <a:pt x="441484" y="663416"/>
                    <a:pt x="462439" y="664369"/>
                  </a:cubicBezTo>
                  <a:cubicBezTo>
                    <a:pt x="463391" y="664369"/>
                    <a:pt x="463391" y="664369"/>
                    <a:pt x="464344" y="664369"/>
                  </a:cubicBezTo>
                  <a:cubicBezTo>
                    <a:pt x="484346" y="664369"/>
                    <a:pt x="501491" y="648176"/>
                    <a:pt x="502444" y="628174"/>
                  </a:cubicBezTo>
                  <a:lnTo>
                    <a:pt x="511969" y="418624"/>
                  </a:lnTo>
                  <a:cubicBezTo>
                    <a:pt x="512921" y="407194"/>
                    <a:pt x="508159" y="396716"/>
                    <a:pt x="499586" y="389096"/>
                  </a:cubicBezTo>
                  <a:lnTo>
                    <a:pt x="407194" y="303371"/>
                  </a:lnTo>
                  <a:lnTo>
                    <a:pt x="504349" y="122396"/>
                  </a:lnTo>
                  <a:lnTo>
                    <a:pt x="614839" y="191929"/>
                  </a:lnTo>
                  <a:cubicBezTo>
                    <a:pt x="623411" y="197644"/>
                    <a:pt x="634841" y="199549"/>
                    <a:pt x="645319" y="196691"/>
                  </a:cubicBezTo>
                  <a:cubicBezTo>
                    <a:pt x="655796" y="193834"/>
                    <a:pt x="664369" y="187166"/>
                    <a:pt x="669131" y="177641"/>
                  </a:cubicBezTo>
                  <a:lnTo>
                    <a:pt x="721519" y="77629"/>
                  </a:lnTo>
                  <a:cubicBezTo>
                    <a:pt x="731996" y="59531"/>
                    <a:pt x="725329" y="36671"/>
                    <a:pt x="706279" y="261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42" name="Γραφικό 18" descr="Ράγκμπι">
            <a:extLst>
              <a:ext uri="{FF2B5EF4-FFF2-40B4-BE49-F238E27FC236}">
                <a16:creationId xmlns="" xmlns:a16="http://schemas.microsoft.com/office/drawing/2014/main" id="{1F20E657-36DC-4234-88DA-6C20C526F41E}"/>
              </a:ext>
            </a:extLst>
          </p:cNvPr>
          <p:cNvGrpSpPr/>
          <p:nvPr/>
        </p:nvGrpSpPr>
        <p:grpSpPr>
          <a:xfrm>
            <a:off x="4123585" y="3627407"/>
            <a:ext cx="703358" cy="710416"/>
            <a:chOff x="5938800" y="32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3" name="Ελεύθερη σχεδίαση: Σχήμα 42">
              <a:extLst>
                <a:ext uri="{FF2B5EF4-FFF2-40B4-BE49-F238E27FC236}">
                  <a16:creationId xmlns="" xmlns:a16="http://schemas.microsoft.com/office/drawing/2014/main" id="{9B28966D-D11E-4641-BC16-DBCF28499E7E}"/>
                </a:ext>
              </a:extLst>
            </p:cNvPr>
            <p:cNvSpPr/>
            <p:nvPr/>
          </p:nvSpPr>
          <p:spPr>
            <a:xfrm>
              <a:off x="6665081" y="3740906"/>
              <a:ext cx="114300" cy="152400"/>
            </a:xfrm>
            <a:custGeom>
              <a:avLst/>
              <a:gdLst>
                <a:gd name="connsiteX0" fmla="*/ 110966 w 114300"/>
                <a:gd name="connsiteY0" fmla="*/ 7144 h 152400"/>
                <a:gd name="connsiteX1" fmla="*/ 7144 w 114300"/>
                <a:gd name="connsiteY1" fmla="*/ 7144 h 152400"/>
                <a:gd name="connsiteX2" fmla="*/ 7144 w 114300"/>
                <a:gd name="connsiteY2" fmla="*/ 145256 h 152400"/>
                <a:gd name="connsiteX3" fmla="*/ 110966 w 114300"/>
                <a:gd name="connsiteY3" fmla="*/ 714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52400">
                  <a:moveTo>
                    <a:pt x="110966" y="7144"/>
                  </a:moveTo>
                  <a:lnTo>
                    <a:pt x="7144" y="7144"/>
                  </a:lnTo>
                  <a:lnTo>
                    <a:pt x="7144" y="145256"/>
                  </a:lnTo>
                  <a:cubicBezTo>
                    <a:pt x="65246" y="109061"/>
                    <a:pt x="103346" y="60484"/>
                    <a:pt x="11096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4" name="Ελεύθερη σχεδίαση: Σχήμα 43">
              <a:extLst>
                <a:ext uri="{FF2B5EF4-FFF2-40B4-BE49-F238E27FC236}">
                  <a16:creationId xmlns="" xmlns:a16="http://schemas.microsoft.com/office/drawing/2014/main" id="{5319CF0B-2A05-48AA-B91F-674C95F3737D}"/>
                </a:ext>
              </a:extLst>
            </p:cNvPr>
            <p:cNvSpPr/>
            <p:nvPr/>
          </p:nvSpPr>
          <p:spPr>
            <a:xfrm>
              <a:off x="6665081" y="3564694"/>
              <a:ext cx="114300" cy="152400"/>
            </a:xfrm>
            <a:custGeom>
              <a:avLst/>
              <a:gdLst>
                <a:gd name="connsiteX0" fmla="*/ 110966 w 114300"/>
                <a:gd name="connsiteY0" fmla="*/ 145256 h 152400"/>
                <a:gd name="connsiteX1" fmla="*/ 7144 w 114300"/>
                <a:gd name="connsiteY1" fmla="*/ 7144 h 152400"/>
                <a:gd name="connsiteX2" fmla="*/ 7144 w 114300"/>
                <a:gd name="connsiteY2" fmla="*/ 145256 h 152400"/>
                <a:gd name="connsiteX3" fmla="*/ 110966 w 114300"/>
                <a:gd name="connsiteY3" fmla="*/ 145256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52400">
                  <a:moveTo>
                    <a:pt x="110966" y="145256"/>
                  </a:moveTo>
                  <a:cubicBezTo>
                    <a:pt x="103346" y="91916"/>
                    <a:pt x="65246" y="43339"/>
                    <a:pt x="7144" y="7144"/>
                  </a:cubicBezTo>
                  <a:lnTo>
                    <a:pt x="7144" y="145256"/>
                  </a:lnTo>
                  <a:lnTo>
                    <a:pt x="110966" y="1452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5" name="Ελεύθερη σχεδίαση: Σχήμα 44">
              <a:extLst>
                <a:ext uri="{FF2B5EF4-FFF2-40B4-BE49-F238E27FC236}">
                  <a16:creationId xmlns="" xmlns:a16="http://schemas.microsoft.com/office/drawing/2014/main" id="{E48A5B7C-86FD-4DAF-BB07-0D07D2952A93}"/>
                </a:ext>
              </a:extLst>
            </p:cNvPr>
            <p:cNvSpPr/>
            <p:nvPr/>
          </p:nvSpPr>
          <p:spPr>
            <a:xfrm>
              <a:off x="6169781" y="3740906"/>
              <a:ext cx="447675" cy="219075"/>
            </a:xfrm>
            <a:custGeom>
              <a:avLst/>
              <a:gdLst>
                <a:gd name="connsiteX0" fmla="*/ 321469 w 447675"/>
                <a:gd name="connsiteY0" fmla="*/ 7144 h 219075"/>
                <a:gd name="connsiteX1" fmla="*/ 321469 w 447675"/>
                <a:gd name="connsiteY1" fmla="*/ 35719 h 219075"/>
                <a:gd name="connsiteX2" fmla="*/ 302419 w 447675"/>
                <a:gd name="connsiteY2" fmla="*/ 54769 h 219075"/>
                <a:gd name="connsiteX3" fmla="*/ 283369 w 447675"/>
                <a:gd name="connsiteY3" fmla="*/ 35719 h 219075"/>
                <a:gd name="connsiteX4" fmla="*/ 283369 w 447675"/>
                <a:gd name="connsiteY4" fmla="*/ 7144 h 219075"/>
                <a:gd name="connsiteX5" fmla="*/ 169069 w 447675"/>
                <a:gd name="connsiteY5" fmla="*/ 7144 h 219075"/>
                <a:gd name="connsiteX6" fmla="*/ 169069 w 447675"/>
                <a:gd name="connsiteY6" fmla="*/ 35719 h 219075"/>
                <a:gd name="connsiteX7" fmla="*/ 150019 w 447675"/>
                <a:gd name="connsiteY7" fmla="*/ 54769 h 219075"/>
                <a:gd name="connsiteX8" fmla="*/ 130969 w 447675"/>
                <a:gd name="connsiteY8" fmla="*/ 35719 h 219075"/>
                <a:gd name="connsiteX9" fmla="*/ 130969 w 447675"/>
                <a:gd name="connsiteY9" fmla="*/ 7144 h 219075"/>
                <a:gd name="connsiteX10" fmla="*/ 7144 w 447675"/>
                <a:gd name="connsiteY10" fmla="*/ 7144 h 219075"/>
                <a:gd name="connsiteX11" fmla="*/ 7144 w 447675"/>
                <a:gd name="connsiteY11" fmla="*/ 174784 h 219075"/>
                <a:gd name="connsiteX12" fmla="*/ 226219 w 447675"/>
                <a:gd name="connsiteY12" fmla="*/ 216694 h 219075"/>
                <a:gd name="connsiteX13" fmla="*/ 445294 w 447675"/>
                <a:gd name="connsiteY13" fmla="*/ 174784 h 219075"/>
                <a:gd name="connsiteX14" fmla="*/ 445294 w 447675"/>
                <a:gd name="connsiteY14" fmla="*/ 7144 h 219075"/>
                <a:gd name="connsiteX15" fmla="*/ 321469 w 447675"/>
                <a:gd name="connsiteY15" fmla="*/ 714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7675" h="219075">
                  <a:moveTo>
                    <a:pt x="321469" y="7144"/>
                  </a:moveTo>
                  <a:lnTo>
                    <a:pt x="321469" y="35719"/>
                  </a:lnTo>
                  <a:cubicBezTo>
                    <a:pt x="321469" y="46196"/>
                    <a:pt x="312896" y="54769"/>
                    <a:pt x="302419" y="54769"/>
                  </a:cubicBezTo>
                  <a:cubicBezTo>
                    <a:pt x="291941" y="54769"/>
                    <a:pt x="283369" y="46196"/>
                    <a:pt x="283369" y="35719"/>
                  </a:cubicBezTo>
                  <a:lnTo>
                    <a:pt x="283369" y="7144"/>
                  </a:lnTo>
                  <a:lnTo>
                    <a:pt x="169069" y="7144"/>
                  </a:lnTo>
                  <a:lnTo>
                    <a:pt x="169069" y="35719"/>
                  </a:lnTo>
                  <a:cubicBezTo>
                    <a:pt x="169069" y="46196"/>
                    <a:pt x="160496" y="54769"/>
                    <a:pt x="150019" y="54769"/>
                  </a:cubicBezTo>
                  <a:cubicBezTo>
                    <a:pt x="139541" y="54769"/>
                    <a:pt x="130969" y="46196"/>
                    <a:pt x="130969" y="35719"/>
                  </a:cubicBezTo>
                  <a:lnTo>
                    <a:pt x="130969" y="7144"/>
                  </a:lnTo>
                  <a:lnTo>
                    <a:pt x="7144" y="7144"/>
                  </a:lnTo>
                  <a:lnTo>
                    <a:pt x="7144" y="174784"/>
                  </a:lnTo>
                  <a:cubicBezTo>
                    <a:pt x="69056" y="200501"/>
                    <a:pt x="144304" y="216694"/>
                    <a:pt x="226219" y="216694"/>
                  </a:cubicBezTo>
                  <a:cubicBezTo>
                    <a:pt x="308134" y="216694"/>
                    <a:pt x="383381" y="201454"/>
                    <a:pt x="445294" y="174784"/>
                  </a:cubicBezTo>
                  <a:lnTo>
                    <a:pt x="445294" y="7144"/>
                  </a:lnTo>
                  <a:lnTo>
                    <a:pt x="32146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6" name="Ελεύθερη σχεδίαση: Σχήμα 45">
              <a:extLst>
                <a:ext uri="{FF2B5EF4-FFF2-40B4-BE49-F238E27FC236}">
                  <a16:creationId xmlns="" xmlns:a16="http://schemas.microsoft.com/office/drawing/2014/main" id="{AB47AC04-DD54-414B-9173-25F8FF683B94}"/>
                </a:ext>
              </a:extLst>
            </p:cNvPr>
            <p:cNvSpPr/>
            <p:nvPr/>
          </p:nvSpPr>
          <p:spPr>
            <a:xfrm>
              <a:off x="6008809" y="3564694"/>
              <a:ext cx="114300" cy="152400"/>
            </a:xfrm>
            <a:custGeom>
              <a:avLst/>
              <a:gdLst>
                <a:gd name="connsiteX0" fmla="*/ 7144 w 114300"/>
                <a:gd name="connsiteY0" fmla="*/ 145256 h 152400"/>
                <a:gd name="connsiteX1" fmla="*/ 110966 w 114300"/>
                <a:gd name="connsiteY1" fmla="*/ 145256 h 152400"/>
                <a:gd name="connsiteX2" fmla="*/ 110966 w 114300"/>
                <a:gd name="connsiteY2" fmla="*/ 7144 h 152400"/>
                <a:gd name="connsiteX3" fmla="*/ 7144 w 114300"/>
                <a:gd name="connsiteY3" fmla="*/ 145256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52400">
                  <a:moveTo>
                    <a:pt x="7144" y="145256"/>
                  </a:moveTo>
                  <a:lnTo>
                    <a:pt x="110966" y="145256"/>
                  </a:lnTo>
                  <a:lnTo>
                    <a:pt x="110966" y="7144"/>
                  </a:lnTo>
                  <a:cubicBezTo>
                    <a:pt x="52864" y="43339"/>
                    <a:pt x="14764" y="91916"/>
                    <a:pt x="7144" y="1452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7" name="Ελεύθερη σχεδίαση: Σχήμα 46">
              <a:extLst>
                <a:ext uri="{FF2B5EF4-FFF2-40B4-BE49-F238E27FC236}">
                  <a16:creationId xmlns="" xmlns:a16="http://schemas.microsoft.com/office/drawing/2014/main" id="{FA9A9437-6687-4756-948E-51DC45E652FC}"/>
                </a:ext>
              </a:extLst>
            </p:cNvPr>
            <p:cNvSpPr/>
            <p:nvPr/>
          </p:nvSpPr>
          <p:spPr>
            <a:xfrm>
              <a:off x="6169781" y="3493256"/>
              <a:ext cx="447675" cy="219075"/>
            </a:xfrm>
            <a:custGeom>
              <a:avLst/>
              <a:gdLst>
                <a:gd name="connsiteX0" fmla="*/ 130969 w 447675"/>
                <a:gd name="connsiteY0" fmla="*/ 216694 h 219075"/>
                <a:gd name="connsiteX1" fmla="*/ 130969 w 447675"/>
                <a:gd name="connsiteY1" fmla="*/ 188119 h 219075"/>
                <a:gd name="connsiteX2" fmla="*/ 150019 w 447675"/>
                <a:gd name="connsiteY2" fmla="*/ 169069 h 219075"/>
                <a:gd name="connsiteX3" fmla="*/ 169069 w 447675"/>
                <a:gd name="connsiteY3" fmla="*/ 188119 h 219075"/>
                <a:gd name="connsiteX4" fmla="*/ 169069 w 447675"/>
                <a:gd name="connsiteY4" fmla="*/ 216694 h 219075"/>
                <a:gd name="connsiteX5" fmla="*/ 283369 w 447675"/>
                <a:gd name="connsiteY5" fmla="*/ 216694 h 219075"/>
                <a:gd name="connsiteX6" fmla="*/ 283369 w 447675"/>
                <a:gd name="connsiteY6" fmla="*/ 188119 h 219075"/>
                <a:gd name="connsiteX7" fmla="*/ 302419 w 447675"/>
                <a:gd name="connsiteY7" fmla="*/ 169069 h 219075"/>
                <a:gd name="connsiteX8" fmla="*/ 321469 w 447675"/>
                <a:gd name="connsiteY8" fmla="*/ 188119 h 219075"/>
                <a:gd name="connsiteX9" fmla="*/ 321469 w 447675"/>
                <a:gd name="connsiteY9" fmla="*/ 216694 h 219075"/>
                <a:gd name="connsiteX10" fmla="*/ 445294 w 447675"/>
                <a:gd name="connsiteY10" fmla="*/ 216694 h 219075"/>
                <a:gd name="connsiteX11" fmla="*/ 445294 w 447675"/>
                <a:gd name="connsiteY11" fmla="*/ 49054 h 219075"/>
                <a:gd name="connsiteX12" fmla="*/ 226219 w 447675"/>
                <a:gd name="connsiteY12" fmla="*/ 7144 h 219075"/>
                <a:gd name="connsiteX13" fmla="*/ 7144 w 447675"/>
                <a:gd name="connsiteY13" fmla="*/ 49054 h 219075"/>
                <a:gd name="connsiteX14" fmla="*/ 7144 w 447675"/>
                <a:gd name="connsiteY14" fmla="*/ 216694 h 219075"/>
                <a:gd name="connsiteX15" fmla="*/ 130969 w 447675"/>
                <a:gd name="connsiteY15" fmla="*/ 21669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7675" h="219075">
                  <a:moveTo>
                    <a:pt x="130969" y="216694"/>
                  </a:moveTo>
                  <a:lnTo>
                    <a:pt x="130969" y="188119"/>
                  </a:lnTo>
                  <a:cubicBezTo>
                    <a:pt x="130969" y="177641"/>
                    <a:pt x="139541" y="169069"/>
                    <a:pt x="150019" y="169069"/>
                  </a:cubicBezTo>
                  <a:cubicBezTo>
                    <a:pt x="160496" y="169069"/>
                    <a:pt x="169069" y="177641"/>
                    <a:pt x="169069" y="188119"/>
                  </a:cubicBezTo>
                  <a:lnTo>
                    <a:pt x="169069" y="216694"/>
                  </a:lnTo>
                  <a:lnTo>
                    <a:pt x="283369" y="216694"/>
                  </a:lnTo>
                  <a:lnTo>
                    <a:pt x="283369" y="188119"/>
                  </a:lnTo>
                  <a:cubicBezTo>
                    <a:pt x="283369" y="177641"/>
                    <a:pt x="291941" y="169069"/>
                    <a:pt x="302419" y="169069"/>
                  </a:cubicBezTo>
                  <a:cubicBezTo>
                    <a:pt x="312896" y="169069"/>
                    <a:pt x="321469" y="177641"/>
                    <a:pt x="321469" y="188119"/>
                  </a:cubicBezTo>
                  <a:lnTo>
                    <a:pt x="321469" y="216694"/>
                  </a:lnTo>
                  <a:lnTo>
                    <a:pt x="445294" y="216694"/>
                  </a:lnTo>
                  <a:lnTo>
                    <a:pt x="445294" y="49054"/>
                  </a:lnTo>
                  <a:cubicBezTo>
                    <a:pt x="383381" y="22384"/>
                    <a:pt x="308134" y="7144"/>
                    <a:pt x="226219" y="7144"/>
                  </a:cubicBezTo>
                  <a:cubicBezTo>
                    <a:pt x="144304" y="7144"/>
                    <a:pt x="69056" y="22384"/>
                    <a:pt x="7144" y="49054"/>
                  </a:cubicBezTo>
                  <a:lnTo>
                    <a:pt x="7144" y="216694"/>
                  </a:lnTo>
                  <a:lnTo>
                    <a:pt x="130969" y="2166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8" name="Ελεύθερη σχεδίαση: Σχήμα 47">
              <a:extLst>
                <a:ext uri="{FF2B5EF4-FFF2-40B4-BE49-F238E27FC236}">
                  <a16:creationId xmlns="" xmlns:a16="http://schemas.microsoft.com/office/drawing/2014/main" id="{F206A1A9-DCE3-49ED-8B49-5A6F10CA694D}"/>
                </a:ext>
              </a:extLst>
            </p:cNvPr>
            <p:cNvSpPr/>
            <p:nvPr/>
          </p:nvSpPr>
          <p:spPr>
            <a:xfrm>
              <a:off x="6008809" y="3740906"/>
              <a:ext cx="114300" cy="152400"/>
            </a:xfrm>
            <a:custGeom>
              <a:avLst/>
              <a:gdLst>
                <a:gd name="connsiteX0" fmla="*/ 110966 w 114300"/>
                <a:gd name="connsiteY0" fmla="*/ 145256 h 152400"/>
                <a:gd name="connsiteX1" fmla="*/ 110966 w 114300"/>
                <a:gd name="connsiteY1" fmla="*/ 7144 h 152400"/>
                <a:gd name="connsiteX2" fmla="*/ 7144 w 114300"/>
                <a:gd name="connsiteY2" fmla="*/ 7144 h 152400"/>
                <a:gd name="connsiteX3" fmla="*/ 110966 w 114300"/>
                <a:gd name="connsiteY3" fmla="*/ 145256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52400">
                  <a:moveTo>
                    <a:pt x="110966" y="145256"/>
                  </a:moveTo>
                  <a:lnTo>
                    <a:pt x="110966" y="7144"/>
                  </a:lnTo>
                  <a:lnTo>
                    <a:pt x="7144" y="7144"/>
                  </a:lnTo>
                  <a:cubicBezTo>
                    <a:pt x="14764" y="60484"/>
                    <a:pt x="52864" y="109061"/>
                    <a:pt x="110966" y="1452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pic>
        <p:nvPicPr>
          <p:cNvPr id="6150" name="Picture 6" descr="ÎÏÎ¿ÏÎ­Î»ÎµÏÎ¼Î± ÎµÎ¹ÎºÏÎ½Î±Ï Î³Î¹Î± american football">
            <a:extLst>
              <a:ext uri="{FF2B5EF4-FFF2-40B4-BE49-F238E27FC236}">
                <a16:creationId xmlns="" xmlns:a16="http://schemas.microsoft.com/office/drawing/2014/main" id="{4FA932CB-41C2-4420-8B17-8F1F416213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294" y="742311"/>
            <a:ext cx="4238464" cy="25396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ÎÏÎ¿ÏÎ­Î»ÎµÏÎ¼Î± ÎµÎ¹ÎºÏÎ½Î±Ï Î³Î¹Î± rugby">
            <a:extLst>
              <a:ext uri="{FF2B5EF4-FFF2-40B4-BE49-F238E27FC236}">
                <a16:creationId xmlns="" xmlns:a16="http://schemas.microsoft.com/office/drawing/2014/main" id="{F86695D6-8FD2-4C2F-A3C6-81EFBA7E9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695" y="840740"/>
            <a:ext cx="4585472" cy="28430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2045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7A2FBD33-2B77-4880-A188-DD6824D05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35" y="167087"/>
            <a:ext cx="4817524" cy="65021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Τίτλος 1"/>
          <p:cNvSpPr>
            <a:spLocks noGrp="1"/>
          </p:cNvSpPr>
          <p:nvPr>
            <p:ph type="title"/>
          </p:nvPr>
        </p:nvSpPr>
        <p:spPr>
          <a:xfrm>
            <a:off x="5215590" y="333861"/>
            <a:ext cx="6749834" cy="432000"/>
          </a:xfrm>
        </p:spPr>
        <p:txBody>
          <a:bodyPr rtlCol="0"/>
          <a:lstStyle/>
          <a:p>
            <a:pPr algn="ctr"/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4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Ρ</a:t>
            </a:r>
            <a:r>
              <a:rPr lang="el-GR" sz="2400" b="1" dirty="0" err="1"/>
              <a:t>άγκμπυ</a:t>
            </a:r>
            <a:r>
              <a:rPr lang="el-GR" sz="2400" b="1" dirty="0"/>
              <a:t> ή Αμερικάνικο Ποδόσφαιρο</a:t>
            </a:r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sz="2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29</a:t>
            </a:fld>
            <a:endParaRPr lang="el-GR" dirty="0"/>
          </a:p>
        </p:txBody>
      </p:sp>
      <p:sp>
        <p:nvSpPr>
          <p:cNvPr id="34" name="Θέση κειμένου 8"/>
          <p:cNvSpPr>
            <a:spLocks noGrp="1"/>
          </p:cNvSpPr>
          <p:nvPr>
            <p:ph type="body" sz="quarter" idx="32"/>
          </p:nvPr>
        </p:nvSpPr>
        <p:spPr>
          <a:xfrm>
            <a:off x="9743237" y="3975300"/>
            <a:ext cx="2077593" cy="587342"/>
          </a:xfrm>
        </p:spPr>
        <p:txBody>
          <a:bodyPr rtlCol="0"/>
          <a:lstStyle/>
          <a:p>
            <a:r>
              <a:rPr lang="el-GR" b="1" dirty="0">
                <a:latin typeface="+mn-lt"/>
              </a:rPr>
              <a:t>Στην Επίθεση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Θέση κειμένου 4"/>
          <p:cNvSpPr txBox="1"/>
          <p:nvPr/>
        </p:nvSpPr>
        <p:spPr>
          <a:xfrm>
            <a:off x="5196453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Στην άμυνα</a:t>
            </a:r>
          </a:p>
        </p:txBody>
      </p:sp>
      <p:sp>
        <p:nvSpPr>
          <p:cNvPr id="30" name="Θέση κειμένου 6"/>
          <p:cNvSpPr txBox="1"/>
          <p:nvPr/>
        </p:nvSpPr>
        <p:spPr>
          <a:xfrm>
            <a:off x="7401571" y="3971432"/>
            <a:ext cx="2075471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Στο κέντρο</a:t>
            </a:r>
          </a:p>
        </p:txBody>
      </p:sp>
      <p:sp>
        <p:nvSpPr>
          <p:cNvPr id="2" name="Ορθογώνιο 1"/>
          <p:cNvSpPr/>
          <p:nvPr/>
        </p:nvSpPr>
        <p:spPr>
          <a:xfrm>
            <a:off x="5285364" y="1415992"/>
            <a:ext cx="643669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/>
              <a:t>Η συνολική απόδοση στηρίζεται</a:t>
            </a:r>
            <a:r>
              <a:rPr lang="el-GR" sz="1600" dirty="0"/>
              <a:t> :</a:t>
            </a:r>
          </a:p>
          <a:p>
            <a:pPr algn="ctr"/>
            <a:endParaRPr lang="el-GR" sz="1600" dirty="0"/>
          </a:p>
        </p:txBody>
      </p:sp>
      <p:sp>
        <p:nvSpPr>
          <p:cNvPr id="31" name="Ορθογώνιο 30">
            <a:extLst>
              <a:ext uri="{FF2B5EF4-FFF2-40B4-BE49-F238E27FC236}">
                <a16:creationId xmlns="" xmlns:a16="http://schemas.microsoft.com/office/drawing/2014/main" id="{4258C0B1-3128-438F-8DC7-428BFF16F891}"/>
              </a:ext>
            </a:extLst>
          </p:cNvPr>
          <p:cNvSpPr/>
          <p:nvPr/>
        </p:nvSpPr>
        <p:spPr>
          <a:xfrm>
            <a:off x="5355543" y="4961303"/>
            <a:ext cx="64366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/>
              <a:t>Δηλαδή ομαδική απόδοση άμυνας, κέντρου, επίθεσης</a:t>
            </a:r>
          </a:p>
        </p:txBody>
      </p:sp>
      <p:pic>
        <p:nvPicPr>
          <p:cNvPr id="6" name="Γραφικό 5" descr="Αμερικανικό ποδόσφαιρο">
            <a:extLst>
              <a:ext uri="{FF2B5EF4-FFF2-40B4-BE49-F238E27FC236}">
                <a16:creationId xmlns="" xmlns:a16="http://schemas.microsoft.com/office/drawing/2014/main" id="{383C631E-ADDD-49BD-B7B2-1FE8450DE1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30932" y="2726422"/>
            <a:ext cx="914400" cy="914400"/>
          </a:xfrm>
          <a:prstGeom prst="rect">
            <a:avLst/>
          </a:prstGeom>
        </p:spPr>
      </p:pic>
      <p:pic>
        <p:nvPicPr>
          <p:cNvPr id="9" name="Γραφικό 8" descr="Οπτικός δίσκος">
            <a:extLst>
              <a:ext uri="{FF2B5EF4-FFF2-40B4-BE49-F238E27FC236}">
                <a16:creationId xmlns="" xmlns:a16="http://schemas.microsoft.com/office/drawing/2014/main" id="{329A7F4B-6152-4031-8C83-0A35DBCFEB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46509" y="2730132"/>
            <a:ext cx="914400" cy="914400"/>
          </a:xfrm>
          <a:prstGeom prst="rect">
            <a:avLst/>
          </a:prstGeom>
        </p:spPr>
      </p:pic>
      <p:pic>
        <p:nvPicPr>
          <p:cNvPr id="18" name="Γραφικό 17" descr="Τρέξιμο">
            <a:extLst>
              <a:ext uri="{FF2B5EF4-FFF2-40B4-BE49-F238E27FC236}">
                <a16:creationId xmlns="" xmlns:a16="http://schemas.microsoft.com/office/drawing/2014/main" id="{9789B55E-D16C-4FB7-87B7-79135B355F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324833" y="2858653"/>
            <a:ext cx="914400" cy="782169"/>
          </a:xfrm>
          <a:prstGeom prst="rect">
            <a:avLst/>
          </a:prstGeom>
        </p:spPr>
      </p:pic>
      <p:sp>
        <p:nvSpPr>
          <p:cNvPr id="26" name="Ορθογώνιο 25">
            <a:extLst>
              <a:ext uri="{FF2B5EF4-FFF2-40B4-BE49-F238E27FC236}">
                <a16:creationId xmlns="" xmlns:a16="http://schemas.microsoft.com/office/drawing/2014/main" id="{6F1CFCD9-B230-4418-97FF-92340C6B23E4}"/>
              </a:ext>
            </a:extLst>
          </p:cNvPr>
          <p:cNvSpPr/>
          <p:nvPr/>
        </p:nvSpPr>
        <p:spPr>
          <a:xfrm>
            <a:off x="5542507" y="565924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dirty="0"/>
              <a:t>Ο </a:t>
            </a:r>
            <a:r>
              <a:rPr lang="el-GR" b="1" dirty="0"/>
              <a:t>συντονισμός</a:t>
            </a:r>
            <a:r>
              <a:rPr lang="el-GR" dirty="0"/>
              <a:t> στο </a:t>
            </a:r>
            <a:r>
              <a:rPr lang="el-GR" dirty="0" err="1"/>
              <a:t>ράγκμπυ</a:t>
            </a:r>
            <a:r>
              <a:rPr lang="el-GR" dirty="0"/>
              <a:t> επιτυγχάνεται κύρια διαμέσου του προγραμματισμού-σχεδιασμού</a:t>
            </a:r>
          </a:p>
        </p:txBody>
      </p:sp>
      <p:grpSp>
        <p:nvGrpSpPr>
          <p:cNvPr id="24" name="Ομάδα 23" descr="Θέση εικόνας">
            <a:extLst>
              <a:ext uri="{FF2B5EF4-FFF2-40B4-BE49-F238E27FC236}">
                <a16:creationId xmlns="" xmlns:a16="http://schemas.microsoft.com/office/drawing/2014/main" id="{9B79EDDE-A1E0-4497-A2F5-1C661F132C00}"/>
              </a:ext>
            </a:extLst>
          </p:cNvPr>
          <p:cNvGrpSpPr/>
          <p:nvPr/>
        </p:nvGrpSpPr>
        <p:grpSpPr>
          <a:xfrm>
            <a:off x="323999" y="223790"/>
            <a:ext cx="4320000" cy="6383046"/>
            <a:chOff x="180000" y="76968"/>
            <a:chExt cx="4330700" cy="6563142"/>
          </a:xfrm>
        </p:grpSpPr>
        <p:sp>
          <p:nvSpPr>
            <p:cNvPr id="27" name="Ορθογώνιο 6">
              <a:extLst>
                <a:ext uri="{FF2B5EF4-FFF2-40B4-BE49-F238E27FC236}">
                  <a16:creationId xmlns="" xmlns:a16="http://schemas.microsoft.com/office/drawing/2014/main" id="{734019EE-C351-4079-B2F7-AC0AD926768D}"/>
                </a:ext>
              </a:extLst>
            </p:cNvPr>
            <p:cNvSpPr/>
            <p:nvPr/>
          </p:nvSpPr>
          <p:spPr>
            <a:xfrm>
              <a:off x="180000" y="6457676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28" name="Ορθογώνιο 6">
              <a:extLst>
                <a:ext uri="{FF2B5EF4-FFF2-40B4-BE49-F238E27FC236}">
                  <a16:creationId xmlns="" xmlns:a16="http://schemas.microsoft.com/office/drawing/2014/main" id="{BC4156CF-B5B9-4D40-8801-D532A5AAA379}"/>
                </a:ext>
              </a:extLst>
            </p:cNvPr>
            <p:cNvSpPr/>
            <p:nvPr/>
          </p:nvSpPr>
          <p:spPr>
            <a:xfrm flipV="1">
              <a:off x="180000" y="76968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393290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2842264" y="0"/>
            <a:ext cx="9349736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" name="Picture 73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76" name="Freeform 5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3235021" y="2"/>
            <a:ext cx="4305922" cy="3193227"/>
          </a:xfrm>
          <a:custGeom>
            <a:avLst/>
            <a:gdLst>
              <a:gd name="connsiteX0" fmla="*/ 268379 w 4305922"/>
              <a:gd name="connsiteY0" fmla="*/ 0 h 3193227"/>
              <a:gd name="connsiteX1" fmla="*/ 4037544 w 4305922"/>
              <a:gd name="connsiteY1" fmla="*/ 0 h 3193227"/>
              <a:gd name="connsiteX2" fmla="*/ 4046072 w 4305922"/>
              <a:gd name="connsiteY2" fmla="*/ 14037 h 3193227"/>
              <a:gd name="connsiteX3" fmla="*/ 4305922 w 4305922"/>
              <a:gd name="connsiteY3" fmla="*/ 1040266 h 3193227"/>
              <a:gd name="connsiteX4" fmla="*/ 2152962 w 4305922"/>
              <a:gd name="connsiteY4" fmla="*/ 3193227 h 3193227"/>
              <a:gd name="connsiteX5" fmla="*/ 0 w 4305922"/>
              <a:gd name="connsiteY5" fmla="*/ 1040266 h 3193227"/>
              <a:gd name="connsiteX6" fmla="*/ 259851 w 4305922"/>
              <a:gd name="connsiteY6" fmla="*/ 14037 h 3193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05922" h="3193227">
                <a:moveTo>
                  <a:pt x="268379" y="0"/>
                </a:moveTo>
                <a:lnTo>
                  <a:pt x="4037544" y="0"/>
                </a:lnTo>
                <a:lnTo>
                  <a:pt x="4046072" y="14037"/>
                </a:lnTo>
                <a:cubicBezTo>
                  <a:pt x="4211790" y="319097"/>
                  <a:pt x="4305922" y="668689"/>
                  <a:pt x="4305922" y="1040266"/>
                </a:cubicBezTo>
                <a:cubicBezTo>
                  <a:pt x="4305922" y="2229314"/>
                  <a:pt x="3342009" y="3193227"/>
                  <a:pt x="2152962" y="3193227"/>
                </a:cubicBezTo>
                <a:cubicBezTo>
                  <a:pt x="963913" y="3193227"/>
                  <a:pt x="0" y="2229314"/>
                  <a:pt x="0" y="1040266"/>
                </a:cubicBezTo>
                <a:cubicBezTo>
                  <a:pt x="0" y="668689"/>
                  <a:pt x="94133" y="319097"/>
                  <a:pt x="259851" y="14037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26" name="Picture 2" descr="Î£ÏÎµÏÎ¹ÎºÎ® ÎµÎ¹ÎºÏÎ½Î±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543" r="19679" b="-1"/>
          <a:stretch>
            <a:fillRect/>
          </a:stretch>
        </p:blipFill>
        <p:spPr bwMode="auto">
          <a:xfrm>
            <a:off x="3347837" y="1"/>
            <a:ext cx="4063868" cy="3072200"/>
          </a:xfrm>
          <a:custGeom>
            <a:avLst/>
            <a:gdLst>
              <a:gd name="connsiteX0" fmla="*/ 288818 w 4063868"/>
              <a:gd name="connsiteY0" fmla="*/ 0 h 3072200"/>
              <a:gd name="connsiteX1" fmla="*/ 3775050 w 4063868"/>
              <a:gd name="connsiteY1" fmla="*/ 0 h 3072200"/>
              <a:gd name="connsiteX2" fmla="*/ 3818625 w 4063868"/>
              <a:gd name="connsiteY2" fmla="*/ 71726 h 3072200"/>
              <a:gd name="connsiteX3" fmla="*/ 4063868 w 4063868"/>
              <a:gd name="connsiteY3" fmla="*/ 1040266 h 3072200"/>
              <a:gd name="connsiteX4" fmla="*/ 2031934 w 4063868"/>
              <a:gd name="connsiteY4" fmla="*/ 3072200 h 3072200"/>
              <a:gd name="connsiteX5" fmla="*/ 0 w 4063868"/>
              <a:gd name="connsiteY5" fmla="*/ 1040266 h 3072200"/>
              <a:gd name="connsiteX6" fmla="*/ 245244 w 4063868"/>
              <a:gd name="connsiteY6" fmla="*/ 71726 h 30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3868" h="3072200">
                <a:moveTo>
                  <a:pt x="288818" y="0"/>
                </a:moveTo>
                <a:lnTo>
                  <a:pt x="3775050" y="0"/>
                </a:lnTo>
                <a:lnTo>
                  <a:pt x="3818625" y="71726"/>
                </a:lnTo>
                <a:cubicBezTo>
                  <a:pt x="3975028" y="359637"/>
                  <a:pt x="4063868" y="689577"/>
                  <a:pt x="4063868" y="1040266"/>
                </a:cubicBezTo>
                <a:cubicBezTo>
                  <a:pt x="4063868" y="2162473"/>
                  <a:pt x="3154140" y="3072200"/>
                  <a:pt x="2031934" y="3072200"/>
                </a:cubicBezTo>
                <a:cubicBezTo>
                  <a:pt x="909728" y="3072200"/>
                  <a:pt x="0" y="2162473"/>
                  <a:pt x="0" y="1040266"/>
                </a:cubicBezTo>
                <a:cubicBezTo>
                  <a:pt x="0" y="689577"/>
                  <a:pt x="88841" y="359637"/>
                  <a:pt x="245244" y="71726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Freeform 5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7685658" y="1424717"/>
            <a:ext cx="4506342" cy="5442758"/>
          </a:xfrm>
          <a:custGeom>
            <a:avLst/>
            <a:gdLst>
              <a:gd name="connsiteX0" fmla="*/ 3034499 w 4506342"/>
              <a:gd name="connsiteY0" fmla="*/ 0 h 5442758"/>
              <a:gd name="connsiteX1" fmla="*/ 4480922 w 4506342"/>
              <a:gd name="connsiteY1" fmla="*/ 366248 h 5442758"/>
              <a:gd name="connsiteX2" fmla="*/ 4506342 w 4506342"/>
              <a:gd name="connsiteY2" fmla="*/ 381691 h 5442758"/>
              <a:gd name="connsiteX3" fmla="*/ 4506342 w 4506342"/>
              <a:gd name="connsiteY3" fmla="*/ 5442758 h 5442758"/>
              <a:gd name="connsiteX4" fmla="*/ 1193461 w 4506342"/>
              <a:gd name="connsiteY4" fmla="*/ 5442758 h 5442758"/>
              <a:gd name="connsiteX5" fmla="*/ 1104276 w 4506342"/>
              <a:gd name="connsiteY5" fmla="*/ 5376066 h 5442758"/>
              <a:gd name="connsiteX6" fmla="*/ 0 w 4506342"/>
              <a:gd name="connsiteY6" fmla="*/ 3034499 h 5442758"/>
              <a:gd name="connsiteX7" fmla="*/ 3034499 w 4506342"/>
              <a:gd name="connsiteY7" fmla="*/ 0 h 5442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06342" h="5442758">
                <a:moveTo>
                  <a:pt x="3034499" y="0"/>
                </a:moveTo>
                <a:cubicBezTo>
                  <a:pt x="3558220" y="0"/>
                  <a:pt x="4050953" y="132675"/>
                  <a:pt x="4480922" y="366248"/>
                </a:cubicBezTo>
                <a:lnTo>
                  <a:pt x="4506342" y="381691"/>
                </a:lnTo>
                <a:lnTo>
                  <a:pt x="4506342" y="5442758"/>
                </a:lnTo>
                <a:lnTo>
                  <a:pt x="1193461" y="5442758"/>
                </a:lnTo>
                <a:lnTo>
                  <a:pt x="1104276" y="5376066"/>
                </a:lnTo>
                <a:cubicBezTo>
                  <a:pt x="429867" y="4819495"/>
                  <a:pt x="0" y="3977198"/>
                  <a:pt x="0" y="3034499"/>
                </a:cubicBezTo>
                <a:cubicBezTo>
                  <a:pt x="0" y="1358591"/>
                  <a:pt x="1358591" y="0"/>
                  <a:pt x="3034499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Εικόνα 4" descr="ÎÏÎ¿ÏÎ­Î»ÎµÏÎ¼Î± ÎµÎ¹ÎºÏÎ½Î±Ï Î³Î¹Î± factory car   images car"/>
          <p:cNvPicPr>
            <a:picLocks noChangeAspect="1" noChangeArrowheads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140" r="32136" b="-2"/>
          <a:stretch>
            <a:fillRect/>
          </a:stretch>
        </p:blipFill>
        <p:spPr>
          <a:xfrm>
            <a:off x="7840768" y="1579827"/>
            <a:ext cx="4351232" cy="5287648"/>
          </a:xfrm>
          <a:custGeom>
            <a:avLst/>
            <a:gdLst>
              <a:gd name="connsiteX0" fmla="*/ 2879389 w 4351232"/>
              <a:gd name="connsiteY0" fmla="*/ 0 h 5287648"/>
              <a:gd name="connsiteX1" fmla="*/ 4251877 w 4351232"/>
              <a:gd name="connsiteY1" fmla="*/ 347527 h 5287648"/>
              <a:gd name="connsiteX2" fmla="*/ 4351232 w 4351232"/>
              <a:gd name="connsiteY2" fmla="*/ 407886 h 5287648"/>
              <a:gd name="connsiteX3" fmla="*/ 4351232 w 4351232"/>
              <a:gd name="connsiteY3" fmla="*/ 5287648 h 5287648"/>
              <a:gd name="connsiteX4" fmla="*/ 1303444 w 4351232"/>
              <a:gd name="connsiteY4" fmla="*/ 5287648 h 5287648"/>
              <a:gd name="connsiteX5" fmla="*/ 1269495 w 4351232"/>
              <a:gd name="connsiteY5" fmla="*/ 5267024 h 5287648"/>
              <a:gd name="connsiteX6" fmla="*/ 0 w 4351232"/>
              <a:gd name="connsiteY6" fmla="*/ 2879389 h 5287648"/>
              <a:gd name="connsiteX7" fmla="*/ 2879389 w 4351232"/>
              <a:gd name="connsiteY7" fmla="*/ 0 h 5287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51232" h="5287648">
                <a:moveTo>
                  <a:pt x="2879389" y="0"/>
                </a:moveTo>
                <a:cubicBezTo>
                  <a:pt x="3376340" y="0"/>
                  <a:pt x="3843887" y="125893"/>
                  <a:pt x="4251877" y="347527"/>
                </a:cubicBezTo>
                <a:lnTo>
                  <a:pt x="4351232" y="407886"/>
                </a:lnTo>
                <a:lnTo>
                  <a:pt x="4351232" y="5287648"/>
                </a:lnTo>
                <a:lnTo>
                  <a:pt x="1303444" y="5287648"/>
                </a:lnTo>
                <a:lnTo>
                  <a:pt x="1269495" y="5267024"/>
                </a:lnTo>
                <a:cubicBezTo>
                  <a:pt x="503573" y="4749577"/>
                  <a:pt x="0" y="3873291"/>
                  <a:pt x="0" y="2879389"/>
                </a:cubicBezTo>
                <a:cubicBezTo>
                  <a:pt x="0" y="1289146"/>
                  <a:pt x="1289146" y="0"/>
                  <a:pt x="2879389" y="0"/>
                </a:cubicBezTo>
                <a:close/>
              </a:path>
            </a:pathLst>
          </a:custGeom>
          <a:noFill/>
          <a:effectLst>
            <a:softEdge rad="0"/>
          </a:effectLst>
        </p:spPr>
      </p:pic>
      <p:sp>
        <p:nvSpPr>
          <p:cNvPr id="8" name="Θέση κειμένου 44">
            <a:extLst>
              <a:ext uri="{FF2B5EF4-FFF2-40B4-BE49-F238E27FC236}">
                <a16:creationId xmlns="" xmlns:a16="http://schemas.microsoft.com/office/drawing/2014/main" id="{6E2FCF9E-E9E0-47CA-81A4-5F2C8410E268}"/>
              </a:ext>
            </a:extLst>
          </p:cNvPr>
          <p:cNvSpPr txBox="1"/>
          <p:nvPr/>
        </p:nvSpPr>
        <p:spPr>
          <a:xfrm>
            <a:off x="482667" y="3193229"/>
            <a:ext cx="2752354" cy="2709275"/>
          </a:xfrm>
          <a:prstGeom prst="ellipse">
            <a:avLst/>
          </a:prstGeom>
          <a:solidFill>
            <a:srgbClr val="FFFFFF"/>
          </a:solidFill>
          <a:ln w="174625" cmpd="thinThick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l-GR" sz="1800" dirty="0">
                <a:solidFill>
                  <a:srgbClr val="262626"/>
                </a:solidFill>
                <a:latin typeface="+mj-lt"/>
                <a:ea typeface="+mj-ea"/>
                <a:cs typeface="+mj-cs"/>
              </a:rPr>
              <a:t>Τεχνολογία &amp; Οργανωτικός Σχεδιασμός</a:t>
            </a:r>
            <a:endParaRPr lang="en-US" sz="1800" dirty="0">
              <a:solidFill>
                <a:srgbClr val="262626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l-GR" sz="2800" b="1" dirty="0"/>
              <a:t>Συσχετισμός παραδείγματος </a:t>
            </a:r>
            <a:r>
              <a:rPr lang="el-GR" sz="2800" b="1" dirty="0" err="1"/>
              <a:t>ράγκμπυ</a:t>
            </a:r>
            <a:r>
              <a:rPr lang="el-GR" sz="2800" b="1" dirty="0"/>
              <a:t> με Οργάνωση Επιχειρήσεων</a:t>
            </a:r>
            <a:endParaRPr lang="el-GR" sz="2800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30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970928" y="2434987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Κατασκευαστικές επιχειρήσεις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697884" y="2448101"/>
            <a:ext cx="20750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Επιχειρήσεις που χρησιμοποιούν γραμμές παραγωγής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817105" y="315297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364532" y="320201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601873" y="4836065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Η γραμμή παραγωγής αντιπροσωπεύει συνήθως, ένα προσεκτικά “ενορχηστρωμένο” σύνολο προδιαγεγραμμένων διαδοχικών δραστηριοτήτων</a:t>
            </a:r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 </a:t>
            </a:r>
          </a:p>
        </p:txBody>
      </p:sp>
      <p:pic>
        <p:nvPicPr>
          <p:cNvPr id="13314" name="Picture 2" descr="ÎÏÎ¿ÏÎ­Î»ÎµÏÎ¼Î± ÎµÎ¹ÎºÏÎ½Î±Ï Î³Î¹Î± PRODUCTIVITY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0092" y="759604"/>
            <a:ext cx="4125502" cy="18614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Θέση κειμένου 7"/>
          <p:cNvSpPr txBox="1"/>
          <p:nvPr/>
        </p:nvSpPr>
        <p:spPr>
          <a:xfrm>
            <a:off x="870362" y="659655"/>
            <a:ext cx="5826223" cy="46291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Περιπτώσεις επιχειρήσεων με τεχνολογική </a:t>
            </a:r>
            <a:r>
              <a:rPr lang="el-GR" sz="1600" dirty="0" smtClean="0"/>
              <a:t>αλληλεξάρτηση </a:t>
            </a:r>
            <a:r>
              <a:rPr lang="el-GR" sz="1600" dirty="0"/>
              <a:t>τύπου σειράς, αποτελούν συνήθως οι :</a:t>
            </a:r>
          </a:p>
        </p:txBody>
      </p:sp>
      <p:sp>
        <p:nvSpPr>
          <p:cNvPr id="34" name="Θέση κειμένου 4">
            <a:extLst>
              <a:ext uri="{FF2B5EF4-FFF2-40B4-BE49-F238E27FC236}">
                <a16:creationId xmlns="" xmlns:a16="http://schemas.microsoft.com/office/drawing/2014/main" id="{6446BA1C-6DA1-4634-A7D1-13074175796C}"/>
              </a:ext>
            </a:extLst>
          </p:cNvPr>
          <p:cNvSpPr txBox="1"/>
          <p:nvPr/>
        </p:nvSpPr>
        <p:spPr>
          <a:xfrm>
            <a:off x="4745423" y="3429000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400" dirty="0"/>
              <a:t>π.χ. παραγωγή αυτοκινήτων</a:t>
            </a:r>
          </a:p>
        </p:txBody>
      </p:sp>
      <p:pic>
        <p:nvPicPr>
          <p:cNvPr id="9" name="Γραφικό 8" descr="Αυτοκίνητο">
            <a:extLst>
              <a:ext uri="{FF2B5EF4-FFF2-40B4-BE49-F238E27FC236}">
                <a16:creationId xmlns="" xmlns:a16="http://schemas.microsoft.com/office/drawing/2014/main" id="{FA7887BB-10D3-48DA-B04E-9CE03A72F6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935738" y="2438249"/>
            <a:ext cx="704217" cy="704217"/>
          </a:xfrm>
          <a:prstGeom prst="rect">
            <a:avLst/>
          </a:prstGeom>
        </p:spPr>
      </p:pic>
      <p:pic>
        <p:nvPicPr>
          <p:cNvPr id="18" name="Γραφικό 17" descr="Πόλη">
            <a:extLst>
              <a:ext uri="{FF2B5EF4-FFF2-40B4-BE49-F238E27FC236}">
                <a16:creationId xmlns="" xmlns:a16="http://schemas.microsoft.com/office/drawing/2014/main" id="{C86214F3-989A-4189-B8F7-E2ED8F97EB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28069" y="2294145"/>
            <a:ext cx="704217" cy="7042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8697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4" descr="Î£ÏÎµÏÎ¹ÎºÎ® ÎµÎ¹ÎºÏÎ½Î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3" y="169447"/>
            <a:ext cx="4980513" cy="64149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22" name="Τίτλος 1"/>
          <p:cNvSpPr>
            <a:spLocks noGrp="1"/>
          </p:cNvSpPr>
          <p:nvPr>
            <p:ph type="title"/>
          </p:nvPr>
        </p:nvSpPr>
        <p:spPr>
          <a:xfrm>
            <a:off x="5115462" y="537972"/>
            <a:ext cx="6749834" cy="432000"/>
          </a:xfrm>
        </p:spPr>
        <p:txBody>
          <a:bodyPr rtlCol="0"/>
          <a:lstStyle/>
          <a:p>
            <a:pPr algn="ctr"/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Περίπτωση κατασκευής ενός κτιρίου</a:t>
            </a:r>
            <a:r>
              <a:rPr lang="el-GR" dirty="0"/>
              <a:t/>
            </a:r>
            <a:br>
              <a:rPr lang="el-GR" dirty="0"/>
            </a:br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sz="2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31</a:t>
            </a:fld>
            <a:endParaRPr lang="el-GR" dirty="0"/>
          </a:p>
        </p:txBody>
      </p:sp>
      <p:sp>
        <p:nvSpPr>
          <p:cNvPr id="34" name="Θέση κειμένου 8"/>
          <p:cNvSpPr>
            <a:spLocks noGrp="1"/>
          </p:cNvSpPr>
          <p:nvPr>
            <p:ph type="body" sz="quarter" idx="32"/>
          </p:nvPr>
        </p:nvSpPr>
        <p:spPr>
          <a:xfrm>
            <a:off x="9743237" y="4050737"/>
            <a:ext cx="2077593" cy="587342"/>
          </a:xfrm>
        </p:spPr>
        <p:txBody>
          <a:bodyPr rtlCol="0"/>
          <a:lstStyle/>
          <a:p>
            <a:pPr algn="ctr"/>
            <a:r>
              <a:rPr lang="el-GR" b="1" dirty="0">
                <a:latin typeface="+mn-lt"/>
              </a:rPr>
              <a:t>Κατασκευαστικός σχεδιασμός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Θέση κειμένου 4"/>
          <p:cNvSpPr txBox="1"/>
          <p:nvPr/>
        </p:nvSpPr>
        <p:spPr>
          <a:xfrm>
            <a:off x="5196453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Επιλογή τοποθεσίας</a:t>
            </a:r>
          </a:p>
        </p:txBody>
      </p:sp>
      <p:sp>
        <p:nvSpPr>
          <p:cNvPr id="30" name="Θέση κειμένου 6"/>
          <p:cNvSpPr txBox="1"/>
          <p:nvPr/>
        </p:nvSpPr>
        <p:spPr>
          <a:xfrm>
            <a:off x="7401571" y="3971432"/>
            <a:ext cx="2075471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Αρχιτεκτονικός σχεδιασμός</a:t>
            </a:r>
          </a:p>
        </p:txBody>
      </p:sp>
      <p:sp>
        <p:nvSpPr>
          <p:cNvPr id="2" name="Ορθογώνιο 1"/>
          <p:cNvSpPr/>
          <p:nvPr/>
        </p:nvSpPr>
        <p:spPr>
          <a:xfrm>
            <a:off x="5316509" y="1247841"/>
            <a:ext cx="64366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dirty="0"/>
              <a:t>Το συνολικό έργο  πρέπει να ακολουθήσει ορισμένα συγκεκριμένα διαδοχικά βήματα, όπως:</a:t>
            </a:r>
          </a:p>
        </p:txBody>
      </p:sp>
      <p:pic>
        <p:nvPicPr>
          <p:cNvPr id="6" name="Γραφικό 5" descr="Κόσμος">
            <a:extLst>
              <a:ext uri="{FF2B5EF4-FFF2-40B4-BE49-F238E27FC236}">
                <a16:creationId xmlns="" xmlns:a16="http://schemas.microsoft.com/office/drawing/2014/main" id="{523E9E58-BF63-43F7-A7E7-E1CA10C616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29253" y="2704135"/>
            <a:ext cx="914400" cy="914400"/>
          </a:xfrm>
          <a:prstGeom prst="rect">
            <a:avLst/>
          </a:prstGeom>
        </p:spPr>
      </p:pic>
      <p:pic>
        <p:nvPicPr>
          <p:cNvPr id="9" name="Γραφικό 8" descr="Κτίριο">
            <a:extLst>
              <a:ext uri="{FF2B5EF4-FFF2-40B4-BE49-F238E27FC236}">
                <a16:creationId xmlns="" xmlns:a16="http://schemas.microsoft.com/office/drawing/2014/main" id="{D626359B-0270-44C9-8899-B204A578C2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82106" y="2675721"/>
            <a:ext cx="914400" cy="914400"/>
          </a:xfrm>
          <a:prstGeom prst="rect">
            <a:avLst/>
          </a:prstGeom>
        </p:spPr>
      </p:pic>
      <p:sp>
        <p:nvSpPr>
          <p:cNvPr id="35" name="Ορθογώνιο 34">
            <a:extLst>
              <a:ext uri="{FF2B5EF4-FFF2-40B4-BE49-F238E27FC236}">
                <a16:creationId xmlns="" xmlns:a16="http://schemas.microsoft.com/office/drawing/2014/main" id="{3AD794CE-03A1-425C-BF64-7ED4688CD286}"/>
              </a:ext>
            </a:extLst>
          </p:cNvPr>
          <p:cNvSpPr/>
          <p:nvPr/>
        </p:nvSpPr>
        <p:spPr>
          <a:xfrm>
            <a:off x="9634237" y="4702219"/>
            <a:ext cx="2295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πολιτικού μηχανικού, </a:t>
            </a:r>
            <a:r>
              <a:rPr lang="el-GR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Ηλ</a:t>
            </a:r>
            <a:r>
              <a:rPr lang="el-G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/κος, </a:t>
            </a:r>
            <a:r>
              <a:rPr lang="el-GR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Μηχ</a:t>
            </a:r>
            <a:r>
              <a:rPr lang="el-G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/κος</a:t>
            </a:r>
          </a:p>
        </p:txBody>
      </p:sp>
      <p:pic>
        <p:nvPicPr>
          <p:cNvPr id="7" name="Γραφικό 6" descr="Μολύβι">
            <a:extLst>
              <a:ext uri="{FF2B5EF4-FFF2-40B4-BE49-F238E27FC236}">
                <a16:creationId xmlns="" xmlns:a16="http://schemas.microsoft.com/office/drawing/2014/main" id="{A4B43475-8E71-440B-BE63-BD9312D6D2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419022" y="2834027"/>
            <a:ext cx="785753" cy="7857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9735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2" name="Picture 8" descr="light black and white architecture white skyline building city skyscraper highrise cityscape line darkness black monochrome tower block symmetry shape metropolis urban area monochrome photograph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40" y="163899"/>
            <a:ext cx="4817766" cy="64148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26" name="Τίτλος 1">
            <a:extLst>
              <a:ext uri="{FF2B5EF4-FFF2-40B4-BE49-F238E27FC236}">
                <a16:creationId xmlns="" xmlns:a16="http://schemas.microsoft.com/office/drawing/2014/main" id="{C8386EBC-4CEF-43DD-B59D-4F64F08D9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1750" y="494430"/>
            <a:ext cx="6659563" cy="431800"/>
          </a:xfrm>
        </p:spPr>
        <p:txBody>
          <a:bodyPr rtlCol="0"/>
          <a:lstStyle/>
          <a:p>
            <a:pPr algn="ctr"/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Περίπτωση κατασκευής ενός κτιρίου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32</a:t>
            </a:fld>
            <a:endParaRPr lang="el-GR" dirty="0"/>
          </a:p>
        </p:txBody>
      </p:sp>
      <p:sp>
        <p:nvSpPr>
          <p:cNvPr id="34" name="Θέση κειμένου 8"/>
          <p:cNvSpPr>
            <a:spLocks noGrp="1"/>
          </p:cNvSpPr>
          <p:nvPr>
            <p:ph type="body" sz="quarter" idx="32"/>
          </p:nvPr>
        </p:nvSpPr>
        <p:spPr>
          <a:xfrm>
            <a:off x="9743237" y="3975300"/>
            <a:ext cx="2077593" cy="587342"/>
          </a:xfrm>
        </p:spPr>
        <p:txBody>
          <a:bodyPr rtlCol="0"/>
          <a:lstStyle/>
          <a:p>
            <a:pPr lvl="0" algn="ctr"/>
            <a:r>
              <a:rPr lang="el-GR" b="1" dirty="0">
                <a:latin typeface="+mn-lt"/>
              </a:rPr>
              <a:t>Υδραυλικά, ηλεκτρικά, </a:t>
            </a:r>
            <a:r>
              <a:rPr lang="el-GR" b="1" dirty="0" err="1">
                <a:latin typeface="+mn-lt"/>
              </a:rPr>
              <a:t>κ.λ.π</a:t>
            </a:r>
            <a:r>
              <a:rPr lang="el-GR" b="1" dirty="0">
                <a:latin typeface="+mn-lt"/>
              </a:rPr>
              <a:t>.</a:t>
            </a:r>
          </a:p>
          <a:p>
            <a:pPr algn="ctr"/>
            <a:r>
              <a:rPr lang="el-GR" dirty="0"/>
              <a:t>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Θέση κειμένου 4"/>
          <p:cNvSpPr txBox="1"/>
          <p:nvPr/>
        </p:nvSpPr>
        <p:spPr>
          <a:xfrm>
            <a:off x="5196453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Θεμελίωση</a:t>
            </a:r>
          </a:p>
        </p:txBody>
      </p:sp>
      <p:sp>
        <p:nvSpPr>
          <p:cNvPr id="30" name="Θέση κειμένου 6"/>
          <p:cNvSpPr txBox="1"/>
          <p:nvPr/>
        </p:nvSpPr>
        <p:spPr>
          <a:xfrm>
            <a:off x="7401571" y="3971432"/>
            <a:ext cx="2075471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Κατασκευή σκελετού</a:t>
            </a:r>
          </a:p>
        </p:txBody>
      </p:sp>
      <p:sp>
        <p:nvSpPr>
          <p:cNvPr id="2" name="Ορθογώνιο 1"/>
          <p:cNvSpPr/>
          <p:nvPr/>
        </p:nvSpPr>
        <p:spPr>
          <a:xfrm>
            <a:off x="5355543" y="1209552"/>
            <a:ext cx="64366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/>
              <a:t>Μέρος Δεύτερο</a:t>
            </a:r>
          </a:p>
        </p:txBody>
      </p:sp>
      <p:pic>
        <p:nvPicPr>
          <p:cNvPr id="23" name="Γραφικό 22" descr="Γερανός">
            <a:extLst>
              <a:ext uri="{FF2B5EF4-FFF2-40B4-BE49-F238E27FC236}">
                <a16:creationId xmlns="" xmlns:a16="http://schemas.microsoft.com/office/drawing/2014/main" id="{FF0CA4C8-A3D0-4F89-8F0C-78E211844E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82106" y="2684969"/>
            <a:ext cx="914400" cy="914400"/>
          </a:xfrm>
          <a:prstGeom prst="rect">
            <a:avLst/>
          </a:prstGeom>
        </p:spPr>
      </p:pic>
      <p:pic>
        <p:nvPicPr>
          <p:cNvPr id="10" name="Γραφικό 9" descr="Εκσκαφέας">
            <a:extLst>
              <a:ext uri="{FF2B5EF4-FFF2-40B4-BE49-F238E27FC236}">
                <a16:creationId xmlns="" xmlns:a16="http://schemas.microsoft.com/office/drawing/2014/main" id="{7331D35F-0D74-471F-B3BB-33582BC269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29253" y="2684969"/>
            <a:ext cx="914400" cy="914400"/>
          </a:xfrm>
          <a:prstGeom prst="rect">
            <a:avLst/>
          </a:prstGeom>
        </p:spPr>
      </p:pic>
      <p:pic>
        <p:nvPicPr>
          <p:cNvPr id="12" name="Γραφικό 11" descr="Λάμπα">
            <a:extLst>
              <a:ext uri="{FF2B5EF4-FFF2-40B4-BE49-F238E27FC236}">
                <a16:creationId xmlns="" xmlns:a16="http://schemas.microsoft.com/office/drawing/2014/main" id="{DC02C4D1-485A-4A24-AF38-2A8C0C36EEE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94713" y="2807560"/>
            <a:ext cx="785753" cy="7857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3420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5002800" cy="5724000"/>
          </a:xfrm>
        </p:spPr>
        <p:txBody>
          <a:bodyPr rtlCol="0"/>
          <a:lstStyle/>
          <a:p>
            <a:pPr algn="ctr"/>
            <a:r>
              <a:rPr lang="el-GR" sz="2400" b="1" dirty="0"/>
              <a:t>Η περίπτωση της Αμοιβαίας</a:t>
            </a:r>
            <a:r>
              <a:rPr lang="el-GR" dirty="0"/>
              <a:t/>
            </a:r>
            <a:br>
              <a:rPr lang="el-GR" dirty="0"/>
            </a:br>
            <a:r>
              <a:rPr lang="el-GR" sz="2400" b="1" dirty="0"/>
              <a:t> </a:t>
            </a:r>
            <a:r>
              <a:rPr lang="el-GR" sz="2400" b="1" dirty="0" smtClean="0"/>
              <a:t>Αλληλεξάρτησης</a:t>
            </a:r>
            <a:endParaRPr lang="el-GR" sz="24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618802" y="1313387"/>
            <a:ext cx="6099998" cy="857096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Το μπάσκετ αποτελεί ένα χαρακτηριστικό παράδειγμα ενός σπορ με μεγάλο βαθμό πολλαπλών </a:t>
            </a:r>
            <a:r>
              <a:rPr lang="el-GR" sz="1600" dirty="0" smtClean="0"/>
              <a:t>αλληλεπιδράσεων </a:t>
            </a:r>
            <a:r>
              <a:rPr lang="el-GR" sz="1600" dirty="0"/>
              <a:t>με αμοιβαία </a:t>
            </a:r>
            <a:r>
              <a:rPr lang="el-GR" sz="1600" dirty="0" smtClean="0"/>
              <a:t>αλληλεξάρτηση </a:t>
            </a:r>
            <a:r>
              <a:rPr lang="el-GR" sz="1600" dirty="0"/>
              <a:t>(μεταξύ των παικτών) </a:t>
            </a:r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33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Θέση περιεχομένου 5"/>
          <p:cNvSpPr txBox="1"/>
          <p:nvPr/>
        </p:nvSpPr>
        <p:spPr>
          <a:xfrm>
            <a:off x="618802" y="3040695"/>
            <a:ext cx="6099998" cy="8570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λόγω της ταχύτατης κίνησης της μπάλας (μεταξύ των παικτών, πάνω-κάτω στο γήπεδο και από τη μια ομάδα στην άλλη).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032" name="Picture 8" descr="Î£ÏÎµÏÎ¹ÎºÎ® ÎµÎ¹ÎºÏÎ½Î±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7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ÎÏÎ¿ÏÎ­Î»ÎµÏÎ¼Î± ÎµÎ¹ÎºÏÎ½Î±Ï Î³Î¹Î± management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9" y="569933"/>
            <a:ext cx="4135094" cy="2335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ÎÏÎ¿ÏÎ­Î»ÎµÏÎ¼Î± ÎµÎ¹ÎºÏÎ½Î±Ï Î³Î¹Î± management black white imag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7" y="569933"/>
            <a:ext cx="4135094" cy="2335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Εικόνα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557482" y="552567"/>
            <a:ext cx="4223716" cy="23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ÎÏÎ¿ÏÎ­Î»ÎµÏÎ¼Î± ÎµÎ¹ÎºÏÎ½Î±Ï Î³Î¹Î± assembly part black white image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482" y="495498"/>
            <a:ext cx="4127589" cy="23926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Θέση εικόνας 10" descr="σχέδια μεταλλικών ραφιών βιβλίων σε οροφή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46625" y="495498"/>
            <a:ext cx="4143793" cy="2427402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" name="Ορθογώνιο 2"/>
          <p:cNvSpPr/>
          <p:nvPr/>
        </p:nvSpPr>
        <p:spPr>
          <a:xfrm>
            <a:off x="1342079" y="381718"/>
            <a:ext cx="42374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b="1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Το παράδειγμα του Μπάσκετ</a:t>
            </a:r>
            <a:endParaRPr lang="en-US" sz="2400" b="1" spc="-1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algn="just"/>
            <a:r>
              <a:rPr lang="en-US" sz="24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HellasAlla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ÎÏÎ¿ÏÎ­Î»ÎµÏÎ¼Î± ÎµÎ¹ÎºÏÎ½Î±Ï Î³Î¹Î± BASEBALL IMAGES"/>
          <p:cNvPicPr>
            <a:picLocks noChangeAspect="1" noChangeArrowheads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382" y="495498"/>
            <a:ext cx="4159539" cy="2427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ÎÏÎ¿ÏÎ­Î»ÎµÏÎ¼Î± ÎµÎ¹ÎºÏÎ½Î±Ï Î³Î¹Î± basketball images">
            <a:extLst>
              <a:ext uri="{FF2B5EF4-FFF2-40B4-BE49-F238E27FC236}">
                <a16:creationId xmlns="" xmlns:a16="http://schemas.microsoft.com/office/drawing/2014/main" id="{92426956-FDC9-43AC-80A6-C10AF1644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192" y="466698"/>
            <a:ext cx="4223716" cy="24753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Γραφικό 10" descr="Βέλος: Περιστροφή δεξιά">
            <a:extLst>
              <a:ext uri="{FF2B5EF4-FFF2-40B4-BE49-F238E27FC236}">
                <a16:creationId xmlns="" xmlns:a16="http://schemas.microsoft.com/office/drawing/2014/main" id="{8E719894-78D3-4D1B-A0FD-3DB70CACEA5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51823" y="2195807"/>
            <a:ext cx="618512" cy="618512"/>
          </a:xfrm>
          <a:prstGeom prst="rect">
            <a:avLst/>
          </a:prstGeom>
        </p:spPr>
      </p:pic>
      <p:sp>
        <p:nvSpPr>
          <p:cNvPr id="25" name="Θέση περιεχομένου 5">
            <a:extLst>
              <a:ext uri="{FF2B5EF4-FFF2-40B4-BE49-F238E27FC236}">
                <a16:creationId xmlns="" xmlns:a16="http://schemas.microsoft.com/office/drawing/2014/main" id="{0343499E-5F48-41C5-A952-EE6B5363C071}"/>
              </a:ext>
            </a:extLst>
          </p:cNvPr>
          <p:cNvSpPr txBox="1"/>
          <p:nvPr/>
        </p:nvSpPr>
        <p:spPr>
          <a:xfrm>
            <a:off x="618802" y="4615350"/>
            <a:ext cx="6099998" cy="10921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/>
              <a:t>Η κάθε ομάδα από τη μια στιγμή στην άλλη, περνά από την άμυνα στην επίθεση και αντίστροφα. Η μετάβαση από την άμυνα στην επίθεση δεν είναι ξεχωριστό μέρος του παιχνιδιού, που περιλαμβάνει ξεχωριστούς εξειδικευμένους παίκτες αλλά είναι μια συνεχής ροή, που περιλαμβάνει όλους τους παίκτες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Font typeface="Calibri" panose="020F0502020204030204" pitchFamily="34" charset="0"/>
              <a:buNone/>
            </a:pPr>
            <a:endParaRPr lang="el-GR" sz="1600" noProof="1"/>
          </a:p>
        </p:txBody>
      </p:sp>
    </p:spTree>
    <p:extLst>
      <p:ext uri="{BB962C8B-B14F-4D97-AF65-F5344CB8AC3E}">
        <p14:creationId xmlns="" xmlns:p14="http://schemas.microsoft.com/office/powerpoint/2010/main" val="272460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="" xmlns:a16="http://schemas.microsoft.com/office/drawing/2014/main" id="{D0C1E6F4-B878-4C79-B852-4C452BEB69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/>
          </a:blip>
          <a:srcRect b="24365"/>
          <a:stretch/>
        </p:blipFill>
        <p:spPr>
          <a:xfrm>
            <a:off x="-1" y="1"/>
            <a:ext cx="12192000" cy="6132262"/>
          </a:xfrm>
          <a:prstGeom prst="rect">
            <a:avLst/>
          </a:prstGeom>
          <a:noFill/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7309214B-9B60-4A94-88B5-44CB8D2632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6004"/>
          <a:stretch>
            <a:fillRect/>
          </a:stretch>
        </p:blipFill>
        <p:spPr>
          <a:xfrm>
            <a:off x="0" y="1783365"/>
            <a:ext cx="12192000" cy="5074635"/>
          </a:xfrm>
          <a:custGeom>
            <a:avLst/>
            <a:gdLst>
              <a:gd name="connsiteX0" fmla="*/ 0 w 12192000"/>
              <a:gd name="connsiteY0" fmla="*/ 0 h 5074635"/>
              <a:gd name="connsiteX1" fmla="*/ 12192000 w 12192000"/>
              <a:gd name="connsiteY1" fmla="*/ 0 h 5074635"/>
              <a:gd name="connsiteX2" fmla="*/ 12192000 w 12192000"/>
              <a:gd name="connsiteY2" fmla="*/ 5074635 h 5074635"/>
              <a:gd name="connsiteX3" fmla="*/ 0 w 12192000"/>
              <a:gd name="connsiteY3" fmla="*/ 5074635 h 5074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74635">
                <a:moveTo>
                  <a:pt x="0" y="0"/>
                </a:moveTo>
                <a:lnTo>
                  <a:pt x="12192000" y="0"/>
                </a:lnTo>
                <a:lnTo>
                  <a:pt x="12192000" y="5074635"/>
                </a:lnTo>
                <a:lnTo>
                  <a:pt x="0" y="507463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="" xmlns:p14="http://schemas.microsoft.com/office/powerpoint/2010/main" val="307552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l-GR" b="1" dirty="0"/>
              <a:t>Το παράδειγμα του Μπάσκετ</a:t>
            </a:r>
            <a:endParaRPr lang="el-GR" dirty="0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35</a:t>
            </a:fld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idx="14"/>
          </p:nvPr>
        </p:nvSpPr>
        <p:spPr>
          <a:xfrm>
            <a:off x="794569" y="2673626"/>
            <a:ext cx="2975206" cy="2662462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Στο παιχνίδι αυτό, η </a:t>
            </a:r>
            <a:r>
              <a:rPr lang="el-GR" dirty="0" smtClean="0"/>
              <a:t>αλληλεξάρτηση </a:t>
            </a:r>
            <a:r>
              <a:rPr lang="el-GR" dirty="0"/>
              <a:t>μεταξύ των παικτών είναι πιο σημαντική από το άθροισμα των επιμέρους ατομικών ενεργειών των παικτών</a:t>
            </a:r>
          </a:p>
        </p:txBody>
      </p:sp>
      <p:sp>
        <p:nvSpPr>
          <p:cNvPr id="7" name="Θέση περιεχομένου 6"/>
          <p:cNvSpPr>
            <a:spLocks noGrp="1"/>
          </p:cNvSpPr>
          <p:nvPr>
            <p:ph idx="15"/>
          </p:nvPr>
        </p:nvSpPr>
        <p:spPr>
          <a:xfrm>
            <a:off x="4614397" y="2673626"/>
            <a:ext cx="2975206" cy="2574779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Οι παίκτες σε ένα παιχνίδι μπάσκετ είναι χωροταξικά σε πολύ στενή επαφή και επικοινωνία, γιατί λειτουργούν σε πολύ μικρό γήπεδο (σε σύγκριση με το </a:t>
            </a:r>
            <a:r>
              <a:rPr lang="el-GR" dirty="0" err="1"/>
              <a:t>baseball</a:t>
            </a:r>
            <a:r>
              <a:rPr lang="el-GR" dirty="0"/>
              <a:t> και το </a:t>
            </a:r>
            <a:r>
              <a:rPr lang="el-GR" dirty="0" err="1"/>
              <a:t>ράγκμπυ</a:t>
            </a:r>
            <a:r>
              <a:rPr lang="el-GR" dirty="0"/>
              <a:t>)</a:t>
            </a:r>
          </a:p>
        </p:txBody>
      </p:sp>
      <p:sp>
        <p:nvSpPr>
          <p:cNvPr id="8" name="Θέση περιεχομένου 7"/>
          <p:cNvSpPr>
            <a:spLocks noGrp="1"/>
          </p:cNvSpPr>
          <p:nvPr>
            <p:ph idx="16"/>
          </p:nvPr>
        </p:nvSpPr>
        <p:spPr>
          <a:xfrm>
            <a:off x="8434225" y="2673626"/>
            <a:ext cx="2975206" cy="2574779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Συγχρόνως, η συμμετοχή του κάθε παίκτη σε όλες τις αμυντικές και επιθετικές προσπάθειες της ομάδας είναι σημαντική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835978" y="6116595"/>
            <a:ext cx="136879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2" name="Γραφικό 21" descr="Μπάσκετ">
            <a:extLst>
              <a:ext uri="{FF2B5EF4-FFF2-40B4-BE49-F238E27FC236}">
                <a16:creationId xmlns="" xmlns:a16="http://schemas.microsoft.com/office/drawing/2014/main" id="{BF364E76-939F-45C0-8D09-FEB6102278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15000" y="1698173"/>
            <a:ext cx="762000" cy="762000"/>
          </a:xfrm>
          <a:prstGeom prst="rect">
            <a:avLst/>
          </a:prstGeom>
        </p:spPr>
      </p:pic>
      <p:pic>
        <p:nvPicPr>
          <p:cNvPr id="24" name="Γραφικό 23" descr="Τρέξιμο">
            <a:extLst>
              <a:ext uri="{FF2B5EF4-FFF2-40B4-BE49-F238E27FC236}">
                <a16:creationId xmlns="" xmlns:a16="http://schemas.microsoft.com/office/drawing/2014/main" id="{FF61E2B6-CFF5-4636-8EB1-25CFF1047E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54978" y="1698173"/>
            <a:ext cx="762000" cy="762000"/>
          </a:xfrm>
          <a:prstGeom prst="rect">
            <a:avLst/>
          </a:prstGeom>
        </p:spPr>
      </p:pic>
      <p:pic>
        <p:nvPicPr>
          <p:cNvPr id="26" name="Γραφικό 25" descr="Επανάληψη">
            <a:extLst>
              <a:ext uri="{FF2B5EF4-FFF2-40B4-BE49-F238E27FC236}">
                <a16:creationId xmlns="" xmlns:a16="http://schemas.microsoft.com/office/drawing/2014/main" id="{B2EEF5FA-3FD5-4D34-A4A4-10B6BD6ACB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98822" y="1698173"/>
            <a:ext cx="762000" cy="762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8049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l-GR" sz="2800" b="1" dirty="0"/>
              <a:t>Το παράδειγμα του μπάσκετ</a:t>
            </a:r>
            <a:endParaRPr lang="el-GR" sz="2800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36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970928" y="2596810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Αλλαγές παικτών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586402" y="2599687"/>
            <a:ext cx="2298042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Αλλαγή συστήματος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817105" y="315297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364532" y="320201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682185" y="4369182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800" dirty="0"/>
              <a:t>Η βασική μονάδα στο μπάσκετ είναι όλη η ομάδα. </a:t>
            </a:r>
          </a:p>
          <a:p>
            <a:endParaRPr lang="el-GR" sz="1800" dirty="0"/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l-GR" sz="1800" dirty="0"/>
              <a:t>Με 5 παίκτες στο χώρο του γηπέδου, η απόδοση της κάθε ομάδας είναι συνάρτηση της </a:t>
            </a:r>
            <a:r>
              <a:rPr lang="el-GR" sz="1800" b="1" dirty="0"/>
              <a:t>επικοινωνίας</a:t>
            </a:r>
            <a:r>
              <a:rPr lang="el-GR" sz="1800" dirty="0"/>
              <a:t> και της </a:t>
            </a:r>
            <a:r>
              <a:rPr lang="el-GR" sz="1800" b="1" dirty="0"/>
              <a:t>αλληλεπίδρασης</a:t>
            </a:r>
            <a:r>
              <a:rPr lang="el-GR" sz="1800" dirty="0"/>
              <a:t> μεταξύ των παικτών</a:t>
            </a:r>
          </a:p>
          <a:p>
            <a:pPr marL="285750" indent="-285750" algn="ctr">
              <a:buFont typeface="Courier New" panose="02070309020205020404" pitchFamily="49" charset="0"/>
              <a:buChar char="o"/>
            </a:pPr>
            <a:endParaRPr lang="el-GR" sz="1800" dirty="0"/>
          </a:p>
          <a:p>
            <a:pPr marL="285750" indent="-285750" algn="ctr">
              <a:buFont typeface="Courier New" panose="02070309020205020404" pitchFamily="49" charset="0"/>
              <a:buChar char="o"/>
            </a:pPr>
            <a:r>
              <a:rPr lang="el-GR" sz="1800" dirty="0"/>
              <a:t> </a:t>
            </a:r>
          </a:p>
        </p:txBody>
      </p:sp>
      <p:sp>
        <p:nvSpPr>
          <p:cNvPr id="24" name="Θέση κειμένου 7"/>
          <p:cNvSpPr txBox="1"/>
          <p:nvPr/>
        </p:nvSpPr>
        <p:spPr>
          <a:xfrm>
            <a:off x="870362" y="659655"/>
            <a:ext cx="5826223" cy="46291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dirty="0"/>
              <a:t>Ο προπονητής μπορεί να επιδράσει άμεσα στη διαδικασία, είτε με </a:t>
            </a:r>
            <a:r>
              <a:rPr lang="el-GR" sz="1600" dirty="0"/>
              <a:t>:</a:t>
            </a:r>
          </a:p>
        </p:txBody>
      </p:sp>
      <p:grpSp>
        <p:nvGrpSpPr>
          <p:cNvPr id="16" name="Γραφικό 5" descr="Περπάτημα">
            <a:extLst>
              <a:ext uri="{FF2B5EF4-FFF2-40B4-BE49-F238E27FC236}">
                <a16:creationId xmlns="" xmlns:a16="http://schemas.microsoft.com/office/drawing/2014/main" id="{C3BC8810-1127-4FC0-A791-707CCE2AF54C}"/>
              </a:ext>
            </a:extLst>
          </p:cNvPr>
          <p:cNvGrpSpPr/>
          <p:nvPr/>
        </p:nvGrpSpPr>
        <p:grpSpPr>
          <a:xfrm>
            <a:off x="281705" y="2139610"/>
            <a:ext cx="914400" cy="914400"/>
            <a:chOff x="5638800" y="2971800"/>
            <a:chExt cx="914400" cy="914400"/>
          </a:xfrm>
          <a:solidFill>
            <a:schemeClr val="accent1">
              <a:lumMod val="75000"/>
            </a:schemeClr>
          </a:solidFill>
        </p:grpSpPr>
        <p:sp>
          <p:nvSpPr>
            <p:cNvPr id="17" name="Ελεύθερη σχεδίαση: Σχήμα 16">
              <a:extLst>
                <a:ext uri="{FF2B5EF4-FFF2-40B4-BE49-F238E27FC236}">
                  <a16:creationId xmlns="" xmlns:a16="http://schemas.microsoft.com/office/drawing/2014/main" id="{EE3464A6-0852-42C4-98B2-3101B4095E69}"/>
                </a:ext>
              </a:extLst>
            </p:cNvPr>
            <p:cNvSpPr/>
            <p:nvPr/>
          </p:nvSpPr>
          <p:spPr>
            <a:xfrm>
              <a:off x="6060281" y="3012281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9" name="Ελεύθερη σχεδίαση: Σχήμα 18">
              <a:extLst>
                <a:ext uri="{FF2B5EF4-FFF2-40B4-BE49-F238E27FC236}">
                  <a16:creationId xmlns="" xmlns:a16="http://schemas.microsoft.com/office/drawing/2014/main" id="{86E16C6B-970B-4FE5-A441-5CC384BEDC10}"/>
                </a:ext>
              </a:extLst>
            </p:cNvPr>
            <p:cNvSpPr/>
            <p:nvPr/>
          </p:nvSpPr>
          <p:spPr>
            <a:xfrm>
              <a:off x="5821896" y="3183731"/>
              <a:ext cx="542925" cy="657225"/>
            </a:xfrm>
            <a:custGeom>
              <a:avLst/>
              <a:gdLst>
                <a:gd name="connsiteX0" fmla="*/ 515086 w 542925"/>
                <a:gd name="connsiteY0" fmla="*/ 209074 h 657225"/>
                <a:gd name="connsiteX1" fmla="*/ 416979 w 542925"/>
                <a:gd name="connsiteY1" fmla="*/ 176689 h 657225"/>
                <a:gd name="connsiteX2" fmla="*/ 360781 w 542925"/>
                <a:gd name="connsiteY2" fmla="*/ 47149 h 657225"/>
                <a:gd name="connsiteX3" fmla="*/ 294106 w 542925"/>
                <a:gd name="connsiteY3" fmla="*/ 7144 h 657225"/>
                <a:gd name="connsiteX4" fmla="*/ 261721 w 542925"/>
                <a:gd name="connsiteY4" fmla="*/ 14764 h 657225"/>
                <a:gd name="connsiteX5" fmla="*/ 128371 w 542925"/>
                <a:gd name="connsiteY5" fmla="*/ 67151 h 657225"/>
                <a:gd name="connsiteX6" fmla="*/ 107416 w 542925"/>
                <a:gd name="connsiteY6" fmla="*/ 88106 h 657225"/>
                <a:gd name="connsiteX7" fmla="*/ 59791 w 542925"/>
                <a:gd name="connsiteY7" fmla="*/ 202406 h 657225"/>
                <a:gd name="connsiteX8" fmla="*/ 80746 w 542925"/>
                <a:gd name="connsiteY8" fmla="*/ 251936 h 657225"/>
                <a:gd name="connsiteX9" fmla="*/ 95034 w 542925"/>
                <a:gd name="connsiteY9" fmla="*/ 254794 h 657225"/>
                <a:gd name="connsiteX10" fmla="*/ 130276 w 542925"/>
                <a:gd name="connsiteY10" fmla="*/ 230981 h 657225"/>
                <a:gd name="connsiteX11" fmla="*/ 169329 w 542925"/>
                <a:gd name="connsiteY11" fmla="*/ 131921 h 657225"/>
                <a:gd name="connsiteX12" fmla="*/ 209334 w 542925"/>
                <a:gd name="connsiteY12" fmla="*/ 116681 h 657225"/>
                <a:gd name="connsiteX13" fmla="*/ 143611 w 542925"/>
                <a:gd name="connsiteY13" fmla="*/ 437674 h 657225"/>
                <a:gd name="connsiteX14" fmla="*/ 15976 w 542925"/>
                <a:gd name="connsiteY14" fmla="*/ 592931 h 657225"/>
                <a:gd name="connsiteX15" fmla="*/ 20739 w 542925"/>
                <a:gd name="connsiteY15" fmla="*/ 646271 h 657225"/>
                <a:gd name="connsiteX16" fmla="*/ 44551 w 542925"/>
                <a:gd name="connsiteY16" fmla="*/ 654844 h 657225"/>
                <a:gd name="connsiteX17" fmla="*/ 74079 w 542925"/>
                <a:gd name="connsiteY17" fmla="*/ 640556 h 657225"/>
                <a:gd name="connsiteX18" fmla="*/ 207429 w 542925"/>
                <a:gd name="connsiteY18" fmla="*/ 478631 h 657225"/>
                <a:gd name="connsiteX19" fmla="*/ 215049 w 542925"/>
                <a:gd name="connsiteY19" fmla="*/ 462439 h 657225"/>
                <a:gd name="connsiteX20" fmla="*/ 237909 w 542925"/>
                <a:gd name="connsiteY20" fmla="*/ 351949 h 657225"/>
                <a:gd name="connsiteX21" fmla="*/ 340779 w 542925"/>
                <a:gd name="connsiteY21" fmla="*/ 426244 h 657225"/>
                <a:gd name="connsiteX22" fmla="*/ 340779 w 542925"/>
                <a:gd name="connsiteY22" fmla="*/ 616744 h 657225"/>
                <a:gd name="connsiteX23" fmla="*/ 378879 w 542925"/>
                <a:gd name="connsiteY23" fmla="*/ 654844 h 657225"/>
                <a:gd name="connsiteX24" fmla="*/ 416979 w 542925"/>
                <a:gd name="connsiteY24" fmla="*/ 616744 h 657225"/>
                <a:gd name="connsiteX25" fmla="*/ 416979 w 542925"/>
                <a:gd name="connsiteY25" fmla="*/ 407194 h 657225"/>
                <a:gd name="connsiteX26" fmla="*/ 401739 w 542925"/>
                <a:gd name="connsiteY26" fmla="*/ 376714 h 657225"/>
                <a:gd name="connsiteX27" fmla="*/ 309346 w 542925"/>
                <a:gd name="connsiteY27" fmla="*/ 309086 h 657225"/>
                <a:gd name="connsiteX28" fmla="*/ 335064 w 542925"/>
                <a:gd name="connsiteY28" fmla="*/ 180499 h 657225"/>
                <a:gd name="connsiteX29" fmla="*/ 353161 w 542925"/>
                <a:gd name="connsiteY29" fmla="*/ 222409 h 657225"/>
                <a:gd name="connsiteX30" fmla="*/ 376021 w 542925"/>
                <a:gd name="connsiteY30" fmla="*/ 243364 h 657225"/>
                <a:gd name="connsiteX31" fmla="*/ 490321 w 542925"/>
                <a:gd name="connsiteY31" fmla="*/ 281464 h 657225"/>
                <a:gd name="connsiteX32" fmla="*/ 502704 w 542925"/>
                <a:gd name="connsiteY32" fmla="*/ 283369 h 657225"/>
                <a:gd name="connsiteX33" fmla="*/ 538899 w 542925"/>
                <a:gd name="connsiteY33" fmla="*/ 257651 h 657225"/>
                <a:gd name="connsiteX34" fmla="*/ 515086 w 542925"/>
                <a:gd name="connsiteY34" fmla="*/ 209074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2925" h="657225">
                  <a:moveTo>
                    <a:pt x="515086" y="209074"/>
                  </a:moveTo>
                  <a:lnTo>
                    <a:pt x="416979" y="176689"/>
                  </a:lnTo>
                  <a:cubicBezTo>
                    <a:pt x="416979" y="176689"/>
                    <a:pt x="362686" y="50959"/>
                    <a:pt x="360781" y="47149"/>
                  </a:cubicBezTo>
                  <a:cubicBezTo>
                    <a:pt x="347446" y="23336"/>
                    <a:pt x="322681" y="7144"/>
                    <a:pt x="294106" y="7144"/>
                  </a:cubicBezTo>
                  <a:cubicBezTo>
                    <a:pt x="282676" y="7144"/>
                    <a:pt x="271246" y="10001"/>
                    <a:pt x="261721" y="14764"/>
                  </a:cubicBezTo>
                  <a:lnTo>
                    <a:pt x="128371" y="67151"/>
                  </a:lnTo>
                  <a:cubicBezTo>
                    <a:pt x="118846" y="70961"/>
                    <a:pt x="111226" y="78581"/>
                    <a:pt x="107416" y="88106"/>
                  </a:cubicBezTo>
                  <a:lnTo>
                    <a:pt x="59791" y="202406"/>
                  </a:lnTo>
                  <a:cubicBezTo>
                    <a:pt x="52171" y="221456"/>
                    <a:pt x="60744" y="244316"/>
                    <a:pt x="80746" y="251936"/>
                  </a:cubicBezTo>
                  <a:cubicBezTo>
                    <a:pt x="85509" y="253841"/>
                    <a:pt x="90271" y="254794"/>
                    <a:pt x="95034" y="254794"/>
                  </a:cubicBezTo>
                  <a:cubicBezTo>
                    <a:pt x="110274" y="254794"/>
                    <a:pt x="124561" y="246221"/>
                    <a:pt x="130276" y="230981"/>
                  </a:cubicBezTo>
                  <a:lnTo>
                    <a:pt x="169329" y="131921"/>
                  </a:lnTo>
                  <a:lnTo>
                    <a:pt x="209334" y="116681"/>
                  </a:lnTo>
                  <a:lnTo>
                    <a:pt x="143611" y="437674"/>
                  </a:lnTo>
                  <a:lnTo>
                    <a:pt x="15976" y="592931"/>
                  </a:lnTo>
                  <a:cubicBezTo>
                    <a:pt x="2641" y="609124"/>
                    <a:pt x="4546" y="632936"/>
                    <a:pt x="20739" y="646271"/>
                  </a:cubicBezTo>
                  <a:cubicBezTo>
                    <a:pt x="27406" y="651986"/>
                    <a:pt x="35979" y="654844"/>
                    <a:pt x="44551" y="654844"/>
                  </a:cubicBezTo>
                  <a:cubicBezTo>
                    <a:pt x="55981" y="654844"/>
                    <a:pt x="66459" y="650081"/>
                    <a:pt x="74079" y="640556"/>
                  </a:cubicBezTo>
                  <a:lnTo>
                    <a:pt x="207429" y="478631"/>
                  </a:lnTo>
                  <a:cubicBezTo>
                    <a:pt x="211239" y="473869"/>
                    <a:pt x="214096" y="468154"/>
                    <a:pt x="215049" y="462439"/>
                  </a:cubicBezTo>
                  <a:lnTo>
                    <a:pt x="237909" y="351949"/>
                  </a:lnTo>
                  <a:lnTo>
                    <a:pt x="340779" y="426244"/>
                  </a:lnTo>
                  <a:lnTo>
                    <a:pt x="340779" y="616744"/>
                  </a:lnTo>
                  <a:cubicBezTo>
                    <a:pt x="340779" y="637699"/>
                    <a:pt x="357924" y="654844"/>
                    <a:pt x="378879" y="654844"/>
                  </a:cubicBezTo>
                  <a:cubicBezTo>
                    <a:pt x="399834" y="654844"/>
                    <a:pt x="416979" y="637699"/>
                    <a:pt x="416979" y="616744"/>
                  </a:cubicBezTo>
                  <a:lnTo>
                    <a:pt x="416979" y="407194"/>
                  </a:lnTo>
                  <a:cubicBezTo>
                    <a:pt x="416979" y="394811"/>
                    <a:pt x="411264" y="383381"/>
                    <a:pt x="401739" y="376714"/>
                  </a:cubicBezTo>
                  <a:lnTo>
                    <a:pt x="309346" y="309086"/>
                  </a:lnTo>
                  <a:lnTo>
                    <a:pt x="335064" y="180499"/>
                  </a:lnTo>
                  <a:lnTo>
                    <a:pt x="353161" y="222409"/>
                  </a:lnTo>
                  <a:cubicBezTo>
                    <a:pt x="357924" y="231934"/>
                    <a:pt x="365544" y="239554"/>
                    <a:pt x="376021" y="243364"/>
                  </a:cubicBezTo>
                  <a:lnTo>
                    <a:pt x="490321" y="281464"/>
                  </a:lnTo>
                  <a:cubicBezTo>
                    <a:pt x="494131" y="282416"/>
                    <a:pt x="497941" y="283369"/>
                    <a:pt x="502704" y="283369"/>
                  </a:cubicBezTo>
                  <a:cubicBezTo>
                    <a:pt x="518896" y="283369"/>
                    <a:pt x="533184" y="272891"/>
                    <a:pt x="538899" y="257651"/>
                  </a:cubicBezTo>
                  <a:cubicBezTo>
                    <a:pt x="545566" y="237649"/>
                    <a:pt x="535089" y="215741"/>
                    <a:pt x="515086" y="2090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21" name="Γραφικό 7" descr="Ντοσιέ">
            <a:extLst>
              <a:ext uri="{FF2B5EF4-FFF2-40B4-BE49-F238E27FC236}">
                <a16:creationId xmlns="" xmlns:a16="http://schemas.microsoft.com/office/drawing/2014/main" id="{2AE5DA04-E57D-41FB-BB6E-4FE3F099C2A1}"/>
              </a:ext>
            </a:extLst>
          </p:cNvPr>
          <p:cNvSpPr/>
          <p:nvPr/>
        </p:nvSpPr>
        <p:spPr>
          <a:xfrm>
            <a:off x="3963600" y="2260491"/>
            <a:ext cx="498220" cy="771525"/>
          </a:xfrm>
          <a:custGeom>
            <a:avLst/>
            <a:gdLst>
              <a:gd name="connsiteX0" fmla="*/ 540544 w 600075"/>
              <a:gd name="connsiteY0" fmla="*/ 711994 h 771525"/>
              <a:gd name="connsiteX1" fmla="*/ 64294 w 600075"/>
              <a:gd name="connsiteY1" fmla="*/ 711994 h 771525"/>
              <a:gd name="connsiteX2" fmla="*/ 64294 w 600075"/>
              <a:gd name="connsiteY2" fmla="*/ 121444 h 771525"/>
              <a:gd name="connsiteX3" fmla="*/ 169069 w 600075"/>
              <a:gd name="connsiteY3" fmla="*/ 121444 h 771525"/>
              <a:gd name="connsiteX4" fmla="*/ 169069 w 600075"/>
              <a:gd name="connsiteY4" fmla="*/ 178594 h 771525"/>
              <a:gd name="connsiteX5" fmla="*/ 435769 w 600075"/>
              <a:gd name="connsiteY5" fmla="*/ 178594 h 771525"/>
              <a:gd name="connsiteX6" fmla="*/ 435769 w 600075"/>
              <a:gd name="connsiteY6" fmla="*/ 121444 h 771525"/>
              <a:gd name="connsiteX7" fmla="*/ 540544 w 600075"/>
              <a:gd name="connsiteY7" fmla="*/ 121444 h 771525"/>
              <a:gd name="connsiteX8" fmla="*/ 540544 w 600075"/>
              <a:gd name="connsiteY8" fmla="*/ 711994 h 771525"/>
              <a:gd name="connsiteX9" fmla="*/ 302419 w 600075"/>
              <a:gd name="connsiteY9" fmla="*/ 45244 h 771525"/>
              <a:gd name="connsiteX10" fmla="*/ 330994 w 600075"/>
              <a:gd name="connsiteY10" fmla="*/ 73819 h 771525"/>
              <a:gd name="connsiteX11" fmla="*/ 302419 w 600075"/>
              <a:gd name="connsiteY11" fmla="*/ 102394 h 771525"/>
              <a:gd name="connsiteX12" fmla="*/ 273844 w 600075"/>
              <a:gd name="connsiteY12" fmla="*/ 73819 h 771525"/>
              <a:gd name="connsiteX13" fmla="*/ 282416 w 600075"/>
              <a:gd name="connsiteY13" fmla="*/ 53816 h 771525"/>
              <a:gd name="connsiteX14" fmla="*/ 302419 w 600075"/>
              <a:gd name="connsiteY14" fmla="*/ 45244 h 771525"/>
              <a:gd name="connsiteX15" fmla="*/ 559594 w 600075"/>
              <a:gd name="connsiteY15" fmla="*/ 64294 h 771525"/>
              <a:gd name="connsiteX16" fmla="*/ 397669 w 600075"/>
              <a:gd name="connsiteY16" fmla="*/ 64294 h 771525"/>
              <a:gd name="connsiteX17" fmla="*/ 397669 w 600075"/>
              <a:gd name="connsiteY17" fmla="*/ 45244 h 771525"/>
              <a:gd name="connsiteX18" fmla="*/ 359569 w 600075"/>
              <a:gd name="connsiteY18" fmla="*/ 7144 h 771525"/>
              <a:gd name="connsiteX19" fmla="*/ 245269 w 600075"/>
              <a:gd name="connsiteY19" fmla="*/ 7144 h 771525"/>
              <a:gd name="connsiteX20" fmla="*/ 207169 w 600075"/>
              <a:gd name="connsiteY20" fmla="*/ 45244 h 771525"/>
              <a:gd name="connsiteX21" fmla="*/ 207169 w 600075"/>
              <a:gd name="connsiteY21" fmla="*/ 64294 h 771525"/>
              <a:gd name="connsiteX22" fmla="*/ 45244 w 600075"/>
              <a:gd name="connsiteY22" fmla="*/ 64294 h 771525"/>
              <a:gd name="connsiteX23" fmla="*/ 7144 w 600075"/>
              <a:gd name="connsiteY23" fmla="*/ 102394 h 771525"/>
              <a:gd name="connsiteX24" fmla="*/ 7144 w 600075"/>
              <a:gd name="connsiteY24" fmla="*/ 731044 h 771525"/>
              <a:gd name="connsiteX25" fmla="*/ 45244 w 600075"/>
              <a:gd name="connsiteY25" fmla="*/ 769144 h 771525"/>
              <a:gd name="connsiteX26" fmla="*/ 559594 w 600075"/>
              <a:gd name="connsiteY26" fmla="*/ 769144 h 771525"/>
              <a:gd name="connsiteX27" fmla="*/ 597694 w 600075"/>
              <a:gd name="connsiteY27" fmla="*/ 731044 h 771525"/>
              <a:gd name="connsiteX28" fmla="*/ 597694 w 600075"/>
              <a:gd name="connsiteY28" fmla="*/ 102394 h 771525"/>
              <a:gd name="connsiteX29" fmla="*/ 559594 w 600075"/>
              <a:gd name="connsiteY29" fmla="*/ 64294 h 7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00075" h="771525">
                <a:moveTo>
                  <a:pt x="540544" y="711994"/>
                </a:moveTo>
                <a:lnTo>
                  <a:pt x="64294" y="711994"/>
                </a:lnTo>
                <a:lnTo>
                  <a:pt x="64294" y="121444"/>
                </a:lnTo>
                <a:lnTo>
                  <a:pt x="169069" y="121444"/>
                </a:lnTo>
                <a:lnTo>
                  <a:pt x="169069" y="178594"/>
                </a:lnTo>
                <a:lnTo>
                  <a:pt x="435769" y="178594"/>
                </a:lnTo>
                <a:lnTo>
                  <a:pt x="435769" y="121444"/>
                </a:lnTo>
                <a:lnTo>
                  <a:pt x="540544" y="121444"/>
                </a:lnTo>
                <a:lnTo>
                  <a:pt x="540544" y="711994"/>
                </a:lnTo>
                <a:close/>
                <a:moveTo>
                  <a:pt x="302419" y="45244"/>
                </a:moveTo>
                <a:cubicBezTo>
                  <a:pt x="318611" y="45244"/>
                  <a:pt x="330994" y="57626"/>
                  <a:pt x="330994" y="73819"/>
                </a:cubicBezTo>
                <a:cubicBezTo>
                  <a:pt x="330994" y="90011"/>
                  <a:pt x="318611" y="102394"/>
                  <a:pt x="302419" y="102394"/>
                </a:cubicBezTo>
                <a:cubicBezTo>
                  <a:pt x="286226" y="102394"/>
                  <a:pt x="273844" y="90011"/>
                  <a:pt x="273844" y="73819"/>
                </a:cubicBezTo>
                <a:cubicBezTo>
                  <a:pt x="273844" y="66199"/>
                  <a:pt x="276701" y="58579"/>
                  <a:pt x="282416" y="53816"/>
                </a:cubicBezTo>
                <a:cubicBezTo>
                  <a:pt x="287179" y="48101"/>
                  <a:pt x="294799" y="45244"/>
                  <a:pt x="302419" y="45244"/>
                </a:cubicBezTo>
                <a:close/>
                <a:moveTo>
                  <a:pt x="559594" y="64294"/>
                </a:moveTo>
                <a:lnTo>
                  <a:pt x="397669" y="64294"/>
                </a:lnTo>
                <a:lnTo>
                  <a:pt x="397669" y="45244"/>
                </a:lnTo>
                <a:cubicBezTo>
                  <a:pt x="397669" y="24289"/>
                  <a:pt x="380524" y="7144"/>
                  <a:pt x="359569" y="7144"/>
                </a:cubicBezTo>
                <a:lnTo>
                  <a:pt x="245269" y="7144"/>
                </a:lnTo>
                <a:cubicBezTo>
                  <a:pt x="224314" y="7144"/>
                  <a:pt x="207169" y="24289"/>
                  <a:pt x="207169" y="45244"/>
                </a:cubicBezTo>
                <a:lnTo>
                  <a:pt x="207169" y="64294"/>
                </a:lnTo>
                <a:lnTo>
                  <a:pt x="45244" y="64294"/>
                </a:lnTo>
                <a:cubicBezTo>
                  <a:pt x="24289" y="64294"/>
                  <a:pt x="7144" y="81439"/>
                  <a:pt x="7144" y="102394"/>
                </a:cubicBezTo>
                <a:lnTo>
                  <a:pt x="7144" y="731044"/>
                </a:lnTo>
                <a:cubicBezTo>
                  <a:pt x="7144" y="751999"/>
                  <a:pt x="24289" y="769144"/>
                  <a:pt x="45244" y="769144"/>
                </a:cubicBezTo>
                <a:lnTo>
                  <a:pt x="559594" y="769144"/>
                </a:lnTo>
                <a:cubicBezTo>
                  <a:pt x="580549" y="769144"/>
                  <a:pt x="597694" y="751999"/>
                  <a:pt x="597694" y="731044"/>
                </a:cubicBezTo>
                <a:lnTo>
                  <a:pt x="597694" y="102394"/>
                </a:lnTo>
                <a:cubicBezTo>
                  <a:pt x="597694" y="81439"/>
                  <a:pt x="580549" y="64294"/>
                  <a:pt x="559594" y="6429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grpSp>
        <p:nvGrpSpPr>
          <p:cNvPr id="22" name="Γραφικό 14" descr="Μπάσκετ">
            <a:extLst>
              <a:ext uri="{FF2B5EF4-FFF2-40B4-BE49-F238E27FC236}">
                <a16:creationId xmlns="" xmlns:a16="http://schemas.microsoft.com/office/drawing/2014/main" id="{AC1A4A3E-6E45-4A10-8AD8-9C8F0BBADC42}"/>
              </a:ext>
            </a:extLst>
          </p:cNvPr>
          <p:cNvGrpSpPr/>
          <p:nvPr/>
        </p:nvGrpSpPr>
        <p:grpSpPr>
          <a:xfrm>
            <a:off x="886907" y="2631605"/>
            <a:ext cx="273331" cy="253108"/>
            <a:chOff x="5938800" y="3271800"/>
            <a:chExt cx="914400" cy="914400"/>
          </a:xfrm>
          <a:solidFill>
            <a:schemeClr val="accent1">
              <a:lumMod val="75000"/>
            </a:schemeClr>
          </a:solidFill>
        </p:grpSpPr>
        <p:sp>
          <p:nvSpPr>
            <p:cNvPr id="23" name="Ελεύθερη σχεδίαση: Σχήμα 22">
              <a:extLst>
                <a:ext uri="{FF2B5EF4-FFF2-40B4-BE49-F238E27FC236}">
                  <a16:creationId xmlns="" xmlns:a16="http://schemas.microsoft.com/office/drawing/2014/main" id="{ABA00A5F-2859-43E4-AC4A-139DBAFA2434}"/>
                </a:ext>
              </a:extLst>
            </p:cNvPr>
            <p:cNvSpPr/>
            <p:nvPr/>
          </p:nvSpPr>
          <p:spPr>
            <a:xfrm>
              <a:off x="6145969" y="3359906"/>
              <a:ext cx="228600" cy="247650"/>
            </a:xfrm>
            <a:custGeom>
              <a:avLst/>
              <a:gdLst>
                <a:gd name="connsiteX0" fmla="*/ 148114 w 228600"/>
                <a:gd name="connsiteY0" fmla="*/ 240506 h 247650"/>
                <a:gd name="connsiteX1" fmla="*/ 229076 w 228600"/>
                <a:gd name="connsiteY1" fmla="*/ 7144 h 247650"/>
                <a:gd name="connsiteX2" fmla="*/ 7144 w 228600"/>
                <a:gd name="connsiteY2" fmla="*/ 99536 h 247650"/>
                <a:gd name="connsiteX3" fmla="*/ 148114 w 228600"/>
                <a:gd name="connsiteY3" fmla="*/ 240506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247650">
                  <a:moveTo>
                    <a:pt x="148114" y="240506"/>
                  </a:moveTo>
                  <a:cubicBezTo>
                    <a:pt x="207169" y="174784"/>
                    <a:pt x="233839" y="90011"/>
                    <a:pt x="229076" y="7144"/>
                  </a:cubicBezTo>
                  <a:cubicBezTo>
                    <a:pt x="149066" y="11906"/>
                    <a:pt x="70961" y="42386"/>
                    <a:pt x="7144" y="99536"/>
                  </a:cubicBezTo>
                  <a:lnTo>
                    <a:pt x="148114" y="2405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5" name="Ελεύθερη σχεδίαση: Σχήμα 24">
              <a:extLst>
                <a:ext uri="{FF2B5EF4-FFF2-40B4-BE49-F238E27FC236}">
                  <a16:creationId xmlns="" xmlns:a16="http://schemas.microsoft.com/office/drawing/2014/main" id="{03D393A6-8439-49D3-83ED-C379BCEC546E}"/>
                </a:ext>
              </a:extLst>
            </p:cNvPr>
            <p:cNvSpPr/>
            <p:nvPr/>
          </p:nvSpPr>
          <p:spPr>
            <a:xfrm>
              <a:off x="6510776" y="3735144"/>
              <a:ext cx="247650" cy="238125"/>
            </a:xfrm>
            <a:custGeom>
              <a:avLst/>
              <a:gdLst>
                <a:gd name="connsiteX0" fmla="*/ 7144 w 247650"/>
                <a:gd name="connsiteY0" fmla="*/ 88154 h 238125"/>
                <a:gd name="connsiteX1" fmla="*/ 154781 w 247650"/>
                <a:gd name="connsiteY1" fmla="*/ 235791 h 238125"/>
                <a:gd name="connsiteX2" fmla="*/ 247174 w 247650"/>
                <a:gd name="connsiteY2" fmla="*/ 8144 h 238125"/>
                <a:gd name="connsiteX3" fmla="*/ 7144 w 247650"/>
                <a:gd name="connsiteY3" fmla="*/ 8815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50" h="238125">
                  <a:moveTo>
                    <a:pt x="7144" y="88154"/>
                  </a:moveTo>
                  <a:lnTo>
                    <a:pt x="154781" y="235791"/>
                  </a:lnTo>
                  <a:cubicBezTo>
                    <a:pt x="213836" y="171021"/>
                    <a:pt x="244316" y="90059"/>
                    <a:pt x="247174" y="8144"/>
                  </a:cubicBezTo>
                  <a:cubicBezTo>
                    <a:pt x="161449" y="1476"/>
                    <a:pt x="74771" y="28146"/>
                    <a:pt x="7144" y="881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8" name="Ελεύθερη σχεδίαση: Σχήμα 27">
              <a:extLst>
                <a:ext uri="{FF2B5EF4-FFF2-40B4-BE49-F238E27FC236}">
                  <a16:creationId xmlns="" xmlns:a16="http://schemas.microsoft.com/office/drawing/2014/main" id="{CD016448-9B43-4401-BE3E-7AE8FAAB6C4B}"/>
                </a:ext>
              </a:extLst>
            </p:cNvPr>
            <p:cNvSpPr/>
            <p:nvPr/>
          </p:nvSpPr>
          <p:spPr>
            <a:xfrm>
              <a:off x="6314561" y="3360859"/>
              <a:ext cx="323850" cy="342900"/>
            </a:xfrm>
            <a:custGeom>
              <a:avLst/>
              <a:gdLst>
                <a:gd name="connsiteX0" fmla="*/ 81439 w 323850"/>
                <a:gd name="connsiteY0" fmla="*/ 341471 h 342900"/>
                <a:gd name="connsiteX1" fmla="*/ 323374 w 323850"/>
                <a:gd name="connsiteY1" fmla="*/ 99536 h 342900"/>
                <a:gd name="connsiteX2" fmla="*/ 99536 w 323850"/>
                <a:gd name="connsiteY2" fmla="*/ 7144 h 342900"/>
                <a:gd name="connsiteX3" fmla="*/ 7144 w 323850"/>
                <a:gd name="connsiteY3" fmla="*/ 267176 h 342900"/>
                <a:gd name="connsiteX4" fmla="*/ 81439 w 323850"/>
                <a:gd name="connsiteY4" fmla="*/ 341471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42900">
                  <a:moveTo>
                    <a:pt x="81439" y="341471"/>
                  </a:moveTo>
                  <a:lnTo>
                    <a:pt x="323374" y="99536"/>
                  </a:lnTo>
                  <a:cubicBezTo>
                    <a:pt x="259556" y="41434"/>
                    <a:pt x="179546" y="10954"/>
                    <a:pt x="99536" y="7144"/>
                  </a:cubicBezTo>
                  <a:cubicBezTo>
                    <a:pt x="104299" y="99536"/>
                    <a:pt x="73819" y="193834"/>
                    <a:pt x="7144" y="267176"/>
                  </a:cubicBezTo>
                  <a:lnTo>
                    <a:pt x="81439" y="3414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 dirty="0"/>
            </a:p>
          </p:txBody>
        </p:sp>
        <p:sp>
          <p:nvSpPr>
            <p:cNvPr id="29" name="Ελεύθερη σχεδίαση: Σχήμα 28">
              <a:extLst>
                <a:ext uri="{FF2B5EF4-FFF2-40B4-BE49-F238E27FC236}">
                  <a16:creationId xmlns="" xmlns:a16="http://schemas.microsoft.com/office/drawing/2014/main" id="{8777ACB5-7472-4094-A20D-7004F2A7D6E7}"/>
                </a:ext>
              </a:extLst>
            </p:cNvPr>
            <p:cNvSpPr/>
            <p:nvPr/>
          </p:nvSpPr>
          <p:spPr>
            <a:xfrm>
              <a:off x="6415526" y="3478969"/>
              <a:ext cx="342900" cy="323850"/>
            </a:xfrm>
            <a:custGeom>
              <a:avLst/>
              <a:gdLst>
                <a:gd name="connsiteX0" fmla="*/ 7144 w 342900"/>
                <a:gd name="connsiteY0" fmla="*/ 250031 h 323850"/>
                <a:gd name="connsiteX1" fmla="*/ 74771 w 342900"/>
                <a:gd name="connsiteY1" fmla="*/ 317659 h 323850"/>
                <a:gd name="connsiteX2" fmla="*/ 341471 w 342900"/>
                <a:gd name="connsiteY2" fmla="*/ 225266 h 323850"/>
                <a:gd name="connsiteX3" fmla="*/ 249079 w 342900"/>
                <a:gd name="connsiteY3" fmla="*/ 7144 h 323850"/>
                <a:gd name="connsiteX4" fmla="*/ 7144 w 342900"/>
                <a:gd name="connsiteY4" fmla="*/ 250031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323850">
                  <a:moveTo>
                    <a:pt x="7144" y="250031"/>
                  </a:moveTo>
                  <a:lnTo>
                    <a:pt x="74771" y="317659"/>
                  </a:lnTo>
                  <a:cubicBezTo>
                    <a:pt x="150019" y="250031"/>
                    <a:pt x="246221" y="219551"/>
                    <a:pt x="341471" y="225266"/>
                  </a:cubicBezTo>
                  <a:cubicBezTo>
                    <a:pt x="335756" y="147161"/>
                    <a:pt x="305276" y="70009"/>
                    <a:pt x="249079" y="7144"/>
                  </a:cubicBezTo>
                  <a:lnTo>
                    <a:pt x="7144" y="2500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1" name="Ελεύθερη σχεδίαση: Σχήμα 30">
              <a:extLst>
                <a:ext uri="{FF2B5EF4-FFF2-40B4-BE49-F238E27FC236}">
                  <a16:creationId xmlns="" xmlns:a16="http://schemas.microsoft.com/office/drawing/2014/main" id="{E3E54D50-A3E5-4FC8-92F2-FC77979B3297}"/>
                </a:ext>
              </a:extLst>
            </p:cNvPr>
            <p:cNvSpPr/>
            <p:nvPr/>
          </p:nvSpPr>
          <p:spPr>
            <a:xfrm>
              <a:off x="6402144" y="3843776"/>
              <a:ext cx="238125" cy="247650"/>
            </a:xfrm>
            <a:custGeom>
              <a:avLst/>
              <a:gdLst>
                <a:gd name="connsiteX0" fmla="*/ 88154 w 238125"/>
                <a:gd name="connsiteY0" fmla="*/ 7144 h 247650"/>
                <a:gd name="connsiteX1" fmla="*/ 8144 w 238125"/>
                <a:gd name="connsiteY1" fmla="*/ 247174 h 247650"/>
                <a:gd name="connsiteX2" fmla="*/ 235791 w 238125"/>
                <a:gd name="connsiteY2" fmla="*/ 154781 h 247650"/>
                <a:gd name="connsiteX3" fmla="*/ 88154 w 238125"/>
                <a:gd name="connsiteY3" fmla="*/ 7144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247650">
                  <a:moveTo>
                    <a:pt x="88154" y="7144"/>
                  </a:moveTo>
                  <a:cubicBezTo>
                    <a:pt x="28146" y="74771"/>
                    <a:pt x="1476" y="161449"/>
                    <a:pt x="8144" y="247174"/>
                  </a:cubicBezTo>
                  <a:cubicBezTo>
                    <a:pt x="90059" y="244316"/>
                    <a:pt x="171021" y="212884"/>
                    <a:pt x="235791" y="154781"/>
                  </a:cubicBezTo>
                  <a:lnTo>
                    <a:pt x="8815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2" name="Ελεύθερη σχεδίαση: Σχήμα 31">
              <a:extLst>
                <a:ext uri="{FF2B5EF4-FFF2-40B4-BE49-F238E27FC236}">
                  <a16:creationId xmlns="" xmlns:a16="http://schemas.microsoft.com/office/drawing/2014/main" id="{2A7EB823-9E9A-484B-802D-B4E3E4E1ABA6}"/>
                </a:ext>
              </a:extLst>
            </p:cNvPr>
            <p:cNvSpPr/>
            <p:nvPr/>
          </p:nvSpPr>
          <p:spPr>
            <a:xfrm>
              <a:off x="6146921" y="3748526"/>
              <a:ext cx="314325" cy="342900"/>
            </a:xfrm>
            <a:custGeom>
              <a:avLst/>
              <a:gdLst>
                <a:gd name="connsiteX0" fmla="*/ 316706 w 314325"/>
                <a:gd name="connsiteY0" fmla="*/ 74771 h 342900"/>
                <a:gd name="connsiteX1" fmla="*/ 249079 w 314325"/>
                <a:gd name="connsiteY1" fmla="*/ 7144 h 342900"/>
                <a:gd name="connsiteX2" fmla="*/ 7144 w 314325"/>
                <a:gd name="connsiteY2" fmla="*/ 249079 h 342900"/>
                <a:gd name="connsiteX3" fmla="*/ 225266 w 314325"/>
                <a:gd name="connsiteY3" fmla="*/ 341471 h 342900"/>
                <a:gd name="connsiteX4" fmla="*/ 316706 w 314325"/>
                <a:gd name="connsiteY4" fmla="*/ 74771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42900">
                  <a:moveTo>
                    <a:pt x="316706" y="74771"/>
                  </a:moveTo>
                  <a:lnTo>
                    <a:pt x="249079" y="7144"/>
                  </a:lnTo>
                  <a:lnTo>
                    <a:pt x="7144" y="249079"/>
                  </a:lnTo>
                  <a:cubicBezTo>
                    <a:pt x="69056" y="305276"/>
                    <a:pt x="146209" y="335756"/>
                    <a:pt x="225266" y="341471"/>
                  </a:cubicBezTo>
                  <a:cubicBezTo>
                    <a:pt x="218599" y="247174"/>
                    <a:pt x="249079" y="150019"/>
                    <a:pt x="316706" y="747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3" name="Ελεύθερη σχεδίαση: Σχήμα 32">
              <a:extLst>
                <a:ext uri="{FF2B5EF4-FFF2-40B4-BE49-F238E27FC236}">
                  <a16:creationId xmlns="" xmlns:a16="http://schemas.microsoft.com/office/drawing/2014/main" id="{6DF7313A-8B60-4DCF-BC66-24CD4809CFD4}"/>
                </a:ext>
              </a:extLst>
            </p:cNvPr>
            <p:cNvSpPr/>
            <p:nvPr/>
          </p:nvSpPr>
          <p:spPr>
            <a:xfrm>
              <a:off x="6026906" y="3479921"/>
              <a:ext cx="247650" cy="228600"/>
            </a:xfrm>
            <a:custGeom>
              <a:avLst/>
              <a:gdLst>
                <a:gd name="connsiteX0" fmla="*/ 99536 w 247650"/>
                <a:gd name="connsiteY0" fmla="*/ 7144 h 228600"/>
                <a:gd name="connsiteX1" fmla="*/ 7144 w 247650"/>
                <a:gd name="connsiteY1" fmla="*/ 229076 h 228600"/>
                <a:gd name="connsiteX2" fmla="*/ 240506 w 247650"/>
                <a:gd name="connsiteY2" fmla="*/ 148114 h 228600"/>
                <a:gd name="connsiteX3" fmla="*/ 99536 w 247650"/>
                <a:gd name="connsiteY3" fmla="*/ 714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50" h="228600">
                  <a:moveTo>
                    <a:pt x="99536" y="7144"/>
                  </a:moveTo>
                  <a:cubicBezTo>
                    <a:pt x="42386" y="70009"/>
                    <a:pt x="11906" y="149066"/>
                    <a:pt x="7144" y="229076"/>
                  </a:cubicBezTo>
                  <a:cubicBezTo>
                    <a:pt x="90011" y="233839"/>
                    <a:pt x="173831" y="206216"/>
                    <a:pt x="240506" y="148114"/>
                  </a:cubicBezTo>
                  <a:lnTo>
                    <a:pt x="9953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5" name="Ελεύθερη σχεδίαση: Σχήμα 34">
              <a:extLst>
                <a:ext uri="{FF2B5EF4-FFF2-40B4-BE49-F238E27FC236}">
                  <a16:creationId xmlns="" xmlns:a16="http://schemas.microsoft.com/office/drawing/2014/main" id="{4EB02998-0A4D-4F55-BF82-474409838D04}"/>
                </a:ext>
              </a:extLst>
            </p:cNvPr>
            <p:cNvSpPr/>
            <p:nvPr/>
          </p:nvSpPr>
          <p:spPr>
            <a:xfrm>
              <a:off x="6027859" y="3647561"/>
              <a:ext cx="342900" cy="323850"/>
            </a:xfrm>
            <a:custGeom>
              <a:avLst/>
              <a:gdLst>
                <a:gd name="connsiteX0" fmla="*/ 341471 w 342900"/>
                <a:gd name="connsiteY0" fmla="*/ 81439 h 323850"/>
                <a:gd name="connsiteX1" fmla="*/ 267176 w 342900"/>
                <a:gd name="connsiteY1" fmla="*/ 7144 h 323850"/>
                <a:gd name="connsiteX2" fmla="*/ 7144 w 342900"/>
                <a:gd name="connsiteY2" fmla="*/ 99536 h 323850"/>
                <a:gd name="connsiteX3" fmla="*/ 99536 w 342900"/>
                <a:gd name="connsiteY3" fmla="*/ 323374 h 323850"/>
                <a:gd name="connsiteX4" fmla="*/ 341471 w 342900"/>
                <a:gd name="connsiteY4" fmla="*/ 81439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323850">
                  <a:moveTo>
                    <a:pt x="341471" y="81439"/>
                  </a:moveTo>
                  <a:lnTo>
                    <a:pt x="267176" y="7144"/>
                  </a:lnTo>
                  <a:cubicBezTo>
                    <a:pt x="193834" y="73819"/>
                    <a:pt x="99536" y="104299"/>
                    <a:pt x="7144" y="99536"/>
                  </a:cubicBezTo>
                  <a:cubicBezTo>
                    <a:pt x="10954" y="180499"/>
                    <a:pt x="42386" y="259556"/>
                    <a:pt x="99536" y="323374"/>
                  </a:cubicBezTo>
                  <a:lnTo>
                    <a:pt x="341471" y="814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pic>
        <p:nvPicPr>
          <p:cNvPr id="2050" name="Picture 2" descr="ÎÏÎ¿ÏÎ­Î»ÎµÏÎ¼Î± ÎµÎ¹ÎºÏÎ½Î±Ï Î³Î¹Î± basketball images">
            <a:extLst>
              <a:ext uri="{FF2B5EF4-FFF2-40B4-BE49-F238E27FC236}">
                <a16:creationId xmlns="" xmlns:a16="http://schemas.microsoft.com/office/drawing/2014/main" id="{70A31CAB-7F69-4557-A671-77B036649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959" y="298304"/>
            <a:ext cx="3512473" cy="29809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0576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ÎÏÎ¿ÏÎ­Î»ÎµÏÎ¼Î± ÎµÎ¹ÎºÏÎ½Î±Ï Î³Î¹Î± basketball images JORDAN">
            <a:extLst>
              <a:ext uri="{FF2B5EF4-FFF2-40B4-BE49-F238E27FC236}">
                <a16:creationId xmlns="" xmlns:a16="http://schemas.microsoft.com/office/drawing/2014/main" id="{C1E2AF1E-0604-444E-9E51-42ADBC47A4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13" r="-1" b="-1"/>
          <a:stretch/>
        </p:blipFill>
        <p:spPr bwMode="auto">
          <a:xfrm>
            <a:off x="838200" y="-3810"/>
            <a:ext cx="992886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136">
            <a:extLst>
              <a:ext uri="{FF2B5EF4-FFF2-40B4-BE49-F238E27FC236}">
                <a16:creationId xmlns="" xmlns:a16="http://schemas.microsoft.com/office/drawing/2014/main" id="{CB607B98-7700-4DC9-8BE8-A876255F9C5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7008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6" descr="Î£ÏÎµÏÎ¹ÎºÎ® ÎµÎ¹ÎºÏÎ½Î±">
            <a:extLst>
              <a:ext uri="{FF2B5EF4-FFF2-40B4-BE49-F238E27FC236}">
                <a16:creationId xmlns="" xmlns:a16="http://schemas.microsoft.com/office/drawing/2014/main" id="{F3492346-17D7-4EDC-AF81-4DCF1BB50B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3999" y="1972778"/>
            <a:ext cx="1476000" cy="14845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ÎÏÎ¿ÏÎ­Î»ÎµÏÎ¼Î± ÎµÎ¹ÎºÏÎ½Î±Ï Î³Î¹Î± advertising company">
            <a:extLst>
              <a:ext uri="{FF2B5EF4-FFF2-40B4-BE49-F238E27FC236}">
                <a16:creationId xmlns="" xmlns:a16="http://schemas.microsoft.com/office/drawing/2014/main" id="{39F7A2D7-E7D5-404A-9D1E-06B3424C1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851" y="1981304"/>
            <a:ext cx="1476000" cy="147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Τίτλος 1"/>
          <p:cNvSpPr>
            <a:spLocks noGrp="1"/>
          </p:cNvSpPr>
          <p:nvPr>
            <p:ph type="title"/>
          </p:nvPr>
        </p:nvSpPr>
        <p:spPr>
          <a:xfrm>
            <a:off x="882869" y="309919"/>
            <a:ext cx="10426261" cy="432000"/>
          </a:xfrm>
        </p:spPr>
        <p:txBody>
          <a:bodyPr rtlCol="0"/>
          <a:lstStyle/>
          <a:p>
            <a:pPr algn="ctr"/>
            <a:r>
              <a:rPr lang="el-GR" sz="2400" b="1" dirty="0"/>
              <a:t>Συσχετισμός παραδείγματος μπάσκετ με Οργάνωση Επιχειρήσεων: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38</a:t>
            </a:fld>
            <a:endParaRPr lang="el-GR" dirty="0"/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17"/>
          </p:nvPr>
        </p:nvSpPr>
        <p:spPr>
          <a:xfrm>
            <a:off x="2823732" y="3969303"/>
            <a:ext cx="2068129" cy="360000"/>
          </a:xfrm>
        </p:spPr>
        <p:txBody>
          <a:bodyPr rtlCol="0"/>
          <a:lstStyle/>
          <a:p>
            <a:r>
              <a:rPr lang="el-GR" dirty="0"/>
              <a:t>Δημιουργικές</a:t>
            </a:r>
            <a:r>
              <a:rPr lang="el-GR" b="1" dirty="0"/>
              <a:t> </a:t>
            </a:r>
            <a:r>
              <a:rPr lang="el-GR" dirty="0"/>
              <a:t>Διαφημιστικές Εταιρείες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18"/>
          </p:nvPr>
        </p:nvSpPr>
        <p:spPr>
          <a:xfrm>
            <a:off x="5015374" y="3969303"/>
            <a:ext cx="2168495" cy="587342"/>
          </a:xfrm>
        </p:spPr>
        <p:txBody>
          <a:bodyPr rtlCol="0"/>
          <a:lstStyle/>
          <a:p>
            <a:r>
              <a:rPr lang="el-GR" sz="1800" dirty="0">
                <a:latin typeface="+mj-lt"/>
              </a:rPr>
              <a:t>Μεγάλες Εταιρείες χρηματοοικονομικών, επενδύσεων &amp; λογιστικής</a:t>
            </a:r>
          </a:p>
        </p:txBody>
      </p:sp>
      <p:pic>
        <p:nvPicPr>
          <p:cNvPr id="36" name="Θέση εικόνας 25" descr="Κοντινή εικόνα εσωτερικού υλικού δόμησης"/>
          <p:cNvPicPr>
            <a:picLocks noGrp="1" noChangeAspect="1"/>
          </p:cNvPicPr>
          <p:nvPr>
            <p:ph type="pic" sz="quarter" idx="41"/>
          </p:nvPr>
        </p:nvPicPr>
        <p:blipFill>
          <a:blip r:embed="rId5"/>
          <a:srcRect/>
          <a:stretch>
            <a:fillRect/>
          </a:stretch>
        </p:blipFill>
        <p:spPr/>
      </p:pic>
      <p:pic>
        <p:nvPicPr>
          <p:cNvPr id="30" name="Θέση εικόνας 29" descr="γωνιακή προβολή ουρανοξύστη από το έδαφος"/>
          <p:cNvPicPr>
            <a:picLocks noGrp="1" noChangeAspect="1"/>
          </p:cNvPicPr>
          <p:nvPr>
            <p:ph type="pic" sz="quarter" idx="43"/>
          </p:nvPr>
        </p:nvPicPr>
        <p:blipFill>
          <a:blip r:embed="rId6"/>
          <a:srcRect/>
          <a:stretch>
            <a:fillRect/>
          </a:stretch>
        </p:blipFill>
        <p:spPr/>
      </p:pic>
      <p:pic>
        <p:nvPicPr>
          <p:cNvPr id="32" name="Θέση εικόνας 31" descr="εναέρια προβολή δικτύου αυτοκινητοδρόμων σε μεγάλη πόλη"/>
          <p:cNvPicPr>
            <a:picLocks noGrp="1" noChangeAspect="1"/>
          </p:cNvPicPr>
          <p:nvPr>
            <p:ph type="pic" sz="quarter" idx="44"/>
          </p:nvPr>
        </p:nvPicPr>
        <p:blipFill>
          <a:blip r:embed="rId7"/>
          <a:srcRect/>
          <a:stretch>
            <a:fillRect/>
          </a:stretch>
        </p:blipFill>
        <p:spPr/>
      </p:pic>
      <p:sp>
        <p:nvSpPr>
          <p:cNvPr id="11" name="Θέση κειμένου 10"/>
          <p:cNvSpPr>
            <a:spLocks noGrp="1"/>
          </p:cNvSpPr>
          <p:nvPr>
            <p:ph type="body" sz="quarter" idx="32"/>
          </p:nvPr>
        </p:nvSpPr>
        <p:spPr>
          <a:xfrm>
            <a:off x="7355320" y="4011117"/>
            <a:ext cx="2168495" cy="360000"/>
          </a:xfrm>
        </p:spPr>
        <p:txBody>
          <a:bodyPr rtlCol="0"/>
          <a:lstStyle/>
          <a:p>
            <a:pPr algn="ctr"/>
            <a:r>
              <a:rPr lang="el-GR" dirty="0">
                <a:latin typeface="+mj-lt"/>
              </a:rPr>
              <a:t>Κατασκευαστές Η/Υ &amp; συστημάτων Πληροφορικής</a:t>
            </a:r>
          </a:p>
        </p:txBody>
      </p:sp>
      <p:pic>
        <p:nvPicPr>
          <p:cNvPr id="45" name="Γραφικό 44" descr="Φοίνικας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34373" y="863355"/>
            <a:ext cx="755703" cy="755703"/>
          </a:xfrm>
          <a:prstGeom prst="rect">
            <a:avLst/>
          </a:prstGeom>
        </p:spPr>
      </p:pic>
      <p:sp>
        <p:nvSpPr>
          <p:cNvPr id="55" name="TextBox 37"/>
          <p:cNvSpPr txBox="1"/>
          <p:nvPr/>
        </p:nvSpPr>
        <p:spPr>
          <a:xfrm>
            <a:off x="9678437" y="6073017"/>
            <a:ext cx="157167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7" name="Θέση κειμένου 6"/>
          <p:cNvSpPr txBox="1"/>
          <p:nvPr/>
        </p:nvSpPr>
        <p:spPr>
          <a:xfrm>
            <a:off x="454591" y="3955532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Εταιρείες Συμβούλων Επιχειρήσεων</a:t>
            </a:r>
          </a:p>
        </p:txBody>
      </p:sp>
      <p:sp>
        <p:nvSpPr>
          <p:cNvPr id="46" name="Θέση κειμένου 10"/>
          <p:cNvSpPr txBox="1"/>
          <p:nvPr/>
        </p:nvSpPr>
        <p:spPr>
          <a:xfrm>
            <a:off x="9905348" y="3955532"/>
            <a:ext cx="1832061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Κατασκευαστές τηλεπικοινωνίας &amp; σύγχρονης τεχνολογίας</a:t>
            </a:r>
          </a:p>
        </p:txBody>
      </p:sp>
      <p:sp>
        <p:nvSpPr>
          <p:cNvPr id="2" name="Ορθογώνιο 1">
            <a:extLst>
              <a:ext uri="{FF2B5EF4-FFF2-40B4-BE49-F238E27FC236}">
                <a16:creationId xmlns="" xmlns:a16="http://schemas.microsoft.com/office/drawing/2014/main" id="{387CB0D7-EAD2-4E80-80C2-636693966AF4}"/>
              </a:ext>
            </a:extLst>
          </p:cNvPr>
          <p:cNvSpPr/>
          <p:nvPr/>
        </p:nvSpPr>
        <p:spPr>
          <a:xfrm>
            <a:off x="530299" y="884711"/>
            <a:ext cx="111255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Μερικές περιπτώσεις επιχειρήσεων που στηρίζονται σε μια οργανωτική δομή με αμοιβαία </a:t>
            </a:r>
            <a:r>
              <a:rPr lang="el-G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αλληλεξάρτηση</a:t>
            </a:r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για να πετύχουν τους αντικειμενικούς τους στόχους είναι:</a:t>
            </a:r>
          </a:p>
        </p:txBody>
      </p:sp>
      <p:pic>
        <p:nvPicPr>
          <p:cNvPr id="10" name="Γραφικό 9" descr="Φορητός υπολογιστής">
            <a:extLst>
              <a:ext uri="{FF2B5EF4-FFF2-40B4-BE49-F238E27FC236}">
                <a16:creationId xmlns="" xmlns:a16="http://schemas.microsoft.com/office/drawing/2014/main" id="{01504BD1-625A-45DD-B85F-ED9C489E1FB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82367" y="2364826"/>
            <a:ext cx="914400" cy="796638"/>
          </a:xfrm>
          <a:prstGeom prst="rect">
            <a:avLst/>
          </a:prstGeom>
        </p:spPr>
      </p:pic>
      <p:pic>
        <p:nvPicPr>
          <p:cNvPr id="17" name="Γραφικό 16" descr="Δορυφόρος">
            <a:extLst>
              <a:ext uri="{FF2B5EF4-FFF2-40B4-BE49-F238E27FC236}">
                <a16:creationId xmlns="" xmlns:a16="http://schemas.microsoft.com/office/drawing/2014/main" id="{6EC323C7-CC61-420E-9965-247FF02FB0E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0800000" flipH="1" flipV="1">
            <a:off x="10349974" y="2364826"/>
            <a:ext cx="908451" cy="799861"/>
          </a:xfrm>
          <a:prstGeom prst="rect">
            <a:avLst/>
          </a:prstGeom>
        </p:spPr>
      </p:pic>
      <p:pic>
        <p:nvPicPr>
          <p:cNvPr id="42" name="Γραφικό 41" descr="Γράφημα ράβδων">
            <a:extLst>
              <a:ext uri="{FF2B5EF4-FFF2-40B4-BE49-F238E27FC236}">
                <a16:creationId xmlns="" xmlns:a16="http://schemas.microsoft.com/office/drawing/2014/main" id="{7B13D8E8-A5E9-486B-B730-90606CAC360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0800000" flipH="1" flipV="1">
            <a:off x="964600" y="2313613"/>
            <a:ext cx="914400" cy="813646"/>
          </a:xfrm>
          <a:prstGeom prst="rect">
            <a:avLst/>
          </a:prstGeom>
        </p:spPr>
      </p:pic>
      <p:pic>
        <p:nvPicPr>
          <p:cNvPr id="53" name="Γραφικό 52" descr="Κέρματα">
            <a:extLst>
              <a:ext uri="{FF2B5EF4-FFF2-40B4-BE49-F238E27FC236}">
                <a16:creationId xmlns="" xmlns:a16="http://schemas.microsoft.com/office/drawing/2014/main" id="{659B3497-890A-469C-B992-27C4A6D305B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95443" y="2403919"/>
            <a:ext cx="829616" cy="697345"/>
          </a:xfrm>
          <a:prstGeom prst="rect">
            <a:avLst/>
          </a:prstGeom>
        </p:spPr>
      </p:pic>
      <p:pic>
        <p:nvPicPr>
          <p:cNvPr id="57" name="Γραφικό 56" descr="Μικρό πινέλο">
            <a:extLst>
              <a:ext uri="{FF2B5EF4-FFF2-40B4-BE49-F238E27FC236}">
                <a16:creationId xmlns="" xmlns:a16="http://schemas.microsoft.com/office/drawing/2014/main" id="{3B159B56-E278-46C9-AAC2-53E6D85B50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flipH="1">
            <a:off x="3377797" y="2331628"/>
            <a:ext cx="768104" cy="7755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9269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73001" y="191201"/>
            <a:ext cx="11340000" cy="432000"/>
          </a:xfrm>
        </p:spPr>
        <p:txBody>
          <a:bodyPr/>
          <a:lstStyle/>
          <a:p>
            <a:pPr algn="ctr"/>
            <a:r>
              <a:rPr lang="el-GR" b="1" dirty="0"/>
              <a:t>Διαφορά ανάμεσα στα 3 αθλήματα</a:t>
            </a:r>
            <a:endParaRPr lang="el-GR" alt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39</a:t>
            </a:fld>
            <a:endParaRPr lang="el-GR" dirty="0"/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3"/>
          </p:nvPr>
        </p:nvSpPr>
        <p:spPr>
          <a:xfrm>
            <a:off x="1665030" y="4692696"/>
            <a:ext cx="2190751" cy="1882140"/>
          </a:xfrm>
        </p:spPr>
        <p:txBody>
          <a:bodyPr rtlCol="0"/>
          <a:lstStyle/>
          <a:p>
            <a:r>
              <a:rPr lang="en-US" sz="1600" dirty="0" smtClean="0">
                <a:latin typeface="+mn-lt"/>
              </a:rPr>
              <a:t>O</a:t>
            </a:r>
            <a:r>
              <a:rPr lang="el-GR" sz="1600" dirty="0" err="1" smtClean="0">
                <a:latin typeface="+mn-lt"/>
              </a:rPr>
              <a:t>ργανώνεται</a:t>
            </a:r>
            <a:r>
              <a:rPr lang="el-GR" sz="1600" dirty="0" smtClean="0">
                <a:latin typeface="+mn-lt"/>
              </a:rPr>
              <a:t> </a:t>
            </a:r>
            <a:r>
              <a:rPr lang="el-GR" sz="1600" dirty="0">
                <a:latin typeface="+mn-lt"/>
              </a:rPr>
              <a:t>κυρίως γύρω από το άτομο</a:t>
            </a:r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34"/>
          </p:nvPr>
        </p:nvSpPr>
        <p:spPr>
          <a:xfrm>
            <a:off x="5082451" y="3877332"/>
            <a:ext cx="2325210" cy="634365"/>
          </a:xfrm>
        </p:spPr>
        <p:txBody>
          <a:bodyPr rtlCol="0"/>
          <a:lstStyle/>
          <a:p>
            <a:r>
              <a:rPr lang="el-GR" sz="1800" b="1" dirty="0" err="1"/>
              <a:t>Ράγκμπυ</a:t>
            </a:r>
            <a:r>
              <a:rPr lang="el-GR" sz="1800" b="1" dirty="0"/>
              <a:t> ή Αμερικάνικο Ποδόσφαιρο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5"/>
          </p:nvPr>
        </p:nvSpPr>
        <p:spPr>
          <a:xfrm>
            <a:off x="8345158" y="3914489"/>
            <a:ext cx="2538028" cy="494665"/>
          </a:xfrm>
        </p:spPr>
        <p:txBody>
          <a:bodyPr rtlCol="0"/>
          <a:lstStyle/>
          <a:p>
            <a:r>
              <a:rPr lang="el-GR" b="1" dirty="0">
                <a:latin typeface="+mn-lt"/>
              </a:rPr>
              <a:t>Μπάσκετ </a:t>
            </a:r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2"/>
          </p:nvPr>
        </p:nvSpPr>
        <p:spPr>
          <a:xfrm>
            <a:off x="1600028" y="3877332"/>
            <a:ext cx="2190750" cy="360045"/>
          </a:xfrm>
        </p:spPr>
        <p:txBody>
          <a:bodyPr rtlCol="0"/>
          <a:lstStyle/>
          <a:p>
            <a:pPr algn="ctr"/>
            <a:r>
              <a:rPr lang="en-US" b="1" dirty="0"/>
              <a:t>Baseball</a:t>
            </a:r>
            <a:r>
              <a:rPr lang="en-US" dirty="0"/>
              <a:t> </a:t>
            </a:r>
          </a:p>
        </p:txBody>
      </p:sp>
      <p:sp>
        <p:nvSpPr>
          <p:cNvPr id="55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Θέση κειμένου 5"/>
          <p:cNvSpPr txBox="1"/>
          <p:nvPr/>
        </p:nvSpPr>
        <p:spPr>
          <a:xfrm>
            <a:off x="5147625" y="4729397"/>
            <a:ext cx="2190751" cy="18821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/>
              <a:t>Οργανώνονται γύρω από ομάδες με </a:t>
            </a:r>
            <a:r>
              <a:rPr lang="el-GR" sz="1600" dirty="0" smtClean="0"/>
              <a:t>αλληλεξάρτηση </a:t>
            </a:r>
            <a:r>
              <a:rPr lang="el-GR" sz="1600" dirty="0"/>
              <a:t>τύπου σειράς</a:t>
            </a: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8557342" y="4701484"/>
            <a:ext cx="2207005" cy="18821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/>
              <a:t>Οργανώνεται γύρω από την ελεύθερη κυκλοφορία παικτών με αμοιβαία </a:t>
            </a:r>
            <a:r>
              <a:rPr lang="el-GR" sz="1600" dirty="0" smtClean="0"/>
              <a:t>αλληλεξάρτηση</a:t>
            </a:r>
            <a:endParaRPr lang="el-GR" sz="1600" dirty="0"/>
          </a:p>
        </p:txBody>
      </p:sp>
      <p:sp>
        <p:nvSpPr>
          <p:cNvPr id="2" name="Ορθογώνιο 1">
            <a:extLst>
              <a:ext uri="{FF2B5EF4-FFF2-40B4-BE49-F238E27FC236}">
                <a16:creationId xmlns="" xmlns:a16="http://schemas.microsoft.com/office/drawing/2014/main" id="{3993E101-818F-44E8-9FB4-31BC1D71B140}"/>
              </a:ext>
            </a:extLst>
          </p:cNvPr>
          <p:cNvSpPr/>
          <p:nvPr/>
        </p:nvSpPr>
        <p:spPr>
          <a:xfrm>
            <a:off x="450937" y="804710"/>
            <a:ext cx="111680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Ένας από τους βασικούς παράγοντες που ερμηνεύει τη διαφορά ανάμεσα στα τρία αυτά αθλήματα είναι η 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αλληλεξάρτηση μεταξύ των παικτών</a:t>
            </a:r>
          </a:p>
        </p:txBody>
      </p:sp>
      <p:pic>
        <p:nvPicPr>
          <p:cNvPr id="11" name="Γραφικό 10" descr="Μπέιζμπολ">
            <a:extLst>
              <a:ext uri="{FF2B5EF4-FFF2-40B4-BE49-F238E27FC236}">
                <a16:creationId xmlns="" xmlns:a16="http://schemas.microsoft.com/office/drawing/2014/main" id="{CFC11085-5D12-49B9-AFF2-49E35C3CC1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03205" y="2283142"/>
            <a:ext cx="914400" cy="914400"/>
          </a:xfrm>
          <a:prstGeom prst="rect">
            <a:avLst/>
          </a:prstGeom>
        </p:spPr>
      </p:pic>
      <p:pic>
        <p:nvPicPr>
          <p:cNvPr id="16" name="Γραφικό 15" descr="Αμερικανικό ποδόσφαιρο">
            <a:extLst>
              <a:ext uri="{FF2B5EF4-FFF2-40B4-BE49-F238E27FC236}">
                <a16:creationId xmlns="" xmlns:a16="http://schemas.microsoft.com/office/drawing/2014/main" id="{DD35D80C-6251-4A50-9A01-8E91FDA031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85800" y="2258057"/>
            <a:ext cx="914400" cy="914400"/>
          </a:xfrm>
          <a:prstGeom prst="rect">
            <a:avLst/>
          </a:prstGeom>
        </p:spPr>
      </p:pic>
      <p:grpSp>
        <p:nvGrpSpPr>
          <p:cNvPr id="22" name="Γραφικό 5" descr="Περπάτημα">
            <a:extLst>
              <a:ext uri="{FF2B5EF4-FFF2-40B4-BE49-F238E27FC236}">
                <a16:creationId xmlns="" xmlns:a16="http://schemas.microsoft.com/office/drawing/2014/main" id="{317CD9DF-B950-4F9A-AC29-B381F8E55665}"/>
              </a:ext>
            </a:extLst>
          </p:cNvPr>
          <p:cNvGrpSpPr/>
          <p:nvPr/>
        </p:nvGrpSpPr>
        <p:grpSpPr>
          <a:xfrm>
            <a:off x="8892205" y="2279528"/>
            <a:ext cx="914400" cy="914400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Ελεύθερη σχεδίαση: Σχήμα 22">
              <a:extLst>
                <a:ext uri="{FF2B5EF4-FFF2-40B4-BE49-F238E27FC236}">
                  <a16:creationId xmlns="" xmlns:a16="http://schemas.microsoft.com/office/drawing/2014/main" id="{CBCDA093-84D0-4132-97FE-1194DDAC8556}"/>
                </a:ext>
              </a:extLst>
            </p:cNvPr>
            <p:cNvSpPr/>
            <p:nvPr/>
          </p:nvSpPr>
          <p:spPr>
            <a:xfrm>
              <a:off x="6060281" y="3012281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7" name="Ελεύθερη σχεδίαση: Σχήμα 26">
              <a:extLst>
                <a:ext uri="{FF2B5EF4-FFF2-40B4-BE49-F238E27FC236}">
                  <a16:creationId xmlns="" xmlns:a16="http://schemas.microsoft.com/office/drawing/2014/main" id="{73829CB3-855F-4FF0-BBA4-59B065691695}"/>
                </a:ext>
              </a:extLst>
            </p:cNvPr>
            <p:cNvSpPr/>
            <p:nvPr/>
          </p:nvSpPr>
          <p:spPr>
            <a:xfrm>
              <a:off x="5821896" y="3183731"/>
              <a:ext cx="542925" cy="657225"/>
            </a:xfrm>
            <a:custGeom>
              <a:avLst/>
              <a:gdLst>
                <a:gd name="connsiteX0" fmla="*/ 515086 w 542925"/>
                <a:gd name="connsiteY0" fmla="*/ 209074 h 657225"/>
                <a:gd name="connsiteX1" fmla="*/ 416979 w 542925"/>
                <a:gd name="connsiteY1" fmla="*/ 176689 h 657225"/>
                <a:gd name="connsiteX2" fmla="*/ 360781 w 542925"/>
                <a:gd name="connsiteY2" fmla="*/ 47149 h 657225"/>
                <a:gd name="connsiteX3" fmla="*/ 294106 w 542925"/>
                <a:gd name="connsiteY3" fmla="*/ 7144 h 657225"/>
                <a:gd name="connsiteX4" fmla="*/ 261721 w 542925"/>
                <a:gd name="connsiteY4" fmla="*/ 14764 h 657225"/>
                <a:gd name="connsiteX5" fmla="*/ 128371 w 542925"/>
                <a:gd name="connsiteY5" fmla="*/ 67151 h 657225"/>
                <a:gd name="connsiteX6" fmla="*/ 107416 w 542925"/>
                <a:gd name="connsiteY6" fmla="*/ 88106 h 657225"/>
                <a:gd name="connsiteX7" fmla="*/ 59791 w 542925"/>
                <a:gd name="connsiteY7" fmla="*/ 202406 h 657225"/>
                <a:gd name="connsiteX8" fmla="*/ 80746 w 542925"/>
                <a:gd name="connsiteY8" fmla="*/ 251936 h 657225"/>
                <a:gd name="connsiteX9" fmla="*/ 95034 w 542925"/>
                <a:gd name="connsiteY9" fmla="*/ 254794 h 657225"/>
                <a:gd name="connsiteX10" fmla="*/ 130276 w 542925"/>
                <a:gd name="connsiteY10" fmla="*/ 230981 h 657225"/>
                <a:gd name="connsiteX11" fmla="*/ 169329 w 542925"/>
                <a:gd name="connsiteY11" fmla="*/ 131921 h 657225"/>
                <a:gd name="connsiteX12" fmla="*/ 209334 w 542925"/>
                <a:gd name="connsiteY12" fmla="*/ 116681 h 657225"/>
                <a:gd name="connsiteX13" fmla="*/ 143611 w 542925"/>
                <a:gd name="connsiteY13" fmla="*/ 437674 h 657225"/>
                <a:gd name="connsiteX14" fmla="*/ 15976 w 542925"/>
                <a:gd name="connsiteY14" fmla="*/ 592931 h 657225"/>
                <a:gd name="connsiteX15" fmla="*/ 20739 w 542925"/>
                <a:gd name="connsiteY15" fmla="*/ 646271 h 657225"/>
                <a:gd name="connsiteX16" fmla="*/ 44551 w 542925"/>
                <a:gd name="connsiteY16" fmla="*/ 654844 h 657225"/>
                <a:gd name="connsiteX17" fmla="*/ 74079 w 542925"/>
                <a:gd name="connsiteY17" fmla="*/ 640556 h 657225"/>
                <a:gd name="connsiteX18" fmla="*/ 207429 w 542925"/>
                <a:gd name="connsiteY18" fmla="*/ 478631 h 657225"/>
                <a:gd name="connsiteX19" fmla="*/ 215049 w 542925"/>
                <a:gd name="connsiteY19" fmla="*/ 462439 h 657225"/>
                <a:gd name="connsiteX20" fmla="*/ 237909 w 542925"/>
                <a:gd name="connsiteY20" fmla="*/ 351949 h 657225"/>
                <a:gd name="connsiteX21" fmla="*/ 340779 w 542925"/>
                <a:gd name="connsiteY21" fmla="*/ 426244 h 657225"/>
                <a:gd name="connsiteX22" fmla="*/ 340779 w 542925"/>
                <a:gd name="connsiteY22" fmla="*/ 616744 h 657225"/>
                <a:gd name="connsiteX23" fmla="*/ 378879 w 542925"/>
                <a:gd name="connsiteY23" fmla="*/ 654844 h 657225"/>
                <a:gd name="connsiteX24" fmla="*/ 416979 w 542925"/>
                <a:gd name="connsiteY24" fmla="*/ 616744 h 657225"/>
                <a:gd name="connsiteX25" fmla="*/ 416979 w 542925"/>
                <a:gd name="connsiteY25" fmla="*/ 407194 h 657225"/>
                <a:gd name="connsiteX26" fmla="*/ 401739 w 542925"/>
                <a:gd name="connsiteY26" fmla="*/ 376714 h 657225"/>
                <a:gd name="connsiteX27" fmla="*/ 309346 w 542925"/>
                <a:gd name="connsiteY27" fmla="*/ 309086 h 657225"/>
                <a:gd name="connsiteX28" fmla="*/ 335064 w 542925"/>
                <a:gd name="connsiteY28" fmla="*/ 180499 h 657225"/>
                <a:gd name="connsiteX29" fmla="*/ 353161 w 542925"/>
                <a:gd name="connsiteY29" fmla="*/ 222409 h 657225"/>
                <a:gd name="connsiteX30" fmla="*/ 376021 w 542925"/>
                <a:gd name="connsiteY30" fmla="*/ 243364 h 657225"/>
                <a:gd name="connsiteX31" fmla="*/ 490321 w 542925"/>
                <a:gd name="connsiteY31" fmla="*/ 281464 h 657225"/>
                <a:gd name="connsiteX32" fmla="*/ 502704 w 542925"/>
                <a:gd name="connsiteY32" fmla="*/ 283369 h 657225"/>
                <a:gd name="connsiteX33" fmla="*/ 538899 w 542925"/>
                <a:gd name="connsiteY33" fmla="*/ 257651 h 657225"/>
                <a:gd name="connsiteX34" fmla="*/ 515086 w 542925"/>
                <a:gd name="connsiteY34" fmla="*/ 209074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2925" h="657225">
                  <a:moveTo>
                    <a:pt x="515086" y="209074"/>
                  </a:moveTo>
                  <a:lnTo>
                    <a:pt x="416979" y="176689"/>
                  </a:lnTo>
                  <a:cubicBezTo>
                    <a:pt x="416979" y="176689"/>
                    <a:pt x="362686" y="50959"/>
                    <a:pt x="360781" y="47149"/>
                  </a:cubicBezTo>
                  <a:cubicBezTo>
                    <a:pt x="347446" y="23336"/>
                    <a:pt x="322681" y="7144"/>
                    <a:pt x="294106" y="7144"/>
                  </a:cubicBezTo>
                  <a:cubicBezTo>
                    <a:pt x="282676" y="7144"/>
                    <a:pt x="271246" y="10001"/>
                    <a:pt x="261721" y="14764"/>
                  </a:cubicBezTo>
                  <a:lnTo>
                    <a:pt x="128371" y="67151"/>
                  </a:lnTo>
                  <a:cubicBezTo>
                    <a:pt x="118846" y="70961"/>
                    <a:pt x="111226" y="78581"/>
                    <a:pt x="107416" y="88106"/>
                  </a:cubicBezTo>
                  <a:lnTo>
                    <a:pt x="59791" y="202406"/>
                  </a:lnTo>
                  <a:cubicBezTo>
                    <a:pt x="52171" y="221456"/>
                    <a:pt x="60744" y="244316"/>
                    <a:pt x="80746" y="251936"/>
                  </a:cubicBezTo>
                  <a:cubicBezTo>
                    <a:pt x="85509" y="253841"/>
                    <a:pt x="90271" y="254794"/>
                    <a:pt x="95034" y="254794"/>
                  </a:cubicBezTo>
                  <a:cubicBezTo>
                    <a:pt x="110274" y="254794"/>
                    <a:pt x="124561" y="246221"/>
                    <a:pt x="130276" y="230981"/>
                  </a:cubicBezTo>
                  <a:lnTo>
                    <a:pt x="169329" y="131921"/>
                  </a:lnTo>
                  <a:lnTo>
                    <a:pt x="209334" y="116681"/>
                  </a:lnTo>
                  <a:lnTo>
                    <a:pt x="143611" y="437674"/>
                  </a:lnTo>
                  <a:lnTo>
                    <a:pt x="15976" y="592931"/>
                  </a:lnTo>
                  <a:cubicBezTo>
                    <a:pt x="2641" y="609124"/>
                    <a:pt x="4546" y="632936"/>
                    <a:pt x="20739" y="646271"/>
                  </a:cubicBezTo>
                  <a:cubicBezTo>
                    <a:pt x="27406" y="651986"/>
                    <a:pt x="35979" y="654844"/>
                    <a:pt x="44551" y="654844"/>
                  </a:cubicBezTo>
                  <a:cubicBezTo>
                    <a:pt x="55981" y="654844"/>
                    <a:pt x="66459" y="650081"/>
                    <a:pt x="74079" y="640556"/>
                  </a:cubicBezTo>
                  <a:lnTo>
                    <a:pt x="207429" y="478631"/>
                  </a:lnTo>
                  <a:cubicBezTo>
                    <a:pt x="211239" y="473869"/>
                    <a:pt x="214096" y="468154"/>
                    <a:pt x="215049" y="462439"/>
                  </a:cubicBezTo>
                  <a:lnTo>
                    <a:pt x="237909" y="351949"/>
                  </a:lnTo>
                  <a:lnTo>
                    <a:pt x="340779" y="426244"/>
                  </a:lnTo>
                  <a:lnTo>
                    <a:pt x="340779" y="616744"/>
                  </a:lnTo>
                  <a:cubicBezTo>
                    <a:pt x="340779" y="637699"/>
                    <a:pt x="357924" y="654844"/>
                    <a:pt x="378879" y="654844"/>
                  </a:cubicBezTo>
                  <a:cubicBezTo>
                    <a:pt x="399834" y="654844"/>
                    <a:pt x="416979" y="637699"/>
                    <a:pt x="416979" y="616744"/>
                  </a:cubicBezTo>
                  <a:lnTo>
                    <a:pt x="416979" y="407194"/>
                  </a:lnTo>
                  <a:cubicBezTo>
                    <a:pt x="416979" y="394811"/>
                    <a:pt x="411264" y="383381"/>
                    <a:pt x="401739" y="376714"/>
                  </a:cubicBezTo>
                  <a:lnTo>
                    <a:pt x="309346" y="309086"/>
                  </a:lnTo>
                  <a:lnTo>
                    <a:pt x="335064" y="180499"/>
                  </a:lnTo>
                  <a:lnTo>
                    <a:pt x="353161" y="222409"/>
                  </a:lnTo>
                  <a:cubicBezTo>
                    <a:pt x="357924" y="231934"/>
                    <a:pt x="365544" y="239554"/>
                    <a:pt x="376021" y="243364"/>
                  </a:cubicBezTo>
                  <a:lnTo>
                    <a:pt x="490321" y="281464"/>
                  </a:lnTo>
                  <a:cubicBezTo>
                    <a:pt x="494131" y="282416"/>
                    <a:pt x="497941" y="283369"/>
                    <a:pt x="502704" y="283369"/>
                  </a:cubicBezTo>
                  <a:cubicBezTo>
                    <a:pt x="518896" y="283369"/>
                    <a:pt x="533184" y="272891"/>
                    <a:pt x="538899" y="257651"/>
                  </a:cubicBezTo>
                  <a:cubicBezTo>
                    <a:pt x="545566" y="237649"/>
                    <a:pt x="535089" y="215741"/>
                    <a:pt x="515086" y="2090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28" name="Γραφικό 14" descr="Μπάσκετ">
            <a:extLst>
              <a:ext uri="{FF2B5EF4-FFF2-40B4-BE49-F238E27FC236}">
                <a16:creationId xmlns="" xmlns:a16="http://schemas.microsoft.com/office/drawing/2014/main" id="{5BE448C2-5831-4B4C-B721-DB7A9B16AC1D}"/>
              </a:ext>
            </a:extLst>
          </p:cNvPr>
          <p:cNvGrpSpPr/>
          <p:nvPr/>
        </p:nvGrpSpPr>
        <p:grpSpPr>
          <a:xfrm>
            <a:off x="9497407" y="2771523"/>
            <a:ext cx="273331" cy="253108"/>
            <a:chOff x="5938800" y="32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" name="Ελεύθερη σχεδίαση: Σχήμα 28">
              <a:extLst>
                <a:ext uri="{FF2B5EF4-FFF2-40B4-BE49-F238E27FC236}">
                  <a16:creationId xmlns="" xmlns:a16="http://schemas.microsoft.com/office/drawing/2014/main" id="{2011E05F-C4A3-4CC1-84D2-46ECAC7AEE11}"/>
                </a:ext>
              </a:extLst>
            </p:cNvPr>
            <p:cNvSpPr/>
            <p:nvPr/>
          </p:nvSpPr>
          <p:spPr>
            <a:xfrm>
              <a:off x="6145969" y="3359906"/>
              <a:ext cx="228600" cy="247650"/>
            </a:xfrm>
            <a:custGeom>
              <a:avLst/>
              <a:gdLst>
                <a:gd name="connsiteX0" fmla="*/ 148114 w 228600"/>
                <a:gd name="connsiteY0" fmla="*/ 240506 h 247650"/>
                <a:gd name="connsiteX1" fmla="*/ 229076 w 228600"/>
                <a:gd name="connsiteY1" fmla="*/ 7144 h 247650"/>
                <a:gd name="connsiteX2" fmla="*/ 7144 w 228600"/>
                <a:gd name="connsiteY2" fmla="*/ 99536 h 247650"/>
                <a:gd name="connsiteX3" fmla="*/ 148114 w 228600"/>
                <a:gd name="connsiteY3" fmla="*/ 240506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247650">
                  <a:moveTo>
                    <a:pt x="148114" y="240506"/>
                  </a:moveTo>
                  <a:cubicBezTo>
                    <a:pt x="207169" y="174784"/>
                    <a:pt x="233839" y="90011"/>
                    <a:pt x="229076" y="7144"/>
                  </a:cubicBezTo>
                  <a:cubicBezTo>
                    <a:pt x="149066" y="11906"/>
                    <a:pt x="70961" y="42386"/>
                    <a:pt x="7144" y="99536"/>
                  </a:cubicBezTo>
                  <a:lnTo>
                    <a:pt x="148114" y="2405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0" name="Ελεύθερη σχεδίαση: Σχήμα 29">
              <a:extLst>
                <a:ext uri="{FF2B5EF4-FFF2-40B4-BE49-F238E27FC236}">
                  <a16:creationId xmlns="" xmlns:a16="http://schemas.microsoft.com/office/drawing/2014/main" id="{8C3EC9FD-5BA2-4528-A868-A8EA3FFA96E5}"/>
                </a:ext>
              </a:extLst>
            </p:cNvPr>
            <p:cNvSpPr/>
            <p:nvPr/>
          </p:nvSpPr>
          <p:spPr>
            <a:xfrm>
              <a:off x="6510776" y="3735144"/>
              <a:ext cx="247650" cy="238125"/>
            </a:xfrm>
            <a:custGeom>
              <a:avLst/>
              <a:gdLst>
                <a:gd name="connsiteX0" fmla="*/ 7144 w 247650"/>
                <a:gd name="connsiteY0" fmla="*/ 88154 h 238125"/>
                <a:gd name="connsiteX1" fmla="*/ 154781 w 247650"/>
                <a:gd name="connsiteY1" fmla="*/ 235791 h 238125"/>
                <a:gd name="connsiteX2" fmla="*/ 247174 w 247650"/>
                <a:gd name="connsiteY2" fmla="*/ 8144 h 238125"/>
                <a:gd name="connsiteX3" fmla="*/ 7144 w 247650"/>
                <a:gd name="connsiteY3" fmla="*/ 8815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50" h="238125">
                  <a:moveTo>
                    <a:pt x="7144" y="88154"/>
                  </a:moveTo>
                  <a:lnTo>
                    <a:pt x="154781" y="235791"/>
                  </a:lnTo>
                  <a:cubicBezTo>
                    <a:pt x="213836" y="171021"/>
                    <a:pt x="244316" y="90059"/>
                    <a:pt x="247174" y="8144"/>
                  </a:cubicBezTo>
                  <a:cubicBezTo>
                    <a:pt x="161449" y="1476"/>
                    <a:pt x="74771" y="28146"/>
                    <a:pt x="7144" y="881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1" name="Ελεύθερη σχεδίαση: Σχήμα 30">
              <a:extLst>
                <a:ext uri="{FF2B5EF4-FFF2-40B4-BE49-F238E27FC236}">
                  <a16:creationId xmlns="" xmlns:a16="http://schemas.microsoft.com/office/drawing/2014/main" id="{E7AD8E7D-2ACC-4B4F-8D04-F31D1F7B991F}"/>
                </a:ext>
              </a:extLst>
            </p:cNvPr>
            <p:cNvSpPr/>
            <p:nvPr/>
          </p:nvSpPr>
          <p:spPr>
            <a:xfrm>
              <a:off x="6314561" y="3360859"/>
              <a:ext cx="323850" cy="342900"/>
            </a:xfrm>
            <a:custGeom>
              <a:avLst/>
              <a:gdLst>
                <a:gd name="connsiteX0" fmla="*/ 81439 w 323850"/>
                <a:gd name="connsiteY0" fmla="*/ 341471 h 342900"/>
                <a:gd name="connsiteX1" fmla="*/ 323374 w 323850"/>
                <a:gd name="connsiteY1" fmla="*/ 99536 h 342900"/>
                <a:gd name="connsiteX2" fmla="*/ 99536 w 323850"/>
                <a:gd name="connsiteY2" fmla="*/ 7144 h 342900"/>
                <a:gd name="connsiteX3" fmla="*/ 7144 w 323850"/>
                <a:gd name="connsiteY3" fmla="*/ 267176 h 342900"/>
                <a:gd name="connsiteX4" fmla="*/ 81439 w 323850"/>
                <a:gd name="connsiteY4" fmla="*/ 341471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342900">
                  <a:moveTo>
                    <a:pt x="81439" y="341471"/>
                  </a:moveTo>
                  <a:lnTo>
                    <a:pt x="323374" y="99536"/>
                  </a:lnTo>
                  <a:cubicBezTo>
                    <a:pt x="259556" y="41434"/>
                    <a:pt x="179546" y="10954"/>
                    <a:pt x="99536" y="7144"/>
                  </a:cubicBezTo>
                  <a:cubicBezTo>
                    <a:pt x="104299" y="99536"/>
                    <a:pt x="73819" y="193834"/>
                    <a:pt x="7144" y="267176"/>
                  </a:cubicBezTo>
                  <a:lnTo>
                    <a:pt x="81439" y="3414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 dirty="0"/>
            </a:p>
          </p:txBody>
        </p:sp>
        <p:sp>
          <p:nvSpPr>
            <p:cNvPr id="32" name="Ελεύθερη σχεδίαση: Σχήμα 31">
              <a:extLst>
                <a:ext uri="{FF2B5EF4-FFF2-40B4-BE49-F238E27FC236}">
                  <a16:creationId xmlns="" xmlns:a16="http://schemas.microsoft.com/office/drawing/2014/main" id="{A32A43BC-24B6-4936-ACEC-AB507B88AE53}"/>
                </a:ext>
              </a:extLst>
            </p:cNvPr>
            <p:cNvSpPr/>
            <p:nvPr/>
          </p:nvSpPr>
          <p:spPr>
            <a:xfrm>
              <a:off x="6415526" y="3478969"/>
              <a:ext cx="342900" cy="323850"/>
            </a:xfrm>
            <a:custGeom>
              <a:avLst/>
              <a:gdLst>
                <a:gd name="connsiteX0" fmla="*/ 7144 w 342900"/>
                <a:gd name="connsiteY0" fmla="*/ 250031 h 323850"/>
                <a:gd name="connsiteX1" fmla="*/ 74771 w 342900"/>
                <a:gd name="connsiteY1" fmla="*/ 317659 h 323850"/>
                <a:gd name="connsiteX2" fmla="*/ 341471 w 342900"/>
                <a:gd name="connsiteY2" fmla="*/ 225266 h 323850"/>
                <a:gd name="connsiteX3" fmla="*/ 249079 w 342900"/>
                <a:gd name="connsiteY3" fmla="*/ 7144 h 323850"/>
                <a:gd name="connsiteX4" fmla="*/ 7144 w 342900"/>
                <a:gd name="connsiteY4" fmla="*/ 250031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323850">
                  <a:moveTo>
                    <a:pt x="7144" y="250031"/>
                  </a:moveTo>
                  <a:lnTo>
                    <a:pt x="74771" y="317659"/>
                  </a:lnTo>
                  <a:cubicBezTo>
                    <a:pt x="150019" y="250031"/>
                    <a:pt x="246221" y="219551"/>
                    <a:pt x="341471" y="225266"/>
                  </a:cubicBezTo>
                  <a:cubicBezTo>
                    <a:pt x="335756" y="147161"/>
                    <a:pt x="305276" y="70009"/>
                    <a:pt x="249079" y="7144"/>
                  </a:cubicBezTo>
                  <a:lnTo>
                    <a:pt x="7144" y="2500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3" name="Ελεύθερη σχεδίαση: Σχήμα 32">
              <a:extLst>
                <a:ext uri="{FF2B5EF4-FFF2-40B4-BE49-F238E27FC236}">
                  <a16:creationId xmlns="" xmlns:a16="http://schemas.microsoft.com/office/drawing/2014/main" id="{6D1FA4BB-2106-4041-9544-EDB925C9C467}"/>
                </a:ext>
              </a:extLst>
            </p:cNvPr>
            <p:cNvSpPr/>
            <p:nvPr/>
          </p:nvSpPr>
          <p:spPr>
            <a:xfrm>
              <a:off x="6402144" y="3843776"/>
              <a:ext cx="238125" cy="247650"/>
            </a:xfrm>
            <a:custGeom>
              <a:avLst/>
              <a:gdLst>
                <a:gd name="connsiteX0" fmla="*/ 88154 w 238125"/>
                <a:gd name="connsiteY0" fmla="*/ 7144 h 247650"/>
                <a:gd name="connsiteX1" fmla="*/ 8144 w 238125"/>
                <a:gd name="connsiteY1" fmla="*/ 247174 h 247650"/>
                <a:gd name="connsiteX2" fmla="*/ 235791 w 238125"/>
                <a:gd name="connsiteY2" fmla="*/ 154781 h 247650"/>
                <a:gd name="connsiteX3" fmla="*/ 88154 w 238125"/>
                <a:gd name="connsiteY3" fmla="*/ 7144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247650">
                  <a:moveTo>
                    <a:pt x="88154" y="7144"/>
                  </a:moveTo>
                  <a:cubicBezTo>
                    <a:pt x="28146" y="74771"/>
                    <a:pt x="1476" y="161449"/>
                    <a:pt x="8144" y="247174"/>
                  </a:cubicBezTo>
                  <a:cubicBezTo>
                    <a:pt x="90059" y="244316"/>
                    <a:pt x="171021" y="212884"/>
                    <a:pt x="235791" y="154781"/>
                  </a:cubicBezTo>
                  <a:lnTo>
                    <a:pt x="8815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4" name="Ελεύθερη σχεδίαση: Σχήμα 33">
              <a:extLst>
                <a:ext uri="{FF2B5EF4-FFF2-40B4-BE49-F238E27FC236}">
                  <a16:creationId xmlns="" xmlns:a16="http://schemas.microsoft.com/office/drawing/2014/main" id="{CA424CD3-FFEC-4BE1-A0D1-411CBA9D310F}"/>
                </a:ext>
              </a:extLst>
            </p:cNvPr>
            <p:cNvSpPr/>
            <p:nvPr/>
          </p:nvSpPr>
          <p:spPr>
            <a:xfrm>
              <a:off x="6146921" y="3748526"/>
              <a:ext cx="314325" cy="342900"/>
            </a:xfrm>
            <a:custGeom>
              <a:avLst/>
              <a:gdLst>
                <a:gd name="connsiteX0" fmla="*/ 316706 w 314325"/>
                <a:gd name="connsiteY0" fmla="*/ 74771 h 342900"/>
                <a:gd name="connsiteX1" fmla="*/ 249079 w 314325"/>
                <a:gd name="connsiteY1" fmla="*/ 7144 h 342900"/>
                <a:gd name="connsiteX2" fmla="*/ 7144 w 314325"/>
                <a:gd name="connsiteY2" fmla="*/ 249079 h 342900"/>
                <a:gd name="connsiteX3" fmla="*/ 225266 w 314325"/>
                <a:gd name="connsiteY3" fmla="*/ 341471 h 342900"/>
                <a:gd name="connsiteX4" fmla="*/ 316706 w 314325"/>
                <a:gd name="connsiteY4" fmla="*/ 74771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42900">
                  <a:moveTo>
                    <a:pt x="316706" y="74771"/>
                  </a:moveTo>
                  <a:lnTo>
                    <a:pt x="249079" y="7144"/>
                  </a:lnTo>
                  <a:lnTo>
                    <a:pt x="7144" y="249079"/>
                  </a:lnTo>
                  <a:cubicBezTo>
                    <a:pt x="69056" y="305276"/>
                    <a:pt x="146209" y="335756"/>
                    <a:pt x="225266" y="341471"/>
                  </a:cubicBezTo>
                  <a:cubicBezTo>
                    <a:pt x="218599" y="247174"/>
                    <a:pt x="249079" y="150019"/>
                    <a:pt x="316706" y="747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5" name="Ελεύθερη σχεδίαση: Σχήμα 34">
              <a:extLst>
                <a:ext uri="{FF2B5EF4-FFF2-40B4-BE49-F238E27FC236}">
                  <a16:creationId xmlns="" xmlns:a16="http://schemas.microsoft.com/office/drawing/2014/main" id="{DC0C5885-78EC-4BC2-8ECD-FFF7CD3AE037}"/>
                </a:ext>
              </a:extLst>
            </p:cNvPr>
            <p:cNvSpPr/>
            <p:nvPr/>
          </p:nvSpPr>
          <p:spPr>
            <a:xfrm>
              <a:off x="6026906" y="3479921"/>
              <a:ext cx="247650" cy="228600"/>
            </a:xfrm>
            <a:custGeom>
              <a:avLst/>
              <a:gdLst>
                <a:gd name="connsiteX0" fmla="*/ 99536 w 247650"/>
                <a:gd name="connsiteY0" fmla="*/ 7144 h 228600"/>
                <a:gd name="connsiteX1" fmla="*/ 7144 w 247650"/>
                <a:gd name="connsiteY1" fmla="*/ 229076 h 228600"/>
                <a:gd name="connsiteX2" fmla="*/ 240506 w 247650"/>
                <a:gd name="connsiteY2" fmla="*/ 148114 h 228600"/>
                <a:gd name="connsiteX3" fmla="*/ 99536 w 247650"/>
                <a:gd name="connsiteY3" fmla="*/ 714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50" h="228600">
                  <a:moveTo>
                    <a:pt x="99536" y="7144"/>
                  </a:moveTo>
                  <a:cubicBezTo>
                    <a:pt x="42386" y="70009"/>
                    <a:pt x="11906" y="149066"/>
                    <a:pt x="7144" y="229076"/>
                  </a:cubicBezTo>
                  <a:cubicBezTo>
                    <a:pt x="90011" y="233839"/>
                    <a:pt x="173831" y="206216"/>
                    <a:pt x="240506" y="148114"/>
                  </a:cubicBezTo>
                  <a:lnTo>
                    <a:pt x="9953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36" name="Ελεύθερη σχεδίαση: Σχήμα 35">
              <a:extLst>
                <a:ext uri="{FF2B5EF4-FFF2-40B4-BE49-F238E27FC236}">
                  <a16:creationId xmlns="" xmlns:a16="http://schemas.microsoft.com/office/drawing/2014/main" id="{314B1D3A-4897-42AB-BD7B-70D5E4CA7283}"/>
                </a:ext>
              </a:extLst>
            </p:cNvPr>
            <p:cNvSpPr/>
            <p:nvPr/>
          </p:nvSpPr>
          <p:spPr>
            <a:xfrm>
              <a:off x="6027859" y="3647561"/>
              <a:ext cx="342900" cy="323850"/>
            </a:xfrm>
            <a:custGeom>
              <a:avLst/>
              <a:gdLst>
                <a:gd name="connsiteX0" fmla="*/ 341471 w 342900"/>
                <a:gd name="connsiteY0" fmla="*/ 81439 h 323850"/>
                <a:gd name="connsiteX1" fmla="*/ 267176 w 342900"/>
                <a:gd name="connsiteY1" fmla="*/ 7144 h 323850"/>
                <a:gd name="connsiteX2" fmla="*/ 7144 w 342900"/>
                <a:gd name="connsiteY2" fmla="*/ 99536 h 323850"/>
                <a:gd name="connsiteX3" fmla="*/ 99536 w 342900"/>
                <a:gd name="connsiteY3" fmla="*/ 323374 h 323850"/>
                <a:gd name="connsiteX4" fmla="*/ 341471 w 342900"/>
                <a:gd name="connsiteY4" fmla="*/ 81439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323850">
                  <a:moveTo>
                    <a:pt x="341471" y="81439"/>
                  </a:moveTo>
                  <a:lnTo>
                    <a:pt x="267176" y="7144"/>
                  </a:lnTo>
                  <a:cubicBezTo>
                    <a:pt x="193834" y="73819"/>
                    <a:pt x="99536" y="104299"/>
                    <a:pt x="7144" y="99536"/>
                  </a:cubicBezTo>
                  <a:cubicBezTo>
                    <a:pt x="10954" y="180499"/>
                    <a:pt x="42386" y="259556"/>
                    <a:pt x="99536" y="323374"/>
                  </a:cubicBezTo>
                  <a:lnTo>
                    <a:pt x="341471" y="814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</p:spTree>
    <p:extLst>
      <p:ext uri="{BB962C8B-B14F-4D97-AF65-F5344CB8AC3E}">
        <p14:creationId xmlns="" xmlns:p14="http://schemas.microsoft.com/office/powerpoint/2010/main" val="422531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3F9027E6-A487-4BBB-901C-36AF2216A7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2" r="3058" b="-2"/>
          <a:stretch/>
        </p:blipFill>
        <p:spPr bwMode="auto">
          <a:xfrm>
            <a:off x="838200" y="-3810"/>
            <a:ext cx="992886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70">
            <a:extLst>
              <a:ext uri="{FF2B5EF4-FFF2-40B4-BE49-F238E27FC236}">
                <a16:creationId xmlns="" xmlns:a16="http://schemas.microsoft.com/office/drawing/2014/main" id="{CB607B98-7700-4DC9-8BE8-A876255F9C5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57C6B02-44FA-4FAA-A272-0B3A7E79994B}"/>
              </a:ext>
            </a:extLst>
          </p:cNvPr>
          <p:cNvSpPr txBox="1"/>
          <p:nvPr/>
        </p:nvSpPr>
        <p:spPr>
          <a:xfrm>
            <a:off x="4586614" y="6348265"/>
            <a:ext cx="30187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Εργοστάσιο παραγωγής </a:t>
            </a:r>
            <a:r>
              <a:rPr lang="en-US" sz="1600" dirty="0"/>
              <a:t>Audi</a:t>
            </a:r>
            <a:endParaRPr lang="el-G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="" xmlns:a16="http://schemas.microsoft.com/office/drawing/2014/main" id="{1CC14783-FE25-418F-B4DF-4982208775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/>
          </a:blip>
          <a:srcRect t="18179" b="5900"/>
          <a:stretch/>
        </p:blipFill>
        <p:spPr>
          <a:xfrm>
            <a:off x="-1" y="1"/>
            <a:ext cx="12192000" cy="6132262"/>
          </a:xfrm>
          <a:prstGeom prst="rect">
            <a:avLst/>
          </a:prstGeom>
          <a:noFill/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7309214B-9B60-4A94-88B5-44CB8D2632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6004"/>
          <a:stretch>
            <a:fillRect/>
          </a:stretch>
        </p:blipFill>
        <p:spPr>
          <a:xfrm>
            <a:off x="0" y="1783365"/>
            <a:ext cx="12192000" cy="5074635"/>
          </a:xfrm>
          <a:custGeom>
            <a:avLst/>
            <a:gdLst>
              <a:gd name="connsiteX0" fmla="*/ 0 w 12192000"/>
              <a:gd name="connsiteY0" fmla="*/ 0 h 5074635"/>
              <a:gd name="connsiteX1" fmla="*/ 12192000 w 12192000"/>
              <a:gd name="connsiteY1" fmla="*/ 0 h 5074635"/>
              <a:gd name="connsiteX2" fmla="*/ 12192000 w 12192000"/>
              <a:gd name="connsiteY2" fmla="*/ 5074635 h 5074635"/>
              <a:gd name="connsiteX3" fmla="*/ 0 w 12192000"/>
              <a:gd name="connsiteY3" fmla="*/ 5074635 h 5074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74635">
                <a:moveTo>
                  <a:pt x="0" y="0"/>
                </a:moveTo>
                <a:lnTo>
                  <a:pt x="12192000" y="0"/>
                </a:lnTo>
                <a:lnTo>
                  <a:pt x="12192000" y="5074635"/>
                </a:lnTo>
                <a:lnTo>
                  <a:pt x="0" y="507463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="" xmlns:p14="http://schemas.microsoft.com/office/powerpoint/2010/main" val="263160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>
            <a:extLst>
              <a:ext uri="{FF2B5EF4-FFF2-40B4-BE49-F238E27FC236}">
                <a16:creationId xmlns="" xmlns:a16="http://schemas.microsoft.com/office/drawing/2014/main" id="{C3CF7F0B-B47A-4530-88D0-19AE7AEB95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</a:blip>
          <a:srcRect t="6867" b="24933"/>
          <a:stretch/>
        </p:blipFill>
        <p:spPr>
          <a:xfrm>
            <a:off x="-1" y="1"/>
            <a:ext cx="12192000" cy="6132262"/>
          </a:xfrm>
          <a:prstGeom prst="rect">
            <a:avLst/>
          </a:prstGeom>
          <a:noFill/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7309214B-9B60-4A94-88B5-44CB8D2632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6004"/>
          <a:stretch>
            <a:fillRect/>
          </a:stretch>
        </p:blipFill>
        <p:spPr>
          <a:xfrm>
            <a:off x="0" y="1783365"/>
            <a:ext cx="12192000" cy="5074635"/>
          </a:xfrm>
          <a:custGeom>
            <a:avLst/>
            <a:gdLst>
              <a:gd name="connsiteX0" fmla="*/ 0 w 12192000"/>
              <a:gd name="connsiteY0" fmla="*/ 0 h 5074635"/>
              <a:gd name="connsiteX1" fmla="*/ 12192000 w 12192000"/>
              <a:gd name="connsiteY1" fmla="*/ 0 h 5074635"/>
              <a:gd name="connsiteX2" fmla="*/ 12192000 w 12192000"/>
              <a:gd name="connsiteY2" fmla="*/ 5074635 h 5074635"/>
              <a:gd name="connsiteX3" fmla="*/ 0 w 12192000"/>
              <a:gd name="connsiteY3" fmla="*/ 5074635 h 5074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74635">
                <a:moveTo>
                  <a:pt x="0" y="0"/>
                </a:moveTo>
                <a:lnTo>
                  <a:pt x="12192000" y="0"/>
                </a:lnTo>
                <a:lnTo>
                  <a:pt x="12192000" y="5074635"/>
                </a:lnTo>
                <a:lnTo>
                  <a:pt x="0" y="507463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="" xmlns:p14="http://schemas.microsoft.com/office/powerpoint/2010/main" val="373325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Εικόνα 5">
            <a:extLst>
              <a:ext uri="{FF2B5EF4-FFF2-40B4-BE49-F238E27FC236}">
                <a16:creationId xmlns="" xmlns:a16="http://schemas.microsoft.com/office/drawing/2014/main" id="{72CD49A2-667F-4A46-AA9E-FA5DA73958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</a:blip>
          <a:srcRect r="9514"/>
          <a:stretch/>
        </p:blipFill>
        <p:spPr>
          <a:xfrm>
            <a:off x="838200" y="-3810"/>
            <a:ext cx="9928860" cy="6858001"/>
          </a:xfrm>
          <a:prstGeom prst="rect">
            <a:avLst/>
          </a:prstGeom>
          <a:noFill/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CB607B98-7700-4DC9-8BE8-A876255F9C5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182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32BC26D8-82FB-445E-AA49-62A77D7C1EE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CB44330D-EA18-4254-AA95-EB49948539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Πίνακας 4">
            <a:extLst>
              <a:ext uri="{FF2B5EF4-FFF2-40B4-BE49-F238E27FC236}">
                <a16:creationId xmlns="" xmlns:a16="http://schemas.microsoft.com/office/drawing/2014/main" id="{F6601ACA-5C06-435D-9C33-77E29E898E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74385882"/>
              </p:ext>
            </p:extLst>
          </p:nvPr>
        </p:nvGraphicFramePr>
        <p:xfrm>
          <a:off x="1215480" y="832782"/>
          <a:ext cx="9761039" cy="5545156"/>
        </p:xfrm>
        <a:graphic>
          <a:graphicData uri="http://schemas.openxmlformats.org/drawingml/2006/table">
            <a:tbl>
              <a:tblPr firstRow="1" bandRow="1">
                <a:noFill/>
                <a:tableStyleId>{8799B23B-EC83-4686-B30A-512413B5E67A}</a:tableStyleId>
              </a:tblPr>
              <a:tblGrid>
                <a:gridCol w="2451647">
                  <a:extLst>
                    <a:ext uri="{9D8B030D-6E8A-4147-A177-3AD203B41FA5}">
                      <a16:colId xmlns="" xmlns:a16="http://schemas.microsoft.com/office/drawing/2014/main" val="3569552083"/>
                    </a:ext>
                  </a:extLst>
                </a:gridCol>
                <a:gridCol w="2761224">
                  <a:extLst>
                    <a:ext uri="{9D8B030D-6E8A-4147-A177-3AD203B41FA5}">
                      <a16:colId xmlns="" xmlns:a16="http://schemas.microsoft.com/office/drawing/2014/main" val="3387383083"/>
                    </a:ext>
                  </a:extLst>
                </a:gridCol>
                <a:gridCol w="2265210">
                  <a:extLst>
                    <a:ext uri="{9D8B030D-6E8A-4147-A177-3AD203B41FA5}">
                      <a16:colId xmlns="" xmlns:a16="http://schemas.microsoft.com/office/drawing/2014/main" val="66657196"/>
                    </a:ext>
                  </a:extLst>
                </a:gridCol>
                <a:gridCol w="2282958">
                  <a:extLst>
                    <a:ext uri="{9D8B030D-6E8A-4147-A177-3AD203B41FA5}">
                      <a16:colId xmlns="" xmlns:a16="http://schemas.microsoft.com/office/drawing/2014/main" val="2343468848"/>
                    </a:ext>
                  </a:extLst>
                </a:gridCol>
              </a:tblGrid>
              <a:tr h="1467300">
                <a:tc>
                  <a:txBody>
                    <a:bodyPr/>
                    <a:lstStyle/>
                    <a:p>
                      <a:pPr algn="r"/>
                      <a:r>
                        <a:rPr lang="el-GR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Τύπος </a:t>
                      </a:r>
                      <a:r>
                        <a:rPr lang="el-GR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τεχνολογικής </a:t>
                      </a:r>
                      <a:r>
                        <a:rPr lang="el-GR" sz="16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αλληλεξάρτη</a:t>
                      </a:r>
                      <a:r>
                        <a:rPr lang="el-GR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-</a:t>
                      </a:r>
                      <a:endParaRPr lang="el-GR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r"/>
                      <a:r>
                        <a:rPr lang="el-GR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σης</a:t>
                      </a:r>
                    </a:p>
                    <a:p>
                      <a:pPr algn="ctr"/>
                      <a:endParaRPr lang="el-GR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l"/>
                      <a:r>
                        <a:rPr lang="el-GR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Διάσταση οργανωτικής δομής</a:t>
                      </a:r>
                      <a:endParaRPr lang="el-GR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204618" marR="122771" marT="122771" marB="1227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8F9A9D">
                          <a:alpha val="60000"/>
                        </a:srgb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Απλή συνάθροιση ή συμμετοχή </a:t>
                      </a:r>
                      <a:endParaRPr lang="el-GR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204618" marR="122771" marT="122771" marB="1227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8F9A9D">
                          <a:alpha val="60000"/>
                        </a:srgb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Σειρά </a:t>
                      </a:r>
                      <a:r>
                        <a:rPr lang="el-GR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ή </a:t>
                      </a:r>
                      <a:endParaRPr lang="el-GR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l-GR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αλυσιδωτή</a:t>
                      </a:r>
                      <a:endParaRPr lang="el-GR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204618" marR="122771" marT="122771" marB="1227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8F9A9D">
                          <a:alpha val="60000"/>
                        </a:srgb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Αμοιβαία </a:t>
                      </a:r>
                      <a:r>
                        <a:rPr lang="el-GR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αλληλεξάρτηση</a:t>
                      </a:r>
                      <a:endParaRPr lang="el-GR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204618" marR="122771" marT="122771" marB="12277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8F9A9D">
                          <a:alpha val="60000"/>
                        </a:srgb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30297641"/>
                  </a:ext>
                </a:extLst>
              </a:tr>
              <a:tr h="549210"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Βασική μονάδα</a:t>
                      </a:r>
                      <a:endParaRPr lang="el-GR" sz="14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Άτομο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Επιμέρους Τμήματα της Ομαδικής Δραστηριότητας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Ολόκληρη   η ομαδική Δραστηριότητα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56500112"/>
                  </a:ext>
                </a:extLst>
              </a:tr>
              <a:tr h="36598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Χωροταξική διάχυση</a:t>
                      </a:r>
                      <a:endParaRPr lang="el-GR" sz="14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Μεγάλη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Σχετικά Συγκεντρωμένη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Πολύ Συγκεντρωμένη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31261772"/>
                  </a:ext>
                </a:extLst>
              </a:tr>
              <a:tr h="365980"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Ανάγκη επικοινωνίας</a:t>
                      </a:r>
                      <a:endParaRPr lang="el-GR" sz="14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Μικρή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Ενδιάμεση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Μεγάλη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3453131"/>
                  </a:ext>
                </a:extLst>
              </a:tr>
              <a:tr h="365980"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Ανάγκη συντονισμού</a:t>
                      </a:r>
                      <a:endParaRPr lang="el-GR" sz="14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Μικρή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Ενδιάμεση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Μεγάλη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0755204"/>
                  </a:ext>
                </a:extLst>
              </a:tr>
              <a:tr h="732440"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 </a:t>
                      </a:r>
                    </a:p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Τρόπος συντονισμού &amp; ολοκλήρωσης</a:t>
                      </a:r>
                      <a:endParaRPr lang="el-GR" sz="14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Στάνταρτς</a:t>
                      </a:r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,    Κανόνες &amp; </a:t>
                      </a:r>
                    </a:p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Κανονισμοί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Σχεδιασμός-Προγραμματισμός από την Ανώτατη Διοίκηση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Αμοιβαία Ρύθμιση από τους Εργαζομένους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16976378"/>
                  </a:ext>
                </a:extLst>
              </a:tr>
              <a:tr h="365980"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Εστία ανάπτυξης</a:t>
                      </a:r>
                      <a:endParaRPr lang="el-GR" sz="1400" b="1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Άτομο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Άτομο, Υποομάδα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Άτομο, Ομάδα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16223892"/>
                  </a:ext>
                </a:extLst>
              </a:tr>
              <a:tr h="549210"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Συναφές παράδειγμα σπορ</a:t>
                      </a:r>
                      <a:endParaRPr lang="el-GR" sz="14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Baseball</a:t>
                      </a:r>
                      <a:endParaRPr lang="en-US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Ράγκμπυ ή</a:t>
                      </a:r>
                    </a:p>
                    <a:p>
                      <a:pPr algn="ctr"/>
                      <a:r>
                        <a:rPr lang="el-GR" sz="14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Αμερικάνικο Ποδόσφαιρο</a:t>
                      </a:r>
                      <a:endParaRPr lang="el-GR" sz="140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Μπάσκετ</a:t>
                      </a:r>
                      <a:endParaRPr lang="el-GR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4618" marR="106401" marT="106401" marB="106401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92258308"/>
                  </a:ext>
                </a:extLst>
              </a:tr>
            </a:tbl>
          </a:graphicData>
        </a:graphic>
      </p:graphicFrame>
      <p:cxnSp>
        <p:nvCxnSpPr>
          <p:cNvPr id="23" name="Ευθεία γραμμή σύνδεσης 22">
            <a:extLst>
              <a:ext uri="{FF2B5EF4-FFF2-40B4-BE49-F238E27FC236}">
                <a16:creationId xmlns="" xmlns:a16="http://schemas.microsoft.com/office/drawing/2014/main" id="{0E8F4476-F345-470C-80F9-6BC888A7F4E6}"/>
              </a:ext>
            </a:extLst>
          </p:cNvPr>
          <p:cNvCxnSpPr>
            <a:cxnSpLocks/>
          </p:cNvCxnSpPr>
          <p:nvPr/>
        </p:nvCxnSpPr>
        <p:spPr>
          <a:xfrm>
            <a:off x="1215480" y="843883"/>
            <a:ext cx="2417068" cy="1210385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Ορθογώνιο 29">
            <a:extLst>
              <a:ext uri="{FF2B5EF4-FFF2-40B4-BE49-F238E27FC236}">
                <a16:creationId xmlns="" xmlns:a16="http://schemas.microsoft.com/office/drawing/2014/main" id="{6A24B4A2-32A7-4E9A-A4CF-3CA90A616B91}"/>
              </a:ext>
            </a:extLst>
          </p:cNvPr>
          <p:cNvSpPr/>
          <p:nvPr/>
        </p:nvSpPr>
        <p:spPr>
          <a:xfrm>
            <a:off x="477010" y="55973"/>
            <a:ext cx="112849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Συνοπτική Παρουσίαση Συσχετισμού Τεχνολογικών </a:t>
            </a:r>
            <a:r>
              <a:rPr lang="el-GR" b="1" dirty="0" err="1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Αλληλοεξαρτήσεων</a:t>
            </a:r>
            <a:r>
              <a:rPr lang="el-GR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&amp; Οργανωτικής Δομής</a:t>
            </a:r>
            <a:endParaRPr lang="el-GR" dirty="0">
              <a:solidFill>
                <a:schemeClr val="bg1"/>
              </a:solidFill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02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44</a:t>
            </a:fld>
            <a:endParaRPr lang="el-GR" dirty="0"/>
          </a:p>
        </p:txBody>
      </p:sp>
      <p:sp>
        <p:nvSpPr>
          <p:cNvPr id="41" name="Θέση κειμένου 40"/>
          <p:cNvSpPr>
            <a:spLocks noGrp="1"/>
          </p:cNvSpPr>
          <p:nvPr>
            <p:ph type="body" sz="quarter" idx="35"/>
          </p:nvPr>
        </p:nvSpPr>
        <p:spPr>
          <a:xfrm>
            <a:off x="5111900" y="4035973"/>
            <a:ext cx="1980000" cy="1078276"/>
          </a:xfrm>
        </p:spPr>
        <p:txBody>
          <a:bodyPr rtlCol="0"/>
          <a:lstStyle/>
          <a:p>
            <a:r>
              <a:rPr lang="en-US" b="1" dirty="0"/>
              <a:t>James Thompson</a:t>
            </a:r>
            <a:endParaRPr lang="en-US" dirty="0"/>
          </a:p>
          <a:p>
            <a:pPr rtl="0"/>
            <a:endParaRPr lang="el-GR" sz="1600" b="1" noProof="1"/>
          </a:p>
        </p:txBody>
      </p:sp>
      <p:sp>
        <p:nvSpPr>
          <p:cNvPr id="43" name="Θέση κειμένου 42"/>
          <p:cNvSpPr>
            <a:spLocks noGrp="1"/>
          </p:cNvSpPr>
          <p:nvPr>
            <p:ph type="body" sz="quarter" idx="36"/>
          </p:nvPr>
        </p:nvSpPr>
        <p:spPr>
          <a:xfrm>
            <a:off x="7451950" y="4043579"/>
            <a:ext cx="1980000" cy="1350279"/>
          </a:xfrm>
        </p:spPr>
        <p:txBody>
          <a:bodyPr rtlCol="0"/>
          <a:lstStyle/>
          <a:p>
            <a:r>
              <a:rPr lang="en-US" sz="1800" b="1" dirty="0">
                <a:latin typeface="+mj-lt"/>
              </a:rPr>
              <a:t>Joan Woodward</a:t>
            </a:r>
          </a:p>
        </p:txBody>
      </p:sp>
      <p:sp>
        <p:nvSpPr>
          <p:cNvPr id="45" name="Θέση κειμένου 44"/>
          <p:cNvSpPr>
            <a:spLocks noGrp="1"/>
          </p:cNvSpPr>
          <p:nvPr>
            <p:ph type="body" sz="quarter" idx="37"/>
          </p:nvPr>
        </p:nvSpPr>
        <p:spPr>
          <a:xfrm>
            <a:off x="9652514" y="4035973"/>
            <a:ext cx="2190121" cy="682746"/>
          </a:xfrm>
        </p:spPr>
        <p:txBody>
          <a:bodyPr rtlCol="0"/>
          <a:lstStyle/>
          <a:p>
            <a:r>
              <a:rPr lang="en-US" b="1" dirty="0"/>
              <a:t>Charles </a:t>
            </a:r>
            <a:r>
              <a:rPr lang="en-US" b="1" dirty="0" err="1"/>
              <a:t>Perrow</a:t>
            </a:r>
            <a:endParaRPr lang="en-US" dirty="0"/>
          </a:p>
        </p:txBody>
      </p:sp>
      <p:sp>
        <p:nvSpPr>
          <p:cNvPr id="39" name="Θέση κειμένου 38"/>
          <p:cNvSpPr>
            <a:spLocks noGrp="1"/>
          </p:cNvSpPr>
          <p:nvPr>
            <p:ph type="body" sz="quarter" idx="32"/>
          </p:nvPr>
        </p:nvSpPr>
        <p:spPr>
          <a:xfrm>
            <a:off x="5144984" y="1501495"/>
            <a:ext cx="6593932" cy="360000"/>
          </a:xfrm>
        </p:spPr>
        <p:txBody>
          <a:bodyPr rtlCol="0"/>
          <a:lstStyle/>
          <a:p>
            <a:pPr algn="ctr"/>
            <a:r>
              <a:rPr lang="el-GR" sz="1600" dirty="0"/>
              <a:t>Η ανάλυση της υπόθεσης του προσδιορισμού της </a:t>
            </a:r>
            <a:r>
              <a:rPr lang="el-GR" sz="1600" dirty="0" err="1"/>
              <a:t>οργανωσιακής</a:t>
            </a:r>
            <a:r>
              <a:rPr lang="el-GR" sz="1600" dirty="0"/>
              <a:t> μορφής από την χρησιμοποιούμενη τεχνολογία, αποτέλεσε το αντικείμενο μελέτης αρκετών εμπειρικών ερευνών, οι κυριότερες εκ των οποίων είναι των:</a:t>
            </a:r>
          </a:p>
        </p:txBody>
      </p:sp>
      <p:sp>
        <p:nvSpPr>
          <p:cNvPr id="22" name="Ορθογώνιο 6"/>
          <p:cNvSpPr/>
          <p:nvPr/>
        </p:nvSpPr>
        <p:spPr>
          <a:xfrm flipV="1">
            <a:off x="284653" y="407984"/>
            <a:ext cx="4320000" cy="177428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3" name="Ορθογώνιο 6"/>
          <p:cNvSpPr/>
          <p:nvPr/>
        </p:nvSpPr>
        <p:spPr>
          <a:xfrm>
            <a:off x="318515" y="6213621"/>
            <a:ext cx="4320000" cy="22828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7" name="TextBox 6"/>
          <p:cNvSpPr txBox="1"/>
          <p:nvPr/>
        </p:nvSpPr>
        <p:spPr>
          <a:xfrm>
            <a:off x="9812063" y="6213621"/>
            <a:ext cx="1392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l-GR" dirty="0"/>
          </a:p>
        </p:txBody>
      </p:sp>
      <p:sp>
        <p:nvSpPr>
          <p:cNvPr id="8" name="TextBox 7"/>
          <p:cNvSpPr txBox="1"/>
          <p:nvPr/>
        </p:nvSpPr>
        <p:spPr>
          <a:xfrm>
            <a:off x="9652514" y="6046470"/>
            <a:ext cx="1651756" cy="6476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/>
          </a:p>
        </p:txBody>
      </p:sp>
      <p:sp>
        <p:nvSpPr>
          <p:cNvPr id="30" name="Θέση κειμένου 38">
            <a:extLst>
              <a:ext uri="{FF2B5EF4-FFF2-40B4-BE49-F238E27FC236}">
                <a16:creationId xmlns="" xmlns:a16="http://schemas.microsoft.com/office/drawing/2014/main" id="{17CF5CD1-B695-42FB-BFFE-93293E0D26E5}"/>
              </a:ext>
            </a:extLst>
          </p:cNvPr>
          <p:cNvSpPr txBox="1">
            <a:spLocks/>
          </p:cNvSpPr>
          <p:nvPr/>
        </p:nvSpPr>
        <p:spPr>
          <a:xfrm>
            <a:off x="4718497" y="342246"/>
            <a:ext cx="7446906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Οι Κύριες θεωρητικές συνεισφορές στη μελέτη των επιδράσεων της τεχνολογίας στις οργανώσεις</a:t>
            </a:r>
          </a:p>
        </p:txBody>
      </p:sp>
      <p:pic>
        <p:nvPicPr>
          <p:cNvPr id="27" name="Γραφικό 26" descr="Δίκτυο">
            <a:extLst>
              <a:ext uri="{FF2B5EF4-FFF2-40B4-BE49-F238E27FC236}">
                <a16:creationId xmlns="" xmlns:a16="http://schemas.microsoft.com/office/drawing/2014/main" id="{E9216183-8761-4E0B-AFAE-D49E614584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70523" y="2802336"/>
            <a:ext cx="766165" cy="766165"/>
          </a:xfrm>
          <a:prstGeom prst="rect">
            <a:avLst/>
          </a:prstGeom>
        </p:spPr>
      </p:pic>
      <p:pic>
        <p:nvPicPr>
          <p:cNvPr id="32" name="Γραφικό 31" descr="Γρανάζια">
            <a:extLst>
              <a:ext uri="{FF2B5EF4-FFF2-40B4-BE49-F238E27FC236}">
                <a16:creationId xmlns="" xmlns:a16="http://schemas.microsoft.com/office/drawing/2014/main" id="{E056F258-9395-4147-8C00-C1707420B2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41721" y="2802336"/>
            <a:ext cx="766166" cy="766166"/>
          </a:xfrm>
          <a:prstGeom prst="rect">
            <a:avLst/>
          </a:prstGeom>
        </p:spPr>
      </p:pic>
      <p:pic>
        <p:nvPicPr>
          <p:cNvPr id="5122" name="Picture 2" descr="ÎÏÎ¿ÏÎ­Î»ÎµÏÎ¼Î± ÎµÎ¹ÎºÏÎ½Î±Ï Î³Î¹Î± technology images robots">
            <a:extLst>
              <a:ext uri="{FF2B5EF4-FFF2-40B4-BE49-F238E27FC236}">
                <a16:creationId xmlns="" xmlns:a16="http://schemas.microsoft.com/office/drawing/2014/main" id="{B27CB4C6-2CF2-4429-9036-5BAD78026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82" y="0"/>
            <a:ext cx="4406085" cy="659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Γραφικό 2" descr="Παζλ">
            <a:extLst>
              <a:ext uri="{FF2B5EF4-FFF2-40B4-BE49-F238E27FC236}">
                <a16:creationId xmlns="" xmlns:a16="http://schemas.microsoft.com/office/drawing/2014/main" id="{E5C45A30-973B-41F7-AD85-311F693CC8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712917" y="2802336"/>
            <a:ext cx="766166" cy="766166"/>
          </a:xfrm>
          <a:prstGeom prst="rect">
            <a:avLst/>
          </a:prstGeom>
        </p:spPr>
      </p:pic>
      <p:pic>
        <p:nvPicPr>
          <p:cNvPr id="3078" name="Picture 6" descr="ÎÏÎ¿ÏÎ­Î»ÎµÏÎ¼Î± ÎµÎ¹ÎºÏÎ½Î±Ï Î³Î¹Î± BOOKS images">
            <a:extLst>
              <a:ext uri="{FF2B5EF4-FFF2-40B4-BE49-F238E27FC236}">
                <a16:creationId xmlns="" xmlns:a16="http://schemas.microsoft.com/office/drawing/2014/main" id="{ED89AF66-E356-4C5B-8EE7-BBCF0936B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83" y="46610"/>
            <a:ext cx="4882556" cy="6592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7888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r>
              <a:rPr lang="el-GR" sz="2800" b="1" dirty="0"/>
              <a:t>Οι τύποι της τεχνολογίας σύμφωνα με τον </a:t>
            </a:r>
            <a:r>
              <a:rPr lang="el-GR" sz="2800" b="1" dirty="0" err="1"/>
              <a:t>James</a:t>
            </a:r>
            <a:r>
              <a:rPr lang="el-GR" sz="2800" b="1" dirty="0"/>
              <a:t> </a:t>
            </a:r>
            <a:r>
              <a:rPr lang="el-GR" sz="2800" b="1" dirty="0" err="1"/>
              <a:t>Thompson</a:t>
            </a:r>
            <a:endParaRPr lang="el-GR" sz="2800" b="1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45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738499" y="3069000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l-GR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Μακρο</a:t>
            </a: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-συνδετική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382449" y="3085874"/>
            <a:ext cx="20750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Μεσολαβητική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584676" y="3615026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132103" y="366407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938139" y="790568"/>
            <a:ext cx="5511613" cy="89832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Ανάλογα με την </a:t>
            </a:r>
            <a:r>
              <a:rPr lang="el-GR" sz="1600" b="1" dirty="0" err="1"/>
              <a:t>εργαλειακή</a:t>
            </a:r>
            <a:r>
              <a:rPr lang="el-GR" sz="1600" b="1" dirty="0"/>
              <a:t> τελειοποίηση</a:t>
            </a:r>
            <a:r>
              <a:rPr lang="el-GR" sz="1600" dirty="0"/>
              <a:t>, </a:t>
            </a:r>
            <a:r>
              <a:rPr lang="el-GR" sz="1600"/>
              <a:t>την </a:t>
            </a:r>
            <a:r>
              <a:rPr lang="el-GR" sz="1600" b="1" smtClean="0"/>
              <a:t>αλληλεξάρτηση</a:t>
            </a:r>
            <a:r>
              <a:rPr lang="el-GR" sz="1600" smtClean="0"/>
              <a:t> </a:t>
            </a:r>
            <a:r>
              <a:rPr lang="el-GR" sz="1600" dirty="0"/>
              <a:t>μεταξύ των καθηκόντων και τις </a:t>
            </a:r>
            <a:r>
              <a:rPr lang="el-GR" sz="1600" b="1" dirty="0"/>
              <a:t>διαφορετικές χρησιμότητες </a:t>
            </a:r>
            <a:r>
              <a:rPr lang="el-GR" sz="1600" dirty="0"/>
              <a:t>που εξασφαλίζονται, δυνάμεθα να προσδιορίσουμε τρεις διαφορετικούς τύπους τεχνολογίας:</a:t>
            </a:r>
          </a:p>
          <a:p>
            <a:pPr algn="ctr"/>
            <a:endParaRPr lang="el-GR" sz="1600" dirty="0"/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 </a:t>
            </a:r>
          </a:p>
        </p:txBody>
      </p:sp>
      <p:sp>
        <p:nvSpPr>
          <p:cNvPr id="36" name="Θέση κειμένου 5">
            <a:extLst>
              <a:ext uri="{FF2B5EF4-FFF2-40B4-BE49-F238E27FC236}">
                <a16:creationId xmlns="" xmlns:a16="http://schemas.microsoft.com/office/drawing/2014/main" id="{4A26AC90-E0E3-42A4-A8C4-B99F40322813}"/>
              </a:ext>
            </a:extLst>
          </p:cNvPr>
          <p:cNvSpPr txBox="1"/>
          <p:nvPr/>
        </p:nvSpPr>
        <p:spPr>
          <a:xfrm>
            <a:off x="2559884" y="4643130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Εντατική</a:t>
            </a:r>
          </a:p>
        </p:txBody>
      </p:sp>
      <p:sp>
        <p:nvSpPr>
          <p:cNvPr id="37" name="Ορθογώνιο 6" descr="Πλαίσιο επισήμανσης.">
            <a:extLst>
              <a:ext uri="{FF2B5EF4-FFF2-40B4-BE49-F238E27FC236}">
                <a16:creationId xmlns="" xmlns:a16="http://schemas.microsoft.com/office/drawing/2014/main" id="{06C33698-86F3-403C-AD64-655EEB1B3E28}"/>
              </a:ext>
            </a:extLst>
          </p:cNvPr>
          <p:cNvSpPr/>
          <p:nvPr/>
        </p:nvSpPr>
        <p:spPr>
          <a:xfrm rot="10800000" flipV="1">
            <a:off x="2406060" y="514493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Γραφικό 5" descr="Συνδετήρας">
            <a:extLst>
              <a:ext uri="{FF2B5EF4-FFF2-40B4-BE49-F238E27FC236}">
                <a16:creationId xmlns="" xmlns:a16="http://schemas.microsoft.com/office/drawing/2014/main" id="{65C73949-8723-4D7A-AC3A-3654EC5296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9053" y="2940633"/>
            <a:ext cx="467107" cy="467107"/>
          </a:xfrm>
          <a:prstGeom prst="rect">
            <a:avLst/>
          </a:prstGeom>
        </p:spPr>
      </p:pic>
      <p:pic>
        <p:nvPicPr>
          <p:cNvPr id="9" name="Γραφικό 8" descr="Κατεύθυνση">
            <a:extLst>
              <a:ext uri="{FF2B5EF4-FFF2-40B4-BE49-F238E27FC236}">
                <a16:creationId xmlns="" xmlns:a16="http://schemas.microsoft.com/office/drawing/2014/main" id="{A56D3AD6-2120-44F9-BF41-0329CFDF55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70772" y="3092482"/>
            <a:ext cx="467107" cy="467107"/>
          </a:xfrm>
          <a:prstGeom prst="rect">
            <a:avLst/>
          </a:prstGeom>
        </p:spPr>
      </p:pic>
      <p:pic>
        <p:nvPicPr>
          <p:cNvPr id="17" name="Γραφικό 16" descr="Μονό γρανάζι">
            <a:extLst>
              <a:ext uri="{FF2B5EF4-FFF2-40B4-BE49-F238E27FC236}">
                <a16:creationId xmlns="" xmlns:a16="http://schemas.microsoft.com/office/drawing/2014/main" id="{0F88006F-410D-4D2C-A8C4-8A6812B545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40688" y="4542764"/>
            <a:ext cx="530744" cy="530744"/>
          </a:xfrm>
          <a:prstGeom prst="rect">
            <a:avLst/>
          </a:prstGeom>
        </p:spPr>
      </p:pic>
      <p:pic>
        <p:nvPicPr>
          <p:cNvPr id="6146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D0B69D40-9DE8-4318-ABDC-9A7CA7E47E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3686" y="701460"/>
            <a:ext cx="4579365" cy="25803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970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70">
            <a:extLst>
              <a:ext uri="{FF2B5EF4-FFF2-40B4-BE49-F238E27FC236}">
                <a16:creationId xmlns="" xmlns:a16="http://schemas.microsoft.com/office/drawing/2014/main" id="{57845966-6EFC-468A-9CC7-BAB4B95854E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643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9" name="Picture 72">
            <a:extLst>
              <a:ext uri="{FF2B5EF4-FFF2-40B4-BE49-F238E27FC236}">
                <a16:creationId xmlns="" xmlns:a16="http://schemas.microsoft.com/office/drawing/2014/main" id="{75554383-98AF-4A47-BB65-705FAAA4BE6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30" name="Freeform: Shape 74">
            <a:extLst>
              <a:ext uri="{FF2B5EF4-FFF2-40B4-BE49-F238E27FC236}">
                <a16:creationId xmlns="" xmlns:a16="http://schemas.microsoft.com/office/drawing/2014/main" id="{ADAD1991-FFD1-4E94-ABAB-7560D33008E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26" name="Picture 2" descr="ÎÏÎ¿ÏÎ­Î»ÎµÏÎ¼Î± ÎµÎ¹ÎºÏÎ½Î±Ï Î³Î¹Î± organisations in action">
            <a:extLst>
              <a:ext uri="{FF2B5EF4-FFF2-40B4-BE49-F238E27FC236}">
                <a16:creationId xmlns="" xmlns:a16="http://schemas.microsoft.com/office/drawing/2014/main" id="{ABCCF8A2-5606-48CD-A4AF-80DC7D7A0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241" y="867155"/>
            <a:ext cx="4179517" cy="51236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5314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5002800" cy="5724000"/>
          </a:xfrm>
        </p:spPr>
        <p:txBody>
          <a:bodyPr rtlCol="0"/>
          <a:lstStyle/>
          <a:p>
            <a:pPr algn="ctr"/>
            <a:r>
              <a:rPr lang="el-GR" sz="24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Μακρο</a:t>
            </a:r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-συνδετική </a:t>
            </a:r>
            <a:b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Τεχνολογία</a:t>
            </a:r>
            <a:b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400" b="1" dirty="0"/>
              <a:t> </a:t>
            </a:r>
            <a:endParaRPr lang="el-GR" sz="24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612880" y="470285"/>
            <a:ext cx="6099998" cy="857096"/>
          </a:xfrm>
        </p:spPr>
        <p:txBody>
          <a:bodyPr rtlCol="0"/>
          <a:lstStyle/>
          <a:p>
            <a:pPr algn="ctr"/>
            <a:r>
              <a:rPr lang="el-GR" sz="1600" dirty="0"/>
              <a:t>Αυτός ο τύπος τεχνολογίας, αποκαλείται επίσης “τεχνολογία μαζικής παραγωγής” ή “βιομηχανική τεχνολογία”, καθώς συναντάται σε :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47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166074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026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518A5806-E4E6-4C3C-B36B-A01F945CA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3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Θέση κειμένου 5">
            <a:extLst>
              <a:ext uri="{FF2B5EF4-FFF2-40B4-BE49-F238E27FC236}">
                <a16:creationId xmlns="" xmlns:a16="http://schemas.microsoft.com/office/drawing/2014/main" id="{2B451230-977A-45C5-8E9B-4AF9B6D5F982}"/>
              </a:ext>
            </a:extLst>
          </p:cNvPr>
          <p:cNvSpPr txBox="1"/>
          <p:nvPr/>
        </p:nvSpPr>
        <p:spPr>
          <a:xfrm>
            <a:off x="503374" y="3191511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Επιχειρήσεις μαζικής παραγωγής διαρκών καταναλωτικών αγαθών</a:t>
            </a:r>
          </a:p>
        </p:txBody>
      </p:sp>
      <p:sp>
        <p:nvSpPr>
          <p:cNvPr id="23" name="Θέση κειμένου 5">
            <a:extLst>
              <a:ext uri="{FF2B5EF4-FFF2-40B4-BE49-F238E27FC236}">
                <a16:creationId xmlns="" xmlns:a16="http://schemas.microsoft.com/office/drawing/2014/main" id="{66F0CD00-D3DD-48AB-9C69-FE55E92A4744}"/>
              </a:ext>
            </a:extLst>
          </p:cNvPr>
          <p:cNvSpPr txBox="1"/>
          <p:nvPr/>
        </p:nvSpPr>
        <p:spPr>
          <a:xfrm>
            <a:off x="4146085" y="3188882"/>
            <a:ext cx="2385206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b="1" dirty="0"/>
              <a:t>Αυτοκινητοβιομηχανία</a:t>
            </a:r>
          </a:p>
        </p:txBody>
      </p:sp>
      <p:sp>
        <p:nvSpPr>
          <p:cNvPr id="24" name="Ορθογώνιο 6" descr="Πλαίσιο επισήμανσης.">
            <a:extLst>
              <a:ext uri="{FF2B5EF4-FFF2-40B4-BE49-F238E27FC236}">
                <a16:creationId xmlns="" xmlns:a16="http://schemas.microsoft.com/office/drawing/2014/main" id="{13DC369D-C8F9-45C0-9DF5-64F006FD12AA}"/>
              </a:ext>
            </a:extLst>
          </p:cNvPr>
          <p:cNvSpPr/>
          <p:nvPr/>
        </p:nvSpPr>
        <p:spPr>
          <a:xfrm rot="10800000" flipV="1">
            <a:off x="503375" y="2856284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5" name="Ορθογώνιο 6" descr="Πλαίσιο επισήμανσης.">
            <a:extLst>
              <a:ext uri="{FF2B5EF4-FFF2-40B4-BE49-F238E27FC236}">
                <a16:creationId xmlns="" xmlns:a16="http://schemas.microsoft.com/office/drawing/2014/main" id="{0708501A-5E95-4E3D-AC2F-3F22C2667909}"/>
              </a:ext>
            </a:extLst>
          </p:cNvPr>
          <p:cNvSpPr/>
          <p:nvPr/>
        </p:nvSpPr>
        <p:spPr>
          <a:xfrm rot="10800000" flipV="1">
            <a:off x="4050802" y="2905330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2" name="Γραφικό 11" descr="Αυτοκίνητο">
            <a:extLst>
              <a:ext uri="{FF2B5EF4-FFF2-40B4-BE49-F238E27FC236}">
                <a16:creationId xmlns="" xmlns:a16="http://schemas.microsoft.com/office/drawing/2014/main" id="{976A1905-F3D7-4851-8B6A-28B3004509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81488" y="2151695"/>
            <a:ext cx="914400" cy="914400"/>
          </a:xfrm>
          <a:prstGeom prst="rect">
            <a:avLst/>
          </a:prstGeom>
        </p:spPr>
      </p:pic>
      <p:pic>
        <p:nvPicPr>
          <p:cNvPr id="15" name="Γραφικό 14" descr="Τσάντα αγορών">
            <a:extLst>
              <a:ext uri="{FF2B5EF4-FFF2-40B4-BE49-F238E27FC236}">
                <a16:creationId xmlns="" xmlns:a16="http://schemas.microsoft.com/office/drawing/2014/main" id="{A6634037-51F6-4356-9BAA-E0A0808BBA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18632" y="2076539"/>
            <a:ext cx="745259" cy="745259"/>
          </a:xfrm>
          <a:prstGeom prst="rect">
            <a:avLst/>
          </a:prstGeom>
        </p:spPr>
      </p:pic>
      <p:pic>
        <p:nvPicPr>
          <p:cNvPr id="15364" name="Picture 4" descr="ÎÏÎ¿ÏÎ­Î»ÎµÏÎ¼Î± ÎµÎ¹ÎºÏÎ½Î±Ï Î³Î¹Î± technology images">
            <a:extLst>
              <a:ext uri="{FF2B5EF4-FFF2-40B4-BE49-F238E27FC236}">
                <a16:creationId xmlns="" xmlns:a16="http://schemas.microsoft.com/office/drawing/2014/main" id="{C0876317-377C-460A-AF57-0A2EA9848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3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Ορθογώνιο 15">
            <a:extLst>
              <a:ext uri="{FF2B5EF4-FFF2-40B4-BE49-F238E27FC236}">
                <a16:creationId xmlns="" xmlns:a16="http://schemas.microsoft.com/office/drawing/2014/main" id="{5815CA35-7C69-4201-8E2E-11628BAF2CDC}"/>
              </a:ext>
            </a:extLst>
          </p:cNvPr>
          <p:cNvSpPr/>
          <p:nvPr/>
        </p:nvSpPr>
        <p:spPr>
          <a:xfrm>
            <a:off x="481517" y="4795414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Το βασικό χαρακτηριστικό της </a:t>
            </a:r>
            <a:r>
              <a:rPr lang="el-G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μακροσυνδετικής</a:t>
            </a:r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τεχνολογίας συνίσταται στη διαδοχική ροή της εργασίας, που επιτυγχάνεται μέσω της διαίρεσης του συνόλου της παραγωγικής διαδικασίας σε μία σειρά από διαδοχικά στάδια</a:t>
            </a:r>
          </a:p>
        </p:txBody>
      </p:sp>
      <p:pic>
        <p:nvPicPr>
          <p:cNvPr id="19" name="Γραφικό 18" descr="Δίκτυο">
            <a:extLst>
              <a:ext uri="{FF2B5EF4-FFF2-40B4-BE49-F238E27FC236}">
                <a16:creationId xmlns="" xmlns:a16="http://schemas.microsoft.com/office/drawing/2014/main" id="{62AF0DDB-ABD0-4670-82B3-33D41932C5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2880" y="4795414"/>
            <a:ext cx="304800" cy="304800"/>
          </a:xfrm>
          <a:prstGeom prst="rect">
            <a:avLst/>
          </a:prstGeom>
        </p:spPr>
      </p:pic>
      <p:pic>
        <p:nvPicPr>
          <p:cNvPr id="29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18AEBF28-988E-47F3-A2C1-C0DB9640B9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317" y="470285"/>
            <a:ext cx="4192166" cy="24334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2225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5002800" cy="5724000"/>
          </a:xfrm>
        </p:spPr>
        <p:txBody>
          <a:bodyPr rtlCol="0"/>
          <a:lstStyle/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Η </a:t>
            </a:r>
            <a:r>
              <a:rPr lang="el-GR" sz="24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Μακρο</a:t>
            </a:r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-συνδετική </a:t>
            </a:r>
            <a:b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Τεχνολογία</a:t>
            </a:r>
            <a:b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400" b="1" dirty="0"/>
              <a:t> </a:t>
            </a:r>
            <a:endParaRPr lang="el-GR" sz="24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310206" y="597366"/>
            <a:ext cx="6550040" cy="857096"/>
          </a:xfrm>
        </p:spPr>
        <p:txBody>
          <a:bodyPr rtlCol="0"/>
          <a:lstStyle/>
          <a:p>
            <a:pPr algn="ctr"/>
            <a:r>
              <a:rPr lang="el-GR" sz="1600" dirty="0">
                <a:solidFill>
                  <a:schemeClr val="tx1"/>
                </a:solidFill>
              </a:rPr>
              <a:t>Η </a:t>
            </a:r>
            <a:r>
              <a:rPr lang="el-GR" sz="1600" dirty="0" smtClean="0">
                <a:solidFill>
                  <a:schemeClr val="tx1"/>
                </a:solidFill>
              </a:rPr>
              <a:t>αλληλεξάρτηση </a:t>
            </a:r>
            <a:r>
              <a:rPr lang="el-GR" sz="1600" dirty="0">
                <a:solidFill>
                  <a:schemeClr val="tx1"/>
                </a:solidFill>
              </a:rPr>
              <a:t>τύπου σειράς ή αλυσιδωτή, προκύπτει κυρίως από την ταξινόμηση των καθηκόντων</a:t>
            </a:r>
            <a:endParaRPr lang="el-GR" sz="1600" noProof="1">
              <a:solidFill>
                <a:schemeClr val="tx1"/>
              </a:solidFill>
            </a:endParaRP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48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166074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026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518A5806-E4E6-4C3C-B36B-A01F945CA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3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Θέση κειμένου 5">
            <a:extLst>
              <a:ext uri="{FF2B5EF4-FFF2-40B4-BE49-F238E27FC236}">
                <a16:creationId xmlns="" xmlns:a16="http://schemas.microsoft.com/office/drawing/2014/main" id="{2B451230-977A-45C5-8E9B-4AF9B6D5F982}"/>
              </a:ext>
            </a:extLst>
          </p:cNvPr>
          <p:cNvSpPr txBox="1"/>
          <p:nvPr/>
        </p:nvSpPr>
        <p:spPr>
          <a:xfrm>
            <a:off x="437704" y="5092834"/>
            <a:ext cx="2707114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Την επιτυχημένη ολοκλήρωση των προηγουμένων σταδίων της παραγωγικής διαδικασίας</a:t>
            </a:r>
          </a:p>
        </p:txBody>
      </p:sp>
      <p:sp>
        <p:nvSpPr>
          <p:cNvPr id="23" name="Θέση κειμένου 5">
            <a:extLst>
              <a:ext uri="{FF2B5EF4-FFF2-40B4-BE49-F238E27FC236}">
                <a16:creationId xmlns="" xmlns:a16="http://schemas.microsoft.com/office/drawing/2014/main" id="{66F0CD00-D3DD-48AB-9C69-FE55E92A4744}"/>
              </a:ext>
            </a:extLst>
          </p:cNvPr>
          <p:cNvSpPr txBox="1"/>
          <p:nvPr/>
        </p:nvSpPr>
        <p:spPr>
          <a:xfrm>
            <a:off x="4146085" y="5092834"/>
            <a:ext cx="2385206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Τον βαθμό επιτυχίας της τυποποίησης των εισροών και των εκροών</a:t>
            </a:r>
          </a:p>
        </p:txBody>
      </p:sp>
      <p:sp>
        <p:nvSpPr>
          <p:cNvPr id="24" name="Ορθογώνιο 6" descr="Πλαίσιο επισήμανσης.">
            <a:extLst>
              <a:ext uri="{FF2B5EF4-FFF2-40B4-BE49-F238E27FC236}">
                <a16:creationId xmlns="" xmlns:a16="http://schemas.microsoft.com/office/drawing/2014/main" id="{13DC369D-C8F9-45C0-9DF5-64F006FD12AA}"/>
              </a:ext>
            </a:extLst>
          </p:cNvPr>
          <p:cNvSpPr/>
          <p:nvPr/>
        </p:nvSpPr>
        <p:spPr>
          <a:xfrm rot="10800000" flipV="1">
            <a:off x="503375" y="4760236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5" name="Ορθογώνιο 6" descr="Πλαίσιο επισήμανσης.">
            <a:extLst>
              <a:ext uri="{FF2B5EF4-FFF2-40B4-BE49-F238E27FC236}">
                <a16:creationId xmlns="" xmlns:a16="http://schemas.microsoft.com/office/drawing/2014/main" id="{0708501A-5E95-4E3D-AC2F-3F22C2667909}"/>
              </a:ext>
            </a:extLst>
          </p:cNvPr>
          <p:cNvSpPr/>
          <p:nvPr/>
        </p:nvSpPr>
        <p:spPr>
          <a:xfrm rot="10800000" flipV="1">
            <a:off x="4050802" y="480928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5364" name="Picture 4" descr="ÎÏÎ¿ÏÎ­Î»ÎµÏÎ¼Î± ÎµÎ¹ÎºÏÎ½Î±Ï Î³Î¹Î± technology images">
            <a:extLst>
              <a:ext uri="{FF2B5EF4-FFF2-40B4-BE49-F238E27FC236}">
                <a16:creationId xmlns="" xmlns:a16="http://schemas.microsoft.com/office/drawing/2014/main" id="{C0876317-377C-460A-AF57-0A2EA9848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3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Ορθογώνιο 15">
            <a:extLst>
              <a:ext uri="{FF2B5EF4-FFF2-40B4-BE49-F238E27FC236}">
                <a16:creationId xmlns="" xmlns:a16="http://schemas.microsoft.com/office/drawing/2014/main" id="{5815CA35-7C69-4201-8E2E-11628BAF2CDC}"/>
              </a:ext>
            </a:extLst>
          </p:cNvPr>
          <p:cNvSpPr/>
          <p:nvPr/>
        </p:nvSpPr>
        <p:spPr>
          <a:xfrm>
            <a:off x="573049" y="2417917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600" dirty="0"/>
              <a:t>τα οποία αναλύονται στα πλέον στοιχειώδη συστατικά τους και η εκτέλεση του κάθε καθήκοντος εξαρτάται από:</a:t>
            </a:r>
          </a:p>
        </p:txBody>
      </p:sp>
      <p:pic>
        <p:nvPicPr>
          <p:cNvPr id="29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18AEBF28-988E-47F3-A2C1-C0DB9640B9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317" y="476311"/>
            <a:ext cx="4192166" cy="2427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0E4A0C17-7662-4FD1-98EE-6296AF623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177" y="470285"/>
            <a:ext cx="4196306" cy="24350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Γραφικό 6" descr="Βέλος: Περιστροφή δεξιά">
            <a:extLst>
              <a:ext uri="{FF2B5EF4-FFF2-40B4-BE49-F238E27FC236}">
                <a16:creationId xmlns="" xmlns:a16="http://schemas.microsoft.com/office/drawing/2014/main" id="{D777E8E6-F2AC-44B1-BA95-0C6666C474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10489" y="1501674"/>
            <a:ext cx="749474" cy="749474"/>
          </a:xfrm>
          <a:prstGeom prst="rect">
            <a:avLst/>
          </a:prstGeom>
        </p:spPr>
      </p:pic>
      <p:pic>
        <p:nvPicPr>
          <p:cNvPr id="13" name="Γραφικό 12" descr="Ευστοχία">
            <a:extLst>
              <a:ext uri="{FF2B5EF4-FFF2-40B4-BE49-F238E27FC236}">
                <a16:creationId xmlns="" xmlns:a16="http://schemas.microsoft.com/office/drawing/2014/main" id="{1AF185CC-EF18-40A3-8265-2D40C1ADE2A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412605" y="4018800"/>
            <a:ext cx="757312" cy="757312"/>
          </a:xfrm>
          <a:prstGeom prst="rect">
            <a:avLst/>
          </a:prstGeom>
        </p:spPr>
      </p:pic>
      <p:pic>
        <p:nvPicPr>
          <p:cNvPr id="17" name="Γραφικό 16" descr="Κουτί">
            <a:extLst>
              <a:ext uri="{FF2B5EF4-FFF2-40B4-BE49-F238E27FC236}">
                <a16:creationId xmlns="" xmlns:a16="http://schemas.microsoft.com/office/drawing/2014/main" id="{3993A8B4-8D4A-4DDC-9D57-D5E6E0D7C7D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960032" y="4027703"/>
            <a:ext cx="757312" cy="7573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0209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6145" y="384088"/>
            <a:ext cx="11340000" cy="784991"/>
          </a:xfrm>
        </p:spPr>
        <p:txBody>
          <a:bodyPr rtlCol="0"/>
          <a:lstStyle/>
          <a:p>
            <a:pPr algn="ctr"/>
            <a:r>
              <a:rPr lang="el-GR" sz="2800" b="1" dirty="0">
                <a:solidFill>
                  <a:schemeClr val="bg2">
                    <a:lumMod val="25000"/>
                  </a:schemeClr>
                </a:solidFill>
              </a:rPr>
              <a:t>Η </a:t>
            </a:r>
            <a:r>
              <a:rPr lang="el-GR" sz="2800" b="1" dirty="0" err="1">
                <a:solidFill>
                  <a:schemeClr val="bg2">
                    <a:lumMod val="25000"/>
                  </a:schemeClr>
                </a:solidFill>
              </a:rPr>
              <a:t>Μακροσυνδετική</a:t>
            </a:r>
            <a:r>
              <a:rPr lang="el-GR" sz="2800" b="1" dirty="0">
                <a:solidFill>
                  <a:schemeClr val="bg2">
                    <a:lumMod val="25000"/>
                  </a:schemeClr>
                </a:solidFill>
              </a:rPr>
              <a:t> Τεχνολογία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6330320" y="7064776"/>
            <a:ext cx="4114800" cy="206104"/>
          </a:xfrm>
        </p:spPr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03513" y="6211193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49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825" y="591616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6" name="Text Placeholder 24"/>
          <p:cNvSpPr txBox="1"/>
          <p:nvPr/>
        </p:nvSpPr>
        <p:spPr>
          <a:xfrm>
            <a:off x="10454100" y="2723589"/>
            <a:ext cx="1737900" cy="5810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2400" b="1" dirty="0">
                <a:solidFill>
                  <a:schemeClr val="accent4">
                    <a:lumMod val="75000"/>
                  </a:schemeClr>
                </a:solidFill>
              </a:rPr>
              <a:t>Προϊόν</a:t>
            </a:r>
            <a:endParaRPr lang="el-GR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44" name="Ευθύγραμμο βέλος σύνδεσης 43"/>
          <p:cNvCxnSpPr>
            <a:cxnSpLocks/>
          </p:cNvCxnSpPr>
          <p:nvPr/>
        </p:nvCxnSpPr>
        <p:spPr>
          <a:xfrm>
            <a:off x="3190879" y="2959503"/>
            <a:ext cx="764151" cy="0"/>
          </a:xfrm>
          <a:prstGeom prst="straightConnector1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Γράφημα 24">
            <a:extLst>
              <a:ext uri="{FF2B5EF4-FFF2-40B4-BE49-F238E27FC236}">
                <a16:creationId xmlns="" xmlns:a16="http://schemas.microsoft.com/office/drawing/2014/main" id="{EAC14595-21BE-4F8E-B94B-ACB86934EBDA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904712632"/>
              </p:ext>
            </p:extLst>
          </p:nvPr>
        </p:nvGraphicFramePr>
        <p:xfrm>
          <a:off x="1916563" y="2336513"/>
          <a:ext cx="1273766" cy="134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Text Placeholder 24">
            <a:extLst>
              <a:ext uri="{FF2B5EF4-FFF2-40B4-BE49-F238E27FC236}">
                <a16:creationId xmlns="" xmlns:a16="http://schemas.microsoft.com/office/drawing/2014/main" id="{2F66BC3E-79FA-4F7C-977B-6DEF0BB0E888}"/>
              </a:ext>
            </a:extLst>
          </p:cNvPr>
          <p:cNvSpPr txBox="1"/>
          <p:nvPr/>
        </p:nvSpPr>
        <p:spPr>
          <a:xfrm>
            <a:off x="2042319" y="2735850"/>
            <a:ext cx="1010278" cy="7028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4000" b="1" dirty="0"/>
              <a:t>Α</a:t>
            </a:r>
            <a:endParaRPr lang="el-GR" sz="4000" dirty="0"/>
          </a:p>
        </p:txBody>
      </p:sp>
      <p:sp>
        <p:nvSpPr>
          <p:cNvPr id="29" name="Text Placeholder 24">
            <a:extLst>
              <a:ext uri="{FF2B5EF4-FFF2-40B4-BE49-F238E27FC236}">
                <a16:creationId xmlns="" xmlns:a16="http://schemas.microsoft.com/office/drawing/2014/main" id="{5ECED16B-B62E-4E3C-B49B-099C1271F098}"/>
              </a:ext>
            </a:extLst>
          </p:cNvPr>
          <p:cNvSpPr txBox="1"/>
          <p:nvPr/>
        </p:nvSpPr>
        <p:spPr>
          <a:xfrm>
            <a:off x="8255840" y="2723589"/>
            <a:ext cx="1010278" cy="7028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4000" b="1" dirty="0"/>
              <a:t>Δ</a:t>
            </a:r>
            <a:endParaRPr lang="el-GR" sz="4000" dirty="0"/>
          </a:p>
        </p:txBody>
      </p:sp>
      <p:sp>
        <p:nvSpPr>
          <p:cNvPr id="31" name="Text Placeholder 24">
            <a:extLst>
              <a:ext uri="{FF2B5EF4-FFF2-40B4-BE49-F238E27FC236}">
                <a16:creationId xmlns="" xmlns:a16="http://schemas.microsoft.com/office/drawing/2014/main" id="{B2BEBE43-944D-4FDB-A0C2-B6C81496F594}"/>
              </a:ext>
            </a:extLst>
          </p:cNvPr>
          <p:cNvSpPr txBox="1"/>
          <p:nvPr/>
        </p:nvSpPr>
        <p:spPr>
          <a:xfrm>
            <a:off x="6167427" y="2735850"/>
            <a:ext cx="1010278" cy="7028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4000" b="1" dirty="0"/>
              <a:t>Γ</a:t>
            </a:r>
            <a:endParaRPr lang="el-GR" sz="4000" dirty="0"/>
          </a:p>
        </p:txBody>
      </p:sp>
      <p:sp>
        <p:nvSpPr>
          <p:cNvPr id="33" name="Text Placeholder 24">
            <a:extLst>
              <a:ext uri="{FF2B5EF4-FFF2-40B4-BE49-F238E27FC236}">
                <a16:creationId xmlns="" xmlns:a16="http://schemas.microsoft.com/office/drawing/2014/main" id="{47C48D84-F337-4DF1-8049-86C6FDB131F8}"/>
              </a:ext>
            </a:extLst>
          </p:cNvPr>
          <p:cNvSpPr txBox="1"/>
          <p:nvPr/>
        </p:nvSpPr>
        <p:spPr>
          <a:xfrm>
            <a:off x="4109865" y="2735851"/>
            <a:ext cx="1010278" cy="7028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4000" b="1" dirty="0"/>
              <a:t>Β</a:t>
            </a:r>
            <a:endParaRPr lang="el-GR" sz="4000" dirty="0"/>
          </a:p>
        </p:txBody>
      </p:sp>
      <p:graphicFrame>
        <p:nvGraphicFramePr>
          <p:cNvPr id="36" name="Γράφημα 35">
            <a:extLst>
              <a:ext uri="{FF2B5EF4-FFF2-40B4-BE49-F238E27FC236}">
                <a16:creationId xmlns="" xmlns:a16="http://schemas.microsoft.com/office/drawing/2014/main" id="{DCD254D3-E603-4FAA-B14C-26EC759B3C20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848406279"/>
              </p:ext>
            </p:extLst>
          </p:nvPr>
        </p:nvGraphicFramePr>
        <p:xfrm>
          <a:off x="3976123" y="2336513"/>
          <a:ext cx="1273766" cy="134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41" name="Ευθύγραμμο βέλος σύνδεσης 40">
            <a:extLst>
              <a:ext uri="{FF2B5EF4-FFF2-40B4-BE49-F238E27FC236}">
                <a16:creationId xmlns="" xmlns:a16="http://schemas.microsoft.com/office/drawing/2014/main" id="{54EB7020-709A-4357-AA4D-E732E8D64F9E}"/>
              </a:ext>
            </a:extLst>
          </p:cNvPr>
          <p:cNvCxnSpPr>
            <a:cxnSpLocks/>
          </p:cNvCxnSpPr>
          <p:nvPr/>
        </p:nvCxnSpPr>
        <p:spPr>
          <a:xfrm>
            <a:off x="5272283" y="2961591"/>
            <a:ext cx="764151" cy="0"/>
          </a:xfrm>
          <a:prstGeom prst="straightConnector1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Γράφημα 41">
            <a:extLst>
              <a:ext uri="{FF2B5EF4-FFF2-40B4-BE49-F238E27FC236}">
                <a16:creationId xmlns="" xmlns:a16="http://schemas.microsoft.com/office/drawing/2014/main" id="{CFE7BFDD-4581-4E5C-A86D-E8217CC7AD3B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056241545"/>
              </p:ext>
            </p:extLst>
          </p:nvPr>
        </p:nvGraphicFramePr>
        <p:xfrm>
          <a:off x="6060931" y="2336513"/>
          <a:ext cx="1273766" cy="134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8" name="Γράφημα 47">
            <a:extLst>
              <a:ext uri="{FF2B5EF4-FFF2-40B4-BE49-F238E27FC236}">
                <a16:creationId xmlns="" xmlns:a16="http://schemas.microsoft.com/office/drawing/2014/main" id="{DE7A42CA-63C9-40C7-BCCD-6D5DB000DBB5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1065519205"/>
              </p:ext>
            </p:extLst>
          </p:nvPr>
        </p:nvGraphicFramePr>
        <p:xfrm>
          <a:off x="8145739" y="2284975"/>
          <a:ext cx="1273766" cy="134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49" name="Ευθύγραμμο βέλος σύνδεσης 48">
            <a:extLst>
              <a:ext uri="{FF2B5EF4-FFF2-40B4-BE49-F238E27FC236}">
                <a16:creationId xmlns="" xmlns:a16="http://schemas.microsoft.com/office/drawing/2014/main" id="{C765B3ED-BC49-4954-9ACE-C85F82EECD3A}"/>
              </a:ext>
            </a:extLst>
          </p:cNvPr>
          <p:cNvCxnSpPr>
            <a:cxnSpLocks/>
          </p:cNvCxnSpPr>
          <p:nvPr/>
        </p:nvCxnSpPr>
        <p:spPr>
          <a:xfrm>
            <a:off x="7334697" y="2964952"/>
            <a:ext cx="764151" cy="0"/>
          </a:xfrm>
          <a:prstGeom prst="straightConnector1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Ευθύγραμμο βέλος σύνδεσης 49">
            <a:extLst>
              <a:ext uri="{FF2B5EF4-FFF2-40B4-BE49-F238E27FC236}">
                <a16:creationId xmlns="" xmlns:a16="http://schemas.microsoft.com/office/drawing/2014/main" id="{A18F5BE0-A3AA-4497-AED6-8BAD141D98B5}"/>
              </a:ext>
            </a:extLst>
          </p:cNvPr>
          <p:cNvCxnSpPr>
            <a:cxnSpLocks/>
          </p:cNvCxnSpPr>
          <p:nvPr/>
        </p:nvCxnSpPr>
        <p:spPr>
          <a:xfrm>
            <a:off x="9365997" y="2954514"/>
            <a:ext cx="1281702" cy="0"/>
          </a:xfrm>
          <a:prstGeom prst="straightConnector1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Ευθεία γραμμή σύνδεσης 12">
            <a:extLst>
              <a:ext uri="{FF2B5EF4-FFF2-40B4-BE49-F238E27FC236}">
                <a16:creationId xmlns="" xmlns:a16="http://schemas.microsoft.com/office/drawing/2014/main" id="{1BAED626-82BE-4662-9345-52BC3CE97372}"/>
              </a:ext>
            </a:extLst>
          </p:cNvPr>
          <p:cNvCxnSpPr/>
          <p:nvPr/>
        </p:nvCxnSpPr>
        <p:spPr>
          <a:xfrm>
            <a:off x="2526505" y="3533822"/>
            <a:ext cx="0" cy="664482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Ευθεία γραμμή σύνδεσης 14">
            <a:extLst>
              <a:ext uri="{FF2B5EF4-FFF2-40B4-BE49-F238E27FC236}">
                <a16:creationId xmlns="" xmlns:a16="http://schemas.microsoft.com/office/drawing/2014/main" id="{010A1261-EAA7-4C61-9109-AB9F52678EC1}"/>
              </a:ext>
            </a:extLst>
          </p:cNvPr>
          <p:cNvCxnSpPr>
            <a:cxnSpLocks/>
          </p:cNvCxnSpPr>
          <p:nvPr/>
        </p:nvCxnSpPr>
        <p:spPr>
          <a:xfrm>
            <a:off x="2522406" y="4173252"/>
            <a:ext cx="6260216" cy="0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Ευθεία γραμμή σύνδεσης 50">
            <a:extLst>
              <a:ext uri="{FF2B5EF4-FFF2-40B4-BE49-F238E27FC236}">
                <a16:creationId xmlns="" xmlns:a16="http://schemas.microsoft.com/office/drawing/2014/main" id="{0AE9CBC8-6311-4D77-B059-6A83BACB1D1F}"/>
              </a:ext>
            </a:extLst>
          </p:cNvPr>
          <p:cNvCxnSpPr/>
          <p:nvPr/>
        </p:nvCxnSpPr>
        <p:spPr>
          <a:xfrm>
            <a:off x="8763449" y="3533822"/>
            <a:ext cx="0" cy="664482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Placeholder 24">
            <a:extLst>
              <a:ext uri="{FF2B5EF4-FFF2-40B4-BE49-F238E27FC236}">
                <a16:creationId xmlns="" xmlns:a16="http://schemas.microsoft.com/office/drawing/2014/main" id="{F65B2F40-EA2E-4ED5-B0FA-142D7559AD2D}"/>
              </a:ext>
            </a:extLst>
          </p:cNvPr>
          <p:cNvSpPr txBox="1"/>
          <p:nvPr/>
        </p:nvSpPr>
        <p:spPr>
          <a:xfrm>
            <a:off x="3236451" y="4517739"/>
            <a:ext cx="5019389" cy="5810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2400" b="1" dirty="0">
                <a:solidFill>
                  <a:schemeClr val="accent4">
                    <a:lumMod val="75000"/>
                  </a:schemeClr>
                </a:solidFill>
              </a:rPr>
              <a:t>Διαδοχικές Εργασίες</a:t>
            </a:r>
            <a:endParaRPr lang="el-GR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9" name="Ορθογώνιο 38">
            <a:extLst>
              <a:ext uri="{FF2B5EF4-FFF2-40B4-BE49-F238E27FC236}">
                <a16:creationId xmlns="" xmlns:a16="http://schemas.microsoft.com/office/drawing/2014/main" id="{9C2798CE-267D-481E-A43A-407F31787DA2}"/>
              </a:ext>
            </a:extLst>
          </p:cNvPr>
          <p:cNvSpPr/>
          <p:nvPr/>
        </p:nvSpPr>
        <p:spPr>
          <a:xfrm>
            <a:off x="1399617" y="5600075"/>
            <a:ext cx="86930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/>
              <a:t>Τα </a:t>
            </a:r>
            <a:r>
              <a:rPr lang="el-GR" b="1" dirty="0"/>
              <a:t>κυριότερα πλεονεκτήματα </a:t>
            </a:r>
            <a:r>
              <a:rPr lang="el-GR" dirty="0"/>
              <a:t>αυτού του τύπου της τεχνολογίας είναι η αποδοτικότητα και η παραγωγή κανονικών και σταθερών εκροών από ταυτόσημες εισροές.</a:t>
            </a:r>
          </a:p>
        </p:txBody>
      </p:sp>
    </p:spTree>
    <p:extLst>
      <p:ext uri="{BB962C8B-B14F-4D97-AF65-F5344CB8AC3E}">
        <p14:creationId xmlns="" xmlns:p14="http://schemas.microsoft.com/office/powerpoint/2010/main" val="318037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0779" y="479354"/>
            <a:ext cx="4860290" cy="5522595"/>
          </a:xfrm>
        </p:spPr>
        <p:txBody>
          <a:bodyPr rtlCol="0"/>
          <a:lstStyle/>
          <a:p>
            <a:pPr algn="ctr"/>
            <a:r>
              <a:rPr lang="en-US" altLang="el-GR" sz="2800" b="1" dirty="0"/>
              <a:t>T</a:t>
            </a:r>
            <a:r>
              <a:rPr lang="el-GR" altLang="en-US" sz="2800" b="1" dirty="0"/>
              <a:t>εχνολογία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970928" y="2620421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Παράγει τα προϊόντα της 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692804" y="2620421"/>
            <a:ext cx="20750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Παρέχει τις υπηρεσίες της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817105" y="315297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364532" y="320201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529483" y="4985943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Αποτελεί τη δεύτερη σημαντική μεταβλητή που επιδρά στον σχεδιασμό της οργανωτικής δομής της επιχείρησης</a:t>
            </a:r>
          </a:p>
          <a:p>
            <a:pPr algn="ctr"/>
            <a:r>
              <a:rPr lang="el-GR" sz="1600" dirty="0"/>
              <a:t> </a:t>
            </a:r>
          </a:p>
        </p:txBody>
      </p:sp>
      <p:sp>
        <p:nvSpPr>
          <p:cNvPr id="24" name="Θέση κειμένου 7"/>
          <p:cNvSpPr txBox="1"/>
          <p:nvPr/>
        </p:nvSpPr>
        <p:spPr>
          <a:xfrm>
            <a:off x="870362" y="1187975"/>
            <a:ext cx="5826223" cy="46291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Calibri" panose="020F0502020204030204" pitchFamily="34" charset="0"/>
              <a:buNone/>
            </a:pPr>
            <a:r>
              <a:rPr lang="el-GR" sz="1600" dirty="0"/>
              <a:t>Η τεχνολογία που χρησιμοποιεί μια επιχείρηση για να : </a:t>
            </a:r>
          </a:p>
          <a:p>
            <a:pPr marL="0" indent="0" algn="ctr">
              <a:buFont typeface="Calibri" panose="020F0502020204030204" pitchFamily="34" charset="0"/>
              <a:buNone/>
            </a:pPr>
            <a:endParaRPr lang="el-GR" sz="1600" dirty="0"/>
          </a:p>
        </p:txBody>
      </p:sp>
      <p:sp>
        <p:nvSpPr>
          <p:cNvPr id="7" name="Γραφικό 5" descr="Βέλος: Περιστροφή δεξιά"/>
          <p:cNvSpPr/>
          <p:nvPr/>
        </p:nvSpPr>
        <p:spPr>
          <a:xfrm>
            <a:off x="3479387" y="4048695"/>
            <a:ext cx="607476" cy="478918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grpSp>
        <p:nvGrpSpPr>
          <p:cNvPr id="11" name="Γραφικό 5" descr="Κουτί"/>
          <p:cNvGrpSpPr/>
          <p:nvPr/>
        </p:nvGrpSpPr>
        <p:grpSpPr>
          <a:xfrm>
            <a:off x="321511" y="2421347"/>
            <a:ext cx="649417" cy="578120"/>
            <a:chOff x="5638800" y="29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5" name="Ελεύθερη σχεδίαση: Σχήμα 14"/>
            <p:cNvSpPr/>
            <p:nvPr/>
          </p:nvSpPr>
          <p:spPr>
            <a:xfrm>
              <a:off x="5774531" y="3150394"/>
              <a:ext cx="466725" cy="285750"/>
            </a:xfrm>
            <a:custGeom>
              <a:avLst/>
              <a:gdLst>
                <a:gd name="connsiteX0" fmla="*/ 150019 w 466725"/>
                <a:gd name="connsiteY0" fmla="*/ 7144 h 285750"/>
                <a:gd name="connsiteX1" fmla="*/ 7144 w 466725"/>
                <a:gd name="connsiteY1" fmla="*/ 93821 h 285750"/>
                <a:gd name="connsiteX2" fmla="*/ 321469 w 466725"/>
                <a:gd name="connsiteY2" fmla="*/ 284321 h 285750"/>
                <a:gd name="connsiteX3" fmla="*/ 464344 w 466725"/>
                <a:gd name="connsiteY3" fmla="*/ 197644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5" h="285750">
                  <a:moveTo>
                    <a:pt x="150019" y="7144"/>
                  </a:moveTo>
                  <a:lnTo>
                    <a:pt x="7144" y="93821"/>
                  </a:lnTo>
                  <a:lnTo>
                    <a:pt x="321469" y="284321"/>
                  </a:lnTo>
                  <a:lnTo>
                    <a:pt x="464344" y="1976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6" name="Ελεύθερη σχεδίαση: Σχήμα 15"/>
            <p:cNvSpPr/>
            <p:nvPr/>
          </p:nvSpPr>
          <p:spPr>
            <a:xfrm>
              <a:off x="5953601" y="3046571"/>
              <a:ext cx="457200" cy="285750"/>
            </a:xfrm>
            <a:custGeom>
              <a:avLst/>
              <a:gdLst>
                <a:gd name="connsiteX0" fmla="*/ 456724 w 457200"/>
                <a:gd name="connsiteY0" fmla="*/ 197644 h 285750"/>
                <a:gd name="connsiteX1" fmla="*/ 142399 w 457200"/>
                <a:gd name="connsiteY1" fmla="*/ 7144 h 285750"/>
                <a:gd name="connsiteX2" fmla="*/ 7144 w 457200"/>
                <a:gd name="connsiteY2" fmla="*/ 89059 h 285750"/>
                <a:gd name="connsiteX3" fmla="*/ 321469 w 457200"/>
                <a:gd name="connsiteY3" fmla="*/ 279559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" h="285750">
                  <a:moveTo>
                    <a:pt x="456724" y="197644"/>
                  </a:moveTo>
                  <a:lnTo>
                    <a:pt x="142399" y="7144"/>
                  </a:lnTo>
                  <a:lnTo>
                    <a:pt x="7144" y="89059"/>
                  </a:lnTo>
                  <a:lnTo>
                    <a:pt x="321469" y="2795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7" name="Ελεύθερη σχεδίαση: Σχήμα 16"/>
            <p:cNvSpPr/>
            <p:nvPr/>
          </p:nvSpPr>
          <p:spPr>
            <a:xfrm>
              <a:off x="5774531" y="3281839"/>
              <a:ext cx="304800" cy="523875"/>
            </a:xfrm>
            <a:custGeom>
              <a:avLst/>
              <a:gdLst>
                <a:gd name="connsiteX0" fmla="*/ 7144 w 304800"/>
                <a:gd name="connsiteY0" fmla="*/ 38576 h 523875"/>
                <a:gd name="connsiteX1" fmla="*/ 7144 w 304800"/>
                <a:gd name="connsiteY1" fmla="*/ 343376 h 523875"/>
                <a:gd name="connsiteX2" fmla="*/ 302419 w 304800"/>
                <a:gd name="connsiteY2" fmla="*/ 522446 h 523875"/>
                <a:gd name="connsiteX3" fmla="*/ 302419 w 304800"/>
                <a:gd name="connsiteY3" fmla="*/ 186214 h 523875"/>
                <a:gd name="connsiteX4" fmla="*/ 7144 w 304800"/>
                <a:gd name="connsiteY4" fmla="*/ 7144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0" h="523875">
                  <a:moveTo>
                    <a:pt x="7144" y="38576"/>
                  </a:moveTo>
                  <a:lnTo>
                    <a:pt x="7144" y="343376"/>
                  </a:lnTo>
                  <a:lnTo>
                    <a:pt x="302419" y="522446"/>
                  </a:lnTo>
                  <a:lnTo>
                    <a:pt x="302419" y="18621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8" name="Ελεύθερη σχεδίαση: Σχήμα 17"/>
            <p:cNvSpPr/>
            <p:nvPr/>
          </p:nvSpPr>
          <p:spPr>
            <a:xfrm>
              <a:off x="6107906" y="3281839"/>
              <a:ext cx="304800" cy="523875"/>
            </a:xfrm>
            <a:custGeom>
              <a:avLst/>
              <a:gdLst>
                <a:gd name="connsiteX0" fmla="*/ 111919 w 304800"/>
                <a:gd name="connsiteY0" fmla="*/ 238601 h 523875"/>
                <a:gd name="connsiteX1" fmla="*/ 45244 w 304800"/>
                <a:gd name="connsiteY1" fmla="*/ 276701 h 523875"/>
                <a:gd name="connsiteX2" fmla="*/ 45244 w 304800"/>
                <a:gd name="connsiteY2" fmla="*/ 210026 h 523875"/>
                <a:gd name="connsiteX3" fmla="*/ 111919 w 304800"/>
                <a:gd name="connsiteY3" fmla="*/ 171926 h 523875"/>
                <a:gd name="connsiteX4" fmla="*/ 111919 w 304800"/>
                <a:gd name="connsiteY4" fmla="*/ 238601 h 523875"/>
                <a:gd name="connsiteX5" fmla="*/ 7144 w 304800"/>
                <a:gd name="connsiteY5" fmla="*/ 186214 h 523875"/>
                <a:gd name="connsiteX6" fmla="*/ 7144 w 304800"/>
                <a:gd name="connsiteY6" fmla="*/ 522446 h 523875"/>
                <a:gd name="connsiteX7" fmla="*/ 302419 w 304800"/>
                <a:gd name="connsiteY7" fmla="*/ 343376 h 523875"/>
                <a:gd name="connsiteX8" fmla="*/ 302419 w 304800"/>
                <a:gd name="connsiteY8" fmla="*/ 7144 h 523875"/>
                <a:gd name="connsiteX9" fmla="*/ 7144 w 304800"/>
                <a:gd name="connsiteY9" fmla="*/ 186214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800" h="523875">
                  <a:moveTo>
                    <a:pt x="111919" y="238601"/>
                  </a:moveTo>
                  <a:lnTo>
                    <a:pt x="45244" y="276701"/>
                  </a:lnTo>
                  <a:lnTo>
                    <a:pt x="45244" y="210026"/>
                  </a:lnTo>
                  <a:lnTo>
                    <a:pt x="111919" y="171926"/>
                  </a:lnTo>
                  <a:lnTo>
                    <a:pt x="111919" y="238601"/>
                  </a:lnTo>
                  <a:close/>
                  <a:moveTo>
                    <a:pt x="7144" y="186214"/>
                  </a:moveTo>
                  <a:lnTo>
                    <a:pt x="7144" y="522446"/>
                  </a:lnTo>
                  <a:lnTo>
                    <a:pt x="302419" y="343376"/>
                  </a:lnTo>
                  <a:lnTo>
                    <a:pt x="302419" y="7144"/>
                  </a:lnTo>
                  <a:lnTo>
                    <a:pt x="7144" y="1862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19" name="Γραφικό 8" descr="Νερό"/>
          <p:cNvSpPr/>
          <p:nvPr/>
        </p:nvSpPr>
        <p:spPr>
          <a:xfrm>
            <a:off x="4094842" y="2460766"/>
            <a:ext cx="357489" cy="519656"/>
          </a:xfrm>
          <a:custGeom>
            <a:avLst/>
            <a:gdLst>
              <a:gd name="connsiteX0" fmla="*/ 245269 w 485775"/>
              <a:gd name="connsiteY0" fmla="*/ 7144 h 733425"/>
              <a:gd name="connsiteX1" fmla="*/ 7144 w 485775"/>
              <a:gd name="connsiteY1" fmla="*/ 492919 h 733425"/>
              <a:gd name="connsiteX2" fmla="*/ 245269 w 485775"/>
              <a:gd name="connsiteY2" fmla="*/ 731044 h 733425"/>
              <a:gd name="connsiteX3" fmla="*/ 483394 w 485775"/>
              <a:gd name="connsiteY3" fmla="*/ 492919 h 733425"/>
              <a:gd name="connsiteX4" fmla="*/ 245269 w 485775"/>
              <a:gd name="connsiteY4" fmla="*/ 7144 h 73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775" h="733425">
                <a:moveTo>
                  <a:pt x="245269" y="7144"/>
                </a:moveTo>
                <a:cubicBezTo>
                  <a:pt x="245269" y="7144"/>
                  <a:pt x="7144" y="342424"/>
                  <a:pt x="7144" y="492919"/>
                </a:cubicBezTo>
                <a:cubicBezTo>
                  <a:pt x="7144" y="624364"/>
                  <a:pt x="113824" y="731044"/>
                  <a:pt x="245269" y="731044"/>
                </a:cubicBezTo>
                <a:cubicBezTo>
                  <a:pt x="376714" y="731044"/>
                  <a:pt x="483394" y="624364"/>
                  <a:pt x="483394" y="492919"/>
                </a:cubicBezTo>
                <a:cubicBezTo>
                  <a:pt x="483394" y="341471"/>
                  <a:pt x="245269" y="7144"/>
                  <a:pt x="245269" y="714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pic>
        <p:nvPicPr>
          <p:cNvPr id="25" name="Picture 2" descr="ÎÏÎ¿ÏÎ­Î»ÎµÏÎ¼Î± ÎµÎ¹ÎºÏÎ½Î±Ï Î³Î¹Î± TECHNOLOGY IMAGES">
            <a:extLst>
              <a:ext uri="{FF2B5EF4-FFF2-40B4-BE49-F238E27FC236}">
                <a16:creationId xmlns="" xmlns:a16="http://schemas.microsoft.com/office/drawing/2014/main" id="{BC1D902A-0DA5-4D84-A990-84285F790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815" y="700483"/>
            <a:ext cx="4350276" cy="24524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Θέση εικόνας 14" descr="εναέρια προβολή αυτοκινητοδρόμων μεγάλης πόλ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 t="32" b="32"/>
          <a:stretch>
            <a:fillRect/>
          </a:stretch>
        </p:blipFill>
        <p:spPr/>
      </p:pic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07784" y="1855454"/>
            <a:ext cx="4491355" cy="4217563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Οι οργανισμοί και οι επιχειρήσεις που χρησιμοποιούν αυτόν τον τύπο τεχνολογίας, έχουν ως βασική αποστολή τους</a:t>
            </a:r>
          </a:p>
          <a:p>
            <a:pPr marL="0" indent="0">
              <a:buNone/>
            </a:pPr>
            <a:endParaRPr lang="el-GR" sz="1600" dirty="0"/>
          </a:p>
          <a:p>
            <a:pPr marL="0" indent="0">
              <a:buNone/>
            </a:pPr>
            <a:endParaRPr lang="el-GR" sz="1600" dirty="0"/>
          </a:p>
          <a:p>
            <a:pPr marL="0" indent="0" algn="ctr">
              <a:buNone/>
            </a:pPr>
            <a:r>
              <a:rPr lang="el-GR" sz="1600" dirty="0"/>
              <a:t>την διασύνδεση ατόμων ή/και οργανώσεων που επιθυμούν να αποκτήσουν μια μορφή αλληλεξάρτησης μεταξύ τους</a:t>
            </a:r>
          </a:p>
          <a:p>
            <a:endParaRPr lang="el-GR" sz="1600" dirty="0"/>
          </a:p>
          <a:p>
            <a:endParaRPr lang="el-GR" sz="1600" dirty="0"/>
          </a:p>
          <a:p>
            <a:r>
              <a:rPr lang="el-GR" sz="1600" dirty="0"/>
              <a:t>Σε αυτόν τον τύπο τεχνολογίας αντιστοιχεί η </a:t>
            </a:r>
            <a:r>
              <a:rPr lang="el-GR" sz="1600" b="1" dirty="0" smtClean="0"/>
              <a:t>αλληλεξάρτηση </a:t>
            </a:r>
            <a:r>
              <a:rPr lang="el-GR" sz="1600" b="1" dirty="0"/>
              <a:t>τύπου απλής συνάθροισης ή συμμετοχική</a:t>
            </a:r>
          </a:p>
          <a:p>
            <a:pPr marL="0" indent="0" rtl="0">
              <a:buNone/>
            </a:pPr>
            <a:endParaRPr lang="el-GR" sz="16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50</a:t>
            </a:fld>
            <a:endParaRPr lang="el-GR" dirty="0"/>
          </a:p>
        </p:txBody>
      </p:sp>
      <p:sp>
        <p:nvSpPr>
          <p:cNvPr id="11" name="Τίτλος 1"/>
          <p:cNvSpPr>
            <a:spLocks noGrp="1"/>
          </p:cNvSpPr>
          <p:nvPr>
            <p:ph type="title"/>
          </p:nvPr>
        </p:nvSpPr>
        <p:spPr>
          <a:xfrm>
            <a:off x="197208" y="973717"/>
            <a:ext cx="4312508" cy="432000"/>
          </a:xfrm>
        </p:spPr>
        <p:txBody>
          <a:bodyPr rtlCol="0"/>
          <a:lstStyle/>
          <a:p>
            <a:pPr algn="ctr"/>
            <a:r>
              <a:rPr lang="el-GR" sz="2400" b="1" dirty="0"/>
              <a:t>Η Μεσολαβητική Τεχνολογία</a:t>
            </a:r>
            <a:br>
              <a:rPr lang="el-GR" sz="2400" b="1" dirty="0"/>
            </a:br>
            <a:endParaRPr lang="el-GR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2" name="Θέση εικόνας 10" descr="σχέδια μεταλλικών ραφιών βιβλίων σε οροφή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7318" y="1255405"/>
            <a:ext cx="6974682" cy="3935414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2050" name="Picture 2" descr="Î£ÏÎµÏÎ¹ÎºÎ® ÎµÎ¹ÎºÏÎ½Î±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318" y="1255405"/>
            <a:ext cx="6981481" cy="39354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Γραφικό 4" descr="Βέλος: Περιστροφή δεξιά"/>
          <p:cNvSpPr/>
          <p:nvPr/>
        </p:nvSpPr>
        <p:spPr>
          <a:xfrm>
            <a:off x="2062080" y="2658456"/>
            <a:ext cx="582764" cy="441825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 dirty="0"/>
          </a:p>
        </p:txBody>
      </p:sp>
      <p:pic>
        <p:nvPicPr>
          <p:cNvPr id="17" name="Θέση εικόνας 10" descr="σχέδια μεταλλικών ραφιών βιβλίων σε οροφή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519" y="1255404"/>
            <a:ext cx="6988280" cy="3935413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1028" name="Picture 4" descr="ÎÏÎ¿ÏÎ­Î»ÎµÏÎ¼Î± ÎµÎ¹ÎºÏÎ½Î±Ï Î³Î¹Î± technology images">
            <a:extLst>
              <a:ext uri="{FF2B5EF4-FFF2-40B4-BE49-F238E27FC236}">
                <a16:creationId xmlns="" xmlns:a16="http://schemas.microsoft.com/office/drawing/2014/main" id="{5512B13C-68F2-4886-9E4C-5603FAC6F3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519" y="1255404"/>
            <a:ext cx="6988280" cy="3935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7830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Θέση κειμένου 4"/>
          <p:cNvSpPr>
            <a:spLocks noGrp="1"/>
          </p:cNvSpPr>
          <p:nvPr>
            <p:ph type="body" sz="quarter" idx="33"/>
          </p:nvPr>
        </p:nvSpPr>
        <p:spPr/>
        <p:txBody>
          <a:bodyPr rtlCol="0"/>
          <a:lstStyle/>
          <a:p>
            <a:r>
              <a:rPr lang="el-GR" dirty="0"/>
              <a:t>Συγκέντρωσης χρημάτων</a:t>
            </a:r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35"/>
          </p:nvPr>
        </p:nvSpPr>
        <p:spPr>
          <a:xfrm>
            <a:off x="5056980" y="3971432"/>
            <a:ext cx="2078040" cy="360000"/>
          </a:xfrm>
        </p:spPr>
        <p:txBody>
          <a:bodyPr rtlCol="0"/>
          <a:lstStyle/>
          <a:p>
            <a:r>
              <a:rPr lang="el-GR" dirty="0"/>
              <a:t>Χρηματοπιστωτικών προϊόντων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7"/>
          </p:nvPr>
        </p:nvSpPr>
        <p:spPr/>
        <p:txBody>
          <a:bodyPr rtlCol="0"/>
          <a:lstStyle/>
          <a:p>
            <a:r>
              <a:rPr lang="el-GR" dirty="0"/>
              <a:t>Πληροφοριών</a:t>
            </a:r>
          </a:p>
        </p:txBody>
      </p:sp>
      <p:sp>
        <p:nvSpPr>
          <p:cNvPr id="10" name="Θέση κειμένου 9"/>
          <p:cNvSpPr>
            <a:spLocks noGrp="1"/>
          </p:cNvSpPr>
          <p:nvPr>
            <p:ph type="body" sz="quarter" idx="38"/>
          </p:nvPr>
        </p:nvSpPr>
        <p:spPr>
          <a:xfrm>
            <a:off x="2193659" y="5281609"/>
            <a:ext cx="8285730" cy="720000"/>
          </a:xfrm>
        </p:spPr>
        <p:txBody>
          <a:bodyPr rtlCol="0"/>
          <a:lstStyle/>
          <a:p>
            <a:r>
              <a:rPr lang="el-GR" sz="1800" dirty="0"/>
              <a:t>που διευκολύνουν τις συναλλαγές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endParaRPr lang="el-GR" sz="1800" dirty="0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51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Ορθογώνιο 1">
            <a:extLst>
              <a:ext uri="{FF2B5EF4-FFF2-40B4-BE49-F238E27FC236}">
                <a16:creationId xmlns="" xmlns:a16="http://schemas.microsoft.com/office/drawing/2014/main" id="{3B04BFAF-8A2A-41D2-8B44-7B4D641D92CA}"/>
              </a:ext>
            </a:extLst>
          </p:cNvPr>
          <p:cNvSpPr/>
          <p:nvPr/>
        </p:nvSpPr>
        <p:spPr>
          <a:xfrm>
            <a:off x="4295579" y="163899"/>
            <a:ext cx="349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b="1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Παράδειγμα: Οι τράπεζες</a:t>
            </a:r>
          </a:p>
        </p:txBody>
      </p:sp>
      <p:sp>
        <p:nvSpPr>
          <p:cNvPr id="14" name="Θέση κειμένου 9">
            <a:extLst>
              <a:ext uri="{FF2B5EF4-FFF2-40B4-BE49-F238E27FC236}">
                <a16:creationId xmlns="" xmlns:a16="http://schemas.microsoft.com/office/drawing/2014/main" id="{20696E95-F0BD-4361-BD4E-AB36EAF6F719}"/>
              </a:ext>
            </a:extLst>
          </p:cNvPr>
          <p:cNvSpPr txBox="1">
            <a:spLocks/>
          </p:cNvSpPr>
          <p:nvPr/>
        </p:nvSpPr>
        <p:spPr>
          <a:xfrm>
            <a:off x="2193659" y="911615"/>
            <a:ext cx="8285730" cy="7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800" dirty="0"/>
              <a:t>Διασυνδέουν καταθέτες και δανειζόμενους, μέσω:</a:t>
            </a:r>
          </a:p>
        </p:txBody>
      </p:sp>
      <p:pic>
        <p:nvPicPr>
          <p:cNvPr id="8" name="Γραφικό 7" descr="Συνομιλία">
            <a:extLst>
              <a:ext uri="{FF2B5EF4-FFF2-40B4-BE49-F238E27FC236}">
                <a16:creationId xmlns="" xmlns:a16="http://schemas.microsoft.com/office/drawing/2014/main" id="{4EC80B52-E309-4EB5-92F2-6DA8C9AFE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69284" y="2333752"/>
            <a:ext cx="914401" cy="914401"/>
          </a:xfrm>
          <a:prstGeom prst="rect">
            <a:avLst/>
          </a:prstGeom>
        </p:spPr>
      </p:pic>
      <p:pic>
        <p:nvPicPr>
          <p:cNvPr id="12" name="Γραφικό 11" descr="Κέρματα">
            <a:extLst>
              <a:ext uri="{FF2B5EF4-FFF2-40B4-BE49-F238E27FC236}">
                <a16:creationId xmlns="" xmlns:a16="http://schemas.microsoft.com/office/drawing/2014/main" id="{3DC1FAFE-DEB9-4D7A-A628-49BA3A5FAE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04650" y="2344323"/>
            <a:ext cx="914400" cy="914400"/>
          </a:xfrm>
          <a:prstGeom prst="rect">
            <a:avLst/>
          </a:prstGeom>
        </p:spPr>
      </p:pic>
      <p:pic>
        <p:nvPicPr>
          <p:cNvPr id="17" name="Γραφικό 16" descr="Ανοδική τάση">
            <a:extLst>
              <a:ext uri="{FF2B5EF4-FFF2-40B4-BE49-F238E27FC236}">
                <a16:creationId xmlns="" xmlns:a16="http://schemas.microsoft.com/office/drawing/2014/main" id="{12CF3A9B-B788-4A56-AD41-59A4006725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86967" y="234432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3539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Τίτλος 1"/>
          <p:cNvSpPr>
            <a:spLocks noGrp="1"/>
          </p:cNvSpPr>
          <p:nvPr>
            <p:ph type="title"/>
          </p:nvPr>
        </p:nvSpPr>
        <p:spPr>
          <a:xfrm>
            <a:off x="882869" y="535416"/>
            <a:ext cx="10426261" cy="432000"/>
          </a:xfrm>
        </p:spPr>
        <p:txBody>
          <a:bodyPr rtlCol="0"/>
          <a:lstStyle/>
          <a:p>
            <a:pPr algn="ctr"/>
            <a:r>
              <a:rPr lang="el-GR" sz="2400" b="1" dirty="0"/>
              <a:t>Χαρακτηριστικά παραδείγματα επιχειρήσεων που χρησιμοποιούν μεσολαβητική τεχνολογία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52</a:t>
            </a:fld>
            <a:endParaRPr lang="el-GR" dirty="0"/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17"/>
          </p:nvPr>
        </p:nvSpPr>
        <p:spPr>
          <a:xfrm>
            <a:off x="2823732" y="3969303"/>
            <a:ext cx="2068129" cy="360000"/>
          </a:xfrm>
        </p:spPr>
        <p:txBody>
          <a:bodyPr rtlCol="0"/>
          <a:lstStyle/>
          <a:p>
            <a:r>
              <a:rPr lang="el-GR" dirty="0"/>
              <a:t>Επιχειρήσεις λιανικού &amp; χονδρικού εμπορίου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18"/>
          </p:nvPr>
        </p:nvSpPr>
        <p:spPr>
          <a:xfrm>
            <a:off x="5111750" y="3970129"/>
            <a:ext cx="1979930" cy="587342"/>
          </a:xfrm>
        </p:spPr>
        <p:txBody>
          <a:bodyPr rtlCol="0"/>
          <a:lstStyle/>
          <a:p>
            <a:r>
              <a:rPr lang="el-GR" sz="1800" dirty="0">
                <a:latin typeface="+mj-lt"/>
              </a:rPr>
              <a:t>Διαφημιστικές εταιρείες</a:t>
            </a:r>
          </a:p>
          <a:p>
            <a:pPr lvl="0"/>
            <a:endParaRPr lang="el-GR" dirty="0"/>
          </a:p>
        </p:txBody>
      </p:sp>
      <p:pic>
        <p:nvPicPr>
          <p:cNvPr id="36" name="Θέση εικόνας 25" descr="Κοντινή εικόνα εσωτερικού υλικού δόμησης"/>
          <p:cNvPicPr>
            <a:picLocks noGrp="1" noChangeAspect="1"/>
          </p:cNvPicPr>
          <p:nvPr>
            <p:ph type="pic" sz="quarter" idx="41"/>
          </p:nvPr>
        </p:nvPicPr>
        <p:blipFill>
          <a:blip r:embed="rId3"/>
          <a:srcRect/>
          <a:stretch>
            <a:fillRect/>
          </a:stretch>
        </p:blipFill>
        <p:spPr>
          <a:xfrm>
            <a:off x="683800" y="1981486"/>
            <a:ext cx="1476000" cy="1476000"/>
          </a:xfrm>
        </p:spPr>
      </p:pic>
      <p:pic>
        <p:nvPicPr>
          <p:cNvPr id="28" name="Θέση εικόνας 27" descr="Μολύβι επάνω σε σχέδιο κτιρίου"/>
          <p:cNvPicPr>
            <a:picLocks noGrp="1" noChangeAspect="1"/>
          </p:cNvPicPr>
          <p:nvPr>
            <p:ph type="pic" sz="quarter" idx="42"/>
          </p:nvPr>
        </p:nvPicPr>
        <p:blipFill>
          <a:blip r:embed="rId4"/>
          <a:srcRect/>
          <a:stretch>
            <a:fillRect/>
          </a:stretch>
        </p:blipFill>
        <p:spPr/>
      </p:pic>
      <p:pic>
        <p:nvPicPr>
          <p:cNvPr id="30" name="Θέση εικόνας 29" descr="γωνιακή προβολή ουρανοξύστη από το έδαφος"/>
          <p:cNvPicPr>
            <a:picLocks noGrp="1" noChangeAspect="1"/>
          </p:cNvPicPr>
          <p:nvPr>
            <p:ph type="pic" sz="quarter" idx="43"/>
          </p:nvPr>
        </p:nvPicPr>
        <p:blipFill>
          <a:blip r:embed="rId5"/>
          <a:srcRect/>
          <a:stretch>
            <a:fillRect/>
          </a:stretch>
        </p:blipFill>
        <p:spPr/>
      </p:pic>
      <p:pic>
        <p:nvPicPr>
          <p:cNvPr id="32" name="Θέση εικόνας 31" descr="εναέρια προβολή δικτύου αυτοκινητοδρόμων σε μεγάλη πόλη"/>
          <p:cNvPicPr>
            <a:picLocks noGrp="1" noChangeAspect="1"/>
          </p:cNvPicPr>
          <p:nvPr>
            <p:ph type="pic" sz="quarter" idx="44"/>
          </p:nvPr>
        </p:nvPicPr>
        <p:blipFill>
          <a:blip r:embed="rId6"/>
          <a:srcRect/>
          <a:stretch>
            <a:fillRect/>
          </a:stretch>
        </p:blipFill>
        <p:spPr/>
      </p:pic>
      <p:pic>
        <p:nvPicPr>
          <p:cNvPr id="44" name="Θέση εικόνας 33" descr="εικόνα ουρανοξύστη διαμερισμάτων"/>
          <p:cNvPicPr>
            <a:picLocks noGrp="1" noChangeAspect="1"/>
          </p:cNvPicPr>
          <p:nvPr>
            <p:ph type="pic" sz="quarter" idx="45"/>
          </p:nvPr>
        </p:nvPicPr>
        <p:blipFill>
          <a:blip r:embed="rId7"/>
          <a:srcRect/>
          <a:stretch>
            <a:fillRect/>
          </a:stretch>
        </p:blipFill>
        <p:spPr/>
      </p:pic>
      <p:sp>
        <p:nvSpPr>
          <p:cNvPr id="11" name="Θέση κειμένου 10"/>
          <p:cNvSpPr>
            <a:spLocks noGrp="1"/>
          </p:cNvSpPr>
          <p:nvPr>
            <p:ph type="body" sz="quarter" idx="32"/>
          </p:nvPr>
        </p:nvSpPr>
        <p:spPr>
          <a:xfrm>
            <a:off x="7460567" y="3955532"/>
            <a:ext cx="1962765" cy="360000"/>
          </a:xfrm>
        </p:spPr>
        <p:txBody>
          <a:bodyPr rtlCol="0"/>
          <a:lstStyle/>
          <a:p>
            <a:pPr algn="ctr"/>
            <a:r>
              <a:rPr lang="el-GR" dirty="0">
                <a:latin typeface="+mj-lt"/>
              </a:rPr>
              <a:t>Επιχειρήσεις κλάδου  μεταφορών</a:t>
            </a:r>
          </a:p>
        </p:txBody>
      </p:sp>
      <p:pic>
        <p:nvPicPr>
          <p:cNvPr id="45" name="Γραφικό 44" descr="Φοίνικας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34373" y="863355"/>
            <a:ext cx="755703" cy="755703"/>
          </a:xfrm>
          <a:prstGeom prst="rect">
            <a:avLst/>
          </a:prstGeom>
        </p:spPr>
      </p:pic>
      <p:sp>
        <p:nvSpPr>
          <p:cNvPr id="55" name="TextBox 37"/>
          <p:cNvSpPr txBox="1"/>
          <p:nvPr/>
        </p:nvSpPr>
        <p:spPr>
          <a:xfrm>
            <a:off x="9678437" y="6073017"/>
            <a:ext cx="157167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7" name="Θέση κειμένου 6"/>
          <p:cNvSpPr txBox="1"/>
          <p:nvPr/>
        </p:nvSpPr>
        <p:spPr>
          <a:xfrm>
            <a:off x="454591" y="3955532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Εταιρείες μεταφορών</a:t>
            </a:r>
          </a:p>
        </p:txBody>
      </p:sp>
      <p:sp>
        <p:nvSpPr>
          <p:cNvPr id="46" name="Θέση κειμένου 10"/>
          <p:cNvSpPr txBox="1"/>
          <p:nvPr/>
        </p:nvSpPr>
        <p:spPr>
          <a:xfrm>
            <a:off x="9902277" y="3955532"/>
            <a:ext cx="1832061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Εταιρείες πώλησης, αγοράς &amp; μεταβίβασης ακίνητης περιουσίας</a:t>
            </a:r>
          </a:p>
        </p:txBody>
      </p:sp>
      <p:pic>
        <p:nvPicPr>
          <p:cNvPr id="5" name="Γραφικό 4" descr="Φορτηγό">
            <a:extLst>
              <a:ext uri="{FF2B5EF4-FFF2-40B4-BE49-F238E27FC236}">
                <a16:creationId xmlns="" xmlns:a16="http://schemas.microsoft.com/office/drawing/2014/main" id="{ABAAB215-58E6-473C-A73E-9B52FB45A06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87391" y="2262286"/>
            <a:ext cx="914400" cy="914400"/>
          </a:xfrm>
          <a:prstGeom prst="rect">
            <a:avLst/>
          </a:prstGeom>
        </p:spPr>
      </p:pic>
      <p:pic>
        <p:nvPicPr>
          <p:cNvPr id="8" name="Γραφικό 7" descr="Πόλη">
            <a:extLst>
              <a:ext uri="{FF2B5EF4-FFF2-40B4-BE49-F238E27FC236}">
                <a16:creationId xmlns="" xmlns:a16="http://schemas.microsoft.com/office/drawing/2014/main" id="{F2C3CA5A-4E0F-4D73-9946-DF03048AAB2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324800" y="2259123"/>
            <a:ext cx="914400" cy="914400"/>
          </a:xfrm>
          <a:prstGeom prst="rect">
            <a:avLst/>
          </a:prstGeom>
        </p:spPr>
      </p:pic>
      <p:pic>
        <p:nvPicPr>
          <p:cNvPr id="12" name="Γραφικό 11" descr="Καρτελάκι">
            <a:extLst>
              <a:ext uri="{FF2B5EF4-FFF2-40B4-BE49-F238E27FC236}">
                <a16:creationId xmlns="" xmlns:a16="http://schemas.microsoft.com/office/drawing/2014/main" id="{02129C6E-B74E-4E19-BC27-A1CF3BC1353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304650" y="2259123"/>
            <a:ext cx="914400" cy="914400"/>
          </a:xfrm>
          <a:prstGeom prst="rect">
            <a:avLst/>
          </a:prstGeom>
        </p:spPr>
      </p:pic>
      <p:pic>
        <p:nvPicPr>
          <p:cNvPr id="26" name="Γραφικό 25" descr="Θέατρο">
            <a:extLst>
              <a:ext uri="{FF2B5EF4-FFF2-40B4-BE49-F238E27FC236}">
                <a16:creationId xmlns="" xmlns:a16="http://schemas.microsoft.com/office/drawing/2014/main" id="{A14B16EC-9C98-49AC-91D8-20BD1FE0970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38799" y="2259123"/>
            <a:ext cx="914400" cy="914400"/>
          </a:xfrm>
          <a:prstGeom prst="rect">
            <a:avLst/>
          </a:prstGeom>
        </p:spPr>
      </p:pic>
      <p:pic>
        <p:nvPicPr>
          <p:cNvPr id="52" name="Γραφικό 51" descr="Τραμ">
            <a:extLst>
              <a:ext uri="{FF2B5EF4-FFF2-40B4-BE49-F238E27FC236}">
                <a16:creationId xmlns="" xmlns:a16="http://schemas.microsoft.com/office/drawing/2014/main" id="{9DF1A237-E662-45FB-B155-2B926964BC9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948750" y="225912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6599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Ορθογώνιο: Στρογγύλεμα γωνιών 4">
            <a:extLst>
              <a:ext uri="{FF2B5EF4-FFF2-40B4-BE49-F238E27FC236}">
                <a16:creationId xmlns="" xmlns:a16="http://schemas.microsoft.com/office/drawing/2014/main" id="{B71FFD2F-227D-4798-824C-1A8BBA0890B0}"/>
              </a:ext>
            </a:extLst>
          </p:cNvPr>
          <p:cNvSpPr/>
          <p:nvPr/>
        </p:nvSpPr>
        <p:spPr>
          <a:xfrm>
            <a:off x="6017011" y="1386575"/>
            <a:ext cx="2335262" cy="78499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77359" y="491798"/>
            <a:ext cx="10652057" cy="784991"/>
          </a:xfrm>
        </p:spPr>
        <p:txBody>
          <a:bodyPr rtlCol="0"/>
          <a:lstStyle/>
          <a:p>
            <a: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Η Μεσολαβητική Τεχνολογία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6330320" y="7064776"/>
            <a:ext cx="4114800" cy="206104"/>
          </a:xfrm>
        </p:spPr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03513" y="6211193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53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825" y="591616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6" name="Text Placeholder 24"/>
          <p:cNvSpPr txBox="1"/>
          <p:nvPr/>
        </p:nvSpPr>
        <p:spPr>
          <a:xfrm>
            <a:off x="6319454" y="1590539"/>
            <a:ext cx="1737900" cy="5810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Πελάτης</a:t>
            </a:r>
            <a:endParaRPr lang="el-GR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Ορθογώνιο: Στρογγύλεμα γωνιών 34">
            <a:extLst>
              <a:ext uri="{FF2B5EF4-FFF2-40B4-BE49-F238E27FC236}">
                <a16:creationId xmlns="" xmlns:a16="http://schemas.microsoft.com/office/drawing/2014/main" id="{DF82241D-4E80-4AD1-A555-D977525A7723}"/>
              </a:ext>
            </a:extLst>
          </p:cNvPr>
          <p:cNvSpPr/>
          <p:nvPr/>
        </p:nvSpPr>
        <p:spPr>
          <a:xfrm>
            <a:off x="6017011" y="5475979"/>
            <a:ext cx="2335262" cy="78499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Text Placeholder 24">
            <a:extLst>
              <a:ext uri="{FF2B5EF4-FFF2-40B4-BE49-F238E27FC236}">
                <a16:creationId xmlns="" xmlns:a16="http://schemas.microsoft.com/office/drawing/2014/main" id="{47B3C189-7320-4D02-8B49-850815877271}"/>
              </a:ext>
            </a:extLst>
          </p:cNvPr>
          <p:cNvSpPr txBox="1"/>
          <p:nvPr/>
        </p:nvSpPr>
        <p:spPr>
          <a:xfrm>
            <a:off x="6319454" y="5679943"/>
            <a:ext cx="1737900" cy="5810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Πελάτης</a:t>
            </a:r>
            <a:endParaRPr lang="el-GR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Ορθογώνιο: Στρογγύλεμα γωνιών 37">
            <a:extLst>
              <a:ext uri="{FF2B5EF4-FFF2-40B4-BE49-F238E27FC236}">
                <a16:creationId xmlns="" xmlns:a16="http://schemas.microsoft.com/office/drawing/2014/main" id="{1A6DED41-280D-4DBD-8066-DECA747B853D}"/>
              </a:ext>
            </a:extLst>
          </p:cNvPr>
          <p:cNvSpPr/>
          <p:nvPr/>
        </p:nvSpPr>
        <p:spPr>
          <a:xfrm>
            <a:off x="5323559" y="3431277"/>
            <a:ext cx="4114800" cy="78499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0" name="Text Placeholder 24">
            <a:extLst>
              <a:ext uri="{FF2B5EF4-FFF2-40B4-BE49-F238E27FC236}">
                <a16:creationId xmlns="" xmlns:a16="http://schemas.microsoft.com/office/drawing/2014/main" id="{DD73D6B1-1801-4B3D-B16F-7E6C73B4EA96}"/>
              </a:ext>
            </a:extLst>
          </p:cNvPr>
          <p:cNvSpPr txBox="1"/>
          <p:nvPr/>
        </p:nvSpPr>
        <p:spPr>
          <a:xfrm>
            <a:off x="5803388" y="3635241"/>
            <a:ext cx="3062230" cy="5810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Μεσολαβών Οργανισμός</a:t>
            </a:r>
            <a:endParaRPr lang="el-GR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7" name="Ευθύγραμμο βέλος σύνδεσης 6">
            <a:extLst>
              <a:ext uri="{FF2B5EF4-FFF2-40B4-BE49-F238E27FC236}">
                <a16:creationId xmlns="" xmlns:a16="http://schemas.microsoft.com/office/drawing/2014/main" id="{66B5CAFC-7EC9-48B0-BE51-CCAD4D4216D7}"/>
              </a:ext>
            </a:extLst>
          </p:cNvPr>
          <p:cNvCxnSpPr>
            <a:cxnSpLocks/>
          </p:cNvCxnSpPr>
          <p:nvPr/>
        </p:nvCxnSpPr>
        <p:spPr>
          <a:xfrm flipH="1">
            <a:off x="7177411" y="4275934"/>
            <a:ext cx="10993" cy="1160358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Ευθύγραμμο βέλος σύνδεσης 8">
            <a:extLst>
              <a:ext uri="{FF2B5EF4-FFF2-40B4-BE49-F238E27FC236}">
                <a16:creationId xmlns="" xmlns:a16="http://schemas.microsoft.com/office/drawing/2014/main" id="{37E31007-323C-42BA-8879-2D91582EAB12}"/>
              </a:ext>
            </a:extLst>
          </p:cNvPr>
          <p:cNvCxnSpPr>
            <a:cxnSpLocks/>
          </p:cNvCxnSpPr>
          <p:nvPr/>
        </p:nvCxnSpPr>
        <p:spPr>
          <a:xfrm flipH="1" flipV="1">
            <a:off x="7184642" y="2231232"/>
            <a:ext cx="1" cy="1130304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9493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5002800" cy="5724000"/>
          </a:xfrm>
        </p:spPr>
        <p:txBody>
          <a:bodyPr rtlCol="0"/>
          <a:lstStyle/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Εντατική Τεχνολογία</a:t>
            </a:r>
            <a:b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400" b="1" dirty="0"/>
              <a:t> </a:t>
            </a:r>
            <a:endParaRPr lang="el-GR" sz="24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407450" y="503144"/>
            <a:ext cx="6418175" cy="857096"/>
          </a:xfrm>
        </p:spPr>
        <p:txBody>
          <a:bodyPr rtlCol="0"/>
          <a:lstStyle/>
          <a:p>
            <a:pPr algn="ctr"/>
            <a:r>
              <a:rPr lang="el-GR" sz="1600" dirty="0"/>
              <a:t>Οι επιχειρήσεις που έχουν </a:t>
            </a:r>
            <a:r>
              <a:rPr lang="el-GR" sz="1600" b="1" dirty="0"/>
              <a:t>υψηλό βαθμό αβεβαιότητας </a:t>
            </a:r>
            <a:r>
              <a:rPr lang="el-GR" sz="1600" dirty="0"/>
              <a:t>για τον μετασχηματισμό των εισροών σε επιθυμητές εκροές, καθώς αντιμετωπίζουν εξαιρετικές δυσκολίες στην ανάπτυξη σταθερών λειτουργικών διαδικασιών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54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3076" name="Picture 4" descr="ÎÏÎ¿ÏÎ­Î»ÎµÏÎ¼Î± ÎµÎ¹ÎºÏÎ½Î±Ï Î³Î¹Î± Î´Î¹Î¿Î¹ÎºÎ·ÏÎ· ÎµÏÎ¹ÏÎµÎ¹ÏÎ·ÏÎµÏÎ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8" y="586718"/>
            <a:ext cx="4135094" cy="23188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737124" y="6028695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166074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026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518A5806-E4E6-4C3C-B36B-A01F945CA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3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Θέση κειμένου 5">
            <a:extLst>
              <a:ext uri="{FF2B5EF4-FFF2-40B4-BE49-F238E27FC236}">
                <a16:creationId xmlns="" xmlns:a16="http://schemas.microsoft.com/office/drawing/2014/main" id="{2B451230-977A-45C5-8E9B-4AF9B6D5F982}"/>
              </a:ext>
            </a:extLst>
          </p:cNvPr>
          <p:cNvSpPr txBox="1"/>
          <p:nvPr/>
        </p:nvSpPr>
        <p:spPr>
          <a:xfrm>
            <a:off x="503374" y="4243695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Την εξυπηρέτηση των απαιτήσεων ενός συγκεκριμένου “πελάτη”</a:t>
            </a:r>
          </a:p>
        </p:txBody>
      </p:sp>
      <p:sp>
        <p:nvSpPr>
          <p:cNvPr id="23" name="Θέση κειμένου 5">
            <a:extLst>
              <a:ext uri="{FF2B5EF4-FFF2-40B4-BE49-F238E27FC236}">
                <a16:creationId xmlns="" xmlns:a16="http://schemas.microsoft.com/office/drawing/2014/main" id="{66F0CD00-D3DD-48AB-9C69-FE55E92A4744}"/>
              </a:ext>
            </a:extLst>
          </p:cNvPr>
          <p:cNvSpPr txBox="1"/>
          <p:nvPr/>
        </p:nvSpPr>
        <p:spPr>
          <a:xfrm>
            <a:off x="4315786" y="4243695"/>
            <a:ext cx="2045804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Την εκτέλεση μιας ειδικής παραγγελίας</a:t>
            </a:r>
          </a:p>
        </p:txBody>
      </p:sp>
      <p:sp>
        <p:nvSpPr>
          <p:cNvPr id="24" name="Ορθογώνιο 6" descr="Πλαίσιο επισήμανσης.">
            <a:extLst>
              <a:ext uri="{FF2B5EF4-FFF2-40B4-BE49-F238E27FC236}">
                <a16:creationId xmlns="" xmlns:a16="http://schemas.microsoft.com/office/drawing/2014/main" id="{13DC369D-C8F9-45C0-9DF5-64F006FD12AA}"/>
              </a:ext>
            </a:extLst>
          </p:cNvPr>
          <p:cNvSpPr/>
          <p:nvPr/>
        </p:nvSpPr>
        <p:spPr>
          <a:xfrm rot="10800000" flipV="1">
            <a:off x="503375" y="390846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5" name="Ορθογώνιο 6" descr="Πλαίσιο επισήμανσης.">
            <a:extLst>
              <a:ext uri="{FF2B5EF4-FFF2-40B4-BE49-F238E27FC236}">
                <a16:creationId xmlns="" xmlns:a16="http://schemas.microsoft.com/office/drawing/2014/main" id="{0708501A-5E95-4E3D-AC2F-3F22C2667909}"/>
              </a:ext>
            </a:extLst>
          </p:cNvPr>
          <p:cNvSpPr/>
          <p:nvPr/>
        </p:nvSpPr>
        <p:spPr>
          <a:xfrm rot="10800000" flipV="1">
            <a:off x="4050802" y="3957514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5364" name="Picture 4" descr="ÎÏÎ¿ÏÎ­Î»ÎµÏÎ¼Î± ÎµÎ¹ÎºÏÎ½Î±Ï Î³Î¹Î± technology images">
            <a:extLst>
              <a:ext uri="{FF2B5EF4-FFF2-40B4-BE49-F238E27FC236}">
                <a16:creationId xmlns="" xmlns:a16="http://schemas.microsoft.com/office/drawing/2014/main" id="{C0876317-377C-460A-AF57-0A2EA9848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371" y="478133"/>
            <a:ext cx="4196307" cy="2427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Ορθογώνιο 15">
            <a:extLst>
              <a:ext uri="{FF2B5EF4-FFF2-40B4-BE49-F238E27FC236}">
                <a16:creationId xmlns="" xmlns:a16="http://schemas.microsoft.com/office/drawing/2014/main" id="{5815CA35-7C69-4201-8E2E-11628BAF2CDC}"/>
              </a:ext>
            </a:extLst>
          </p:cNvPr>
          <p:cNvSpPr/>
          <p:nvPr/>
        </p:nvSpPr>
        <p:spPr>
          <a:xfrm>
            <a:off x="503374" y="2164164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τείνουν στη συγκέντρωση ενός ευρύτατου φάσματος ειδικοτήτων και ικανοτήτων για:</a:t>
            </a:r>
          </a:p>
        </p:txBody>
      </p:sp>
      <p:pic>
        <p:nvPicPr>
          <p:cNvPr id="29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18AEBF28-988E-47F3-A2C1-C0DB9640B9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317" y="476311"/>
            <a:ext cx="4192166" cy="2427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Γραφικό 4" descr="Βέλος: Περιστροφή δεξιά">
            <a:extLst>
              <a:ext uri="{FF2B5EF4-FFF2-40B4-BE49-F238E27FC236}">
                <a16:creationId xmlns="" xmlns:a16="http://schemas.microsoft.com/office/drawing/2014/main" id="{ACF91040-F629-43DE-92D1-6C87679E9ED3}"/>
              </a:ext>
            </a:extLst>
          </p:cNvPr>
          <p:cNvSpPr/>
          <p:nvPr/>
        </p:nvSpPr>
        <p:spPr>
          <a:xfrm>
            <a:off x="3259992" y="1477411"/>
            <a:ext cx="582764" cy="441825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 dirty="0"/>
          </a:p>
        </p:txBody>
      </p:sp>
      <p:pic>
        <p:nvPicPr>
          <p:cNvPr id="7" name="Γραφικό 6" descr="Χρήστης">
            <a:extLst>
              <a:ext uri="{FF2B5EF4-FFF2-40B4-BE49-F238E27FC236}">
                <a16:creationId xmlns="" xmlns:a16="http://schemas.microsoft.com/office/drawing/2014/main" id="{0850D0AA-6422-47FB-83CE-58AC8BC2F5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56787" y="3185803"/>
            <a:ext cx="761298" cy="761298"/>
          </a:xfrm>
          <a:prstGeom prst="rect">
            <a:avLst/>
          </a:prstGeom>
        </p:spPr>
      </p:pic>
      <p:pic>
        <p:nvPicPr>
          <p:cNvPr id="13" name="Γραφικό 12" descr="Κουτί">
            <a:extLst>
              <a:ext uri="{FF2B5EF4-FFF2-40B4-BE49-F238E27FC236}">
                <a16:creationId xmlns="" xmlns:a16="http://schemas.microsoft.com/office/drawing/2014/main" id="{F9927640-1AA8-4651-BE47-2EE3152EF3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958039" y="3185803"/>
            <a:ext cx="761298" cy="761298"/>
          </a:xfrm>
          <a:prstGeom prst="rect">
            <a:avLst/>
          </a:prstGeom>
        </p:spPr>
      </p:pic>
      <p:pic>
        <p:nvPicPr>
          <p:cNvPr id="14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DA861958-171F-4CDE-B205-EC5D69C06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758" y="470816"/>
            <a:ext cx="4143314" cy="24550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Î£ÏÎµÏÎ¹ÎºÎ® ÎµÎ¹ÎºÏÎ½Î±">
            <a:extLst>
              <a:ext uri="{FF2B5EF4-FFF2-40B4-BE49-F238E27FC236}">
                <a16:creationId xmlns="" xmlns:a16="http://schemas.microsoft.com/office/drawing/2014/main" id="{3D532745-62A7-4676-98DB-9D7452824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261" y="458607"/>
            <a:ext cx="4196307" cy="24815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Ορθογώνιο 29">
            <a:extLst>
              <a:ext uri="{FF2B5EF4-FFF2-40B4-BE49-F238E27FC236}">
                <a16:creationId xmlns="" xmlns:a16="http://schemas.microsoft.com/office/drawing/2014/main" id="{1DE263CB-D6BF-4518-9D61-FF21925E2498}"/>
              </a:ext>
            </a:extLst>
          </p:cNvPr>
          <p:cNvSpPr/>
          <p:nvPr/>
        </p:nvSpPr>
        <p:spPr>
          <a:xfrm>
            <a:off x="530576" y="5921233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Σε αυτόν τον τύπο τεχνολογίας αντιστοιχεί η 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αμοιβαία </a:t>
            </a:r>
            <a:r>
              <a:rPr lang="el-G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αλληλεξάρτηση</a:t>
            </a:r>
            <a:endParaRPr lang="el-GR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292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ÎÏÎ¿ÏÎ­Î»ÎµÏÎ¼Î± ÎµÎ¹ÎºÏÎ½Î±Ï Î³Î¹Î± technology images">
            <a:extLst>
              <a:ext uri="{FF2B5EF4-FFF2-40B4-BE49-F238E27FC236}">
                <a16:creationId xmlns="" xmlns:a16="http://schemas.microsoft.com/office/drawing/2014/main" id="{C6F8615D-B2DC-4DB1-A3A7-923E5B0456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68" y="218675"/>
            <a:ext cx="5585709" cy="63723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5914186" y="958417"/>
            <a:ext cx="6129368" cy="432000"/>
          </a:xfrm>
        </p:spPr>
        <p:txBody>
          <a:bodyPr rtlCol="0"/>
          <a:lstStyle/>
          <a:p>
            <a:pPr algn="ctr"/>
            <a:r>
              <a:rPr lang="el-GR" altLang="el-GR" sz="2000" b="1" dirty="0">
                <a:sym typeface="+mn-ea"/>
              </a:rPr>
              <a:t>Π</a:t>
            </a:r>
            <a:r>
              <a:rPr lang="el-GR" sz="2000" b="1" dirty="0"/>
              <a:t>αραδείγματα οργανώσεων που χρησιμοποιούν εντατική τεχνολογία</a:t>
            </a:r>
            <a:br>
              <a:rPr lang="el-GR" sz="2000" b="1" dirty="0"/>
            </a:br>
            <a:endParaRPr lang="el-GR" sz="2000" b="1" dirty="0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55</a:t>
            </a:fld>
            <a:endParaRPr lang="el-GR" dirty="0"/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35"/>
          </p:nvPr>
        </p:nvSpPr>
        <p:spPr>
          <a:xfrm>
            <a:off x="9899640" y="3574904"/>
            <a:ext cx="1872000" cy="360000"/>
          </a:xfrm>
        </p:spPr>
        <p:txBody>
          <a:bodyPr rtlCol="0"/>
          <a:lstStyle/>
          <a:p>
            <a:pPr algn="ctr"/>
            <a:r>
              <a:rPr lang="el-GR" sz="1600" b="1" dirty="0">
                <a:latin typeface="+mn-lt"/>
              </a:rPr>
              <a:t>Τεχνικές εταιρείες</a:t>
            </a:r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36"/>
          </p:nvPr>
        </p:nvSpPr>
        <p:spPr>
          <a:xfrm>
            <a:off x="6502380" y="5180035"/>
            <a:ext cx="1872000" cy="360000"/>
          </a:xfrm>
        </p:spPr>
        <p:txBody>
          <a:bodyPr rtlCol="0"/>
          <a:lstStyle/>
          <a:p>
            <a:pPr algn="ctr"/>
            <a:r>
              <a:rPr lang="el-GR" sz="1600" b="1" dirty="0"/>
              <a:t>Εκπαιδευτικά ιδρύματα</a:t>
            </a:r>
          </a:p>
          <a:p>
            <a:pPr algn="ctr"/>
            <a:endParaRPr lang="el-GR" sz="1600" b="1" dirty="0"/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2"/>
          </p:nvPr>
        </p:nvSpPr>
        <p:spPr>
          <a:xfrm>
            <a:off x="6312525" y="3574904"/>
            <a:ext cx="2251710" cy="360000"/>
          </a:xfrm>
        </p:spPr>
        <p:txBody>
          <a:bodyPr rtlCol="0"/>
          <a:lstStyle/>
          <a:p>
            <a:pPr algn="ctr"/>
            <a:r>
              <a:rPr lang="el-GR" sz="1600" b="1" dirty="0"/>
              <a:t>Νοσοκομεία</a:t>
            </a:r>
          </a:p>
        </p:txBody>
      </p:sp>
      <p:sp>
        <p:nvSpPr>
          <p:cNvPr id="26" name="Θέση κειμένου 13"/>
          <p:cNvSpPr>
            <a:spLocks noGrp="1"/>
          </p:cNvSpPr>
          <p:nvPr/>
        </p:nvSpPr>
        <p:spPr>
          <a:xfrm>
            <a:off x="9893165" y="5203815"/>
            <a:ext cx="2035781" cy="9067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b="1" dirty="0"/>
              <a:t>Εταιρείες έρευνας &amp; ανάπτυξης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32744" y="6073017"/>
            <a:ext cx="14861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1" name="Γραφικό 10" descr="Ιατρική περίθαλψη">
            <a:extLst>
              <a:ext uri="{FF2B5EF4-FFF2-40B4-BE49-F238E27FC236}">
                <a16:creationId xmlns="" xmlns:a16="http://schemas.microsoft.com/office/drawing/2014/main" id="{13D291B6-B580-4595-BCDD-946E2E6740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81180" y="2583052"/>
            <a:ext cx="759905" cy="759905"/>
          </a:xfrm>
          <a:prstGeom prst="rect">
            <a:avLst/>
          </a:prstGeom>
        </p:spPr>
      </p:pic>
      <p:pic>
        <p:nvPicPr>
          <p:cNvPr id="14" name="Γραφικό 13" descr="Κτίριο">
            <a:extLst>
              <a:ext uri="{FF2B5EF4-FFF2-40B4-BE49-F238E27FC236}">
                <a16:creationId xmlns="" xmlns:a16="http://schemas.microsoft.com/office/drawing/2014/main" id="{5E9CB2CE-17BB-4625-A296-3999A99A9D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81180" y="4290919"/>
            <a:ext cx="759905" cy="759905"/>
          </a:xfrm>
          <a:prstGeom prst="rect">
            <a:avLst/>
          </a:prstGeom>
        </p:spPr>
      </p:pic>
      <p:pic>
        <p:nvPicPr>
          <p:cNvPr id="18" name="Γραφικό 17" descr="Φιάλη">
            <a:extLst>
              <a:ext uri="{FF2B5EF4-FFF2-40B4-BE49-F238E27FC236}">
                <a16:creationId xmlns="" xmlns:a16="http://schemas.microsoft.com/office/drawing/2014/main" id="{ED2B6AD2-8B94-477B-97CE-9600A6B7E0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444870" y="4219725"/>
            <a:ext cx="826335" cy="826335"/>
          </a:xfrm>
          <a:prstGeom prst="rect">
            <a:avLst/>
          </a:prstGeom>
        </p:spPr>
      </p:pic>
      <p:pic>
        <p:nvPicPr>
          <p:cNvPr id="25" name="Γραφικό 24" descr="Γερανός">
            <a:extLst>
              <a:ext uri="{FF2B5EF4-FFF2-40B4-BE49-F238E27FC236}">
                <a16:creationId xmlns="" xmlns:a16="http://schemas.microsoft.com/office/drawing/2014/main" id="{4876DB40-B1B9-4F2D-A3B2-EA413E45D49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444870" y="2604077"/>
            <a:ext cx="759905" cy="759905"/>
          </a:xfrm>
          <a:prstGeom prst="rect">
            <a:avLst/>
          </a:prstGeom>
        </p:spPr>
      </p:pic>
      <p:sp>
        <p:nvSpPr>
          <p:cNvPr id="35" name="Ορθογώνιο 6">
            <a:extLst>
              <a:ext uri="{FF2B5EF4-FFF2-40B4-BE49-F238E27FC236}">
                <a16:creationId xmlns="" xmlns:a16="http://schemas.microsoft.com/office/drawing/2014/main" id="{316C9171-5AEA-447A-AB58-01F0F5C1D594}"/>
              </a:ext>
            </a:extLst>
          </p:cNvPr>
          <p:cNvSpPr/>
          <p:nvPr/>
        </p:nvSpPr>
        <p:spPr>
          <a:xfrm flipV="1">
            <a:off x="284652" y="375779"/>
            <a:ext cx="5355776" cy="14524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36" name="Ορθογώνιο 6">
            <a:extLst>
              <a:ext uri="{FF2B5EF4-FFF2-40B4-BE49-F238E27FC236}">
                <a16:creationId xmlns="" xmlns:a16="http://schemas.microsoft.com/office/drawing/2014/main" id="{84F05B77-78FB-4248-9BBA-65A5DEBD39CF}"/>
              </a:ext>
            </a:extLst>
          </p:cNvPr>
          <p:cNvSpPr/>
          <p:nvPr/>
        </p:nvSpPr>
        <p:spPr>
          <a:xfrm>
            <a:off x="318514" y="6301119"/>
            <a:ext cx="5355776" cy="186878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394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Θέση εικόνας 39" descr="Κοντινό τριγωνικό σχέδιο δόμησης">
            <a:extLst>
              <a:ext uri="{FF2B5EF4-FFF2-40B4-BE49-F238E27FC236}">
                <a16:creationId xmlns="" xmlns:a16="http://schemas.microsoft.com/office/drawing/2014/main" id="{EEBDBA04-0A46-4EEF-9225-A60E8C5589B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12192000" cy="6087014"/>
          </a:xfrm>
        </p:spPr>
      </p:pic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56</a:t>
            </a:fld>
            <a:endParaRPr lang="el-GR" dirty="0"/>
          </a:p>
        </p:txBody>
      </p:sp>
      <p:sp>
        <p:nvSpPr>
          <p:cNvPr id="44" name="TextBox 37">
            <a:extLst>
              <a:ext uri="{FF2B5EF4-FFF2-40B4-BE49-F238E27FC236}">
                <a16:creationId xmlns="" xmlns:a16="http://schemas.microsoft.com/office/drawing/2014/main" id="{8F2D4565-D14A-40E4-8B56-13F85A008A0E}"/>
              </a:ext>
            </a:extLst>
          </p:cNvPr>
          <p:cNvSpPr txBox="1"/>
          <p:nvPr/>
        </p:nvSpPr>
        <p:spPr>
          <a:xfrm>
            <a:off x="9808546" y="608701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" name="Τίτλος 2">
            <a:extLst>
              <a:ext uri="{FF2B5EF4-FFF2-40B4-BE49-F238E27FC236}">
                <a16:creationId xmlns="" xmlns:a16="http://schemas.microsoft.com/office/drawing/2014/main" id="{1EC11363-3248-48E7-9476-A187AE687EF9}"/>
              </a:ext>
            </a:extLst>
          </p:cNvPr>
          <p:cNvSpPr txBox="1">
            <a:spLocks/>
          </p:cNvSpPr>
          <p:nvPr/>
        </p:nvSpPr>
        <p:spPr>
          <a:xfrm>
            <a:off x="2970732" y="394139"/>
            <a:ext cx="6212909" cy="525178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lIns="432000" tIns="72000" rIns="288000" bIns="140400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l-GR" sz="5000" dirty="0"/>
          </a:p>
        </p:txBody>
      </p:sp>
      <p:sp>
        <p:nvSpPr>
          <p:cNvPr id="13" name="Ορθογώνιο: Στρογγύλεμα γωνιών 12">
            <a:extLst>
              <a:ext uri="{FF2B5EF4-FFF2-40B4-BE49-F238E27FC236}">
                <a16:creationId xmlns="" xmlns:a16="http://schemas.microsoft.com/office/drawing/2014/main" id="{FFB66B4A-74CC-413C-86A2-AF1C871791BC}"/>
              </a:ext>
            </a:extLst>
          </p:cNvPr>
          <p:cNvSpPr/>
          <p:nvPr/>
        </p:nvSpPr>
        <p:spPr>
          <a:xfrm>
            <a:off x="5208237" y="3777249"/>
            <a:ext cx="1737900" cy="78499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 Placeholder 24">
            <a:extLst>
              <a:ext uri="{FF2B5EF4-FFF2-40B4-BE49-F238E27FC236}">
                <a16:creationId xmlns="" xmlns:a16="http://schemas.microsoft.com/office/drawing/2014/main" id="{5B0A1BEE-76DF-44B5-9AE3-E44A7DD54FE2}"/>
              </a:ext>
            </a:extLst>
          </p:cNvPr>
          <p:cNvSpPr txBox="1"/>
          <p:nvPr/>
        </p:nvSpPr>
        <p:spPr>
          <a:xfrm>
            <a:off x="5227049" y="3979381"/>
            <a:ext cx="1737900" cy="5810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9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Πελάτης</a:t>
            </a:r>
            <a:endParaRPr lang="el-GR" sz="1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Στεφάνη 14">
            <a:extLst>
              <a:ext uri="{FF2B5EF4-FFF2-40B4-BE49-F238E27FC236}">
                <a16:creationId xmlns="" xmlns:a16="http://schemas.microsoft.com/office/drawing/2014/main" id="{7B4929AA-509B-4BE0-9BFB-4AA9D87AF167}"/>
              </a:ext>
            </a:extLst>
          </p:cNvPr>
          <p:cNvSpPr/>
          <p:nvPr/>
        </p:nvSpPr>
        <p:spPr>
          <a:xfrm>
            <a:off x="3568170" y="2292832"/>
            <a:ext cx="5055658" cy="3031630"/>
          </a:xfrm>
          <a:prstGeom prst="blockArc">
            <a:avLst/>
          </a:prstGeom>
          <a:solidFill>
            <a:schemeClr val="bg1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09FF5435-8F5E-4C35-AF2F-431D30FD658E}"/>
              </a:ext>
            </a:extLst>
          </p:cNvPr>
          <p:cNvSpPr txBox="1"/>
          <p:nvPr/>
        </p:nvSpPr>
        <p:spPr>
          <a:xfrm>
            <a:off x="4018969" y="2635309"/>
            <a:ext cx="4210632" cy="384721"/>
          </a:xfrm>
          <a:custGeom>
            <a:avLst/>
            <a:gdLst>
              <a:gd name="connsiteX0" fmla="*/ 0 w 4210632"/>
              <a:gd name="connsiteY0" fmla="*/ 0 h 384721"/>
              <a:gd name="connsiteX1" fmla="*/ 4210632 w 4210632"/>
              <a:gd name="connsiteY1" fmla="*/ 0 h 384721"/>
              <a:gd name="connsiteX2" fmla="*/ 4210632 w 4210632"/>
              <a:gd name="connsiteY2" fmla="*/ 384721 h 384721"/>
              <a:gd name="connsiteX3" fmla="*/ 0 w 4210632"/>
              <a:gd name="connsiteY3" fmla="*/ 384721 h 384721"/>
              <a:gd name="connsiteX4" fmla="*/ 0 w 4210632"/>
              <a:gd name="connsiteY4" fmla="*/ 0 h 384721"/>
              <a:gd name="connsiteX0" fmla="*/ 0 w 4210632"/>
              <a:gd name="connsiteY0" fmla="*/ 0 h 685345"/>
              <a:gd name="connsiteX1" fmla="*/ 4210632 w 4210632"/>
              <a:gd name="connsiteY1" fmla="*/ 0 h 685345"/>
              <a:gd name="connsiteX2" fmla="*/ 4198106 w 4210632"/>
              <a:gd name="connsiteY2" fmla="*/ 685345 h 685345"/>
              <a:gd name="connsiteX3" fmla="*/ 0 w 4210632"/>
              <a:gd name="connsiteY3" fmla="*/ 384721 h 685345"/>
              <a:gd name="connsiteX4" fmla="*/ 0 w 4210632"/>
              <a:gd name="connsiteY4" fmla="*/ 0 h 685345"/>
              <a:gd name="connsiteX0" fmla="*/ 0 w 4210632"/>
              <a:gd name="connsiteY0" fmla="*/ 0 h 409773"/>
              <a:gd name="connsiteX1" fmla="*/ 4210632 w 4210632"/>
              <a:gd name="connsiteY1" fmla="*/ 0 h 409773"/>
              <a:gd name="connsiteX2" fmla="*/ 4173054 w 4210632"/>
              <a:gd name="connsiteY2" fmla="*/ 409773 h 409773"/>
              <a:gd name="connsiteX3" fmla="*/ 0 w 4210632"/>
              <a:gd name="connsiteY3" fmla="*/ 384721 h 409773"/>
              <a:gd name="connsiteX4" fmla="*/ 0 w 4210632"/>
              <a:gd name="connsiteY4" fmla="*/ 0 h 409773"/>
              <a:gd name="connsiteX0" fmla="*/ 0 w 4210632"/>
              <a:gd name="connsiteY0" fmla="*/ 0 h 384721"/>
              <a:gd name="connsiteX1" fmla="*/ 4210632 w 4210632"/>
              <a:gd name="connsiteY1" fmla="*/ 0 h 384721"/>
              <a:gd name="connsiteX2" fmla="*/ 4185580 w 4210632"/>
              <a:gd name="connsiteY2" fmla="*/ 384721 h 384721"/>
              <a:gd name="connsiteX3" fmla="*/ 0 w 4210632"/>
              <a:gd name="connsiteY3" fmla="*/ 384721 h 384721"/>
              <a:gd name="connsiteX4" fmla="*/ 0 w 4210632"/>
              <a:gd name="connsiteY4" fmla="*/ 0 h 384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632" h="384721">
                <a:moveTo>
                  <a:pt x="0" y="0"/>
                </a:moveTo>
                <a:lnTo>
                  <a:pt x="4210632" y="0"/>
                </a:lnTo>
                <a:lnTo>
                  <a:pt x="4185580" y="384721"/>
                </a:lnTo>
                <a:lnTo>
                  <a:pt x="0" y="384721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9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Ειδικές Υπηρεσίες &amp; Επιδεξιότητες</a:t>
            </a:r>
          </a:p>
        </p:txBody>
      </p:sp>
      <p:cxnSp>
        <p:nvCxnSpPr>
          <p:cNvPr id="17" name="Ευθύγραμμο βέλος σύνδεσης 16">
            <a:extLst>
              <a:ext uri="{FF2B5EF4-FFF2-40B4-BE49-F238E27FC236}">
                <a16:creationId xmlns="" xmlns:a16="http://schemas.microsoft.com/office/drawing/2014/main" id="{7542E0ED-71FC-4A0F-84EF-EEE99396D9EB}"/>
              </a:ext>
            </a:extLst>
          </p:cNvPr>
          <p:cNvCxnSpPr>
            <a:cxnSpLocks/>
          </p:cNvCxnSpPr>
          <p:nvPr/>
        </p:nvCxnSpPr>
        <p:spPr>
          <a:xfrm>
            <a:off x="4683768" y="3383247"/>
            <a:ext cx="543281" cy="42540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Ευθύγραμμο βέλος σύνδεσης 17">
            <a:extLst>
              <a:ext uri="{FF2B5EF4-FFF2-40B4-BE49-F238E27FC236}">
                <a16:creationId xmlns="" xmlns:a16="http://schemas.microsoft.com/office/drawing/2014/main" id="{76C16202-29EE-4CA6-B106-EC39FA3D590C}"/>
              </a:ext>
            </a:extLst>
          </p:cNvPr>
          <p:cNvCxnSpPr>
            <a:cxnSpLocks/>
          </p:cNvCxnSpPr>
          <p:nvPr/>
        </p:nvCxnSpPr>
        <p:spPr>
          <a:xfrm flipH="1">
            <a:off x="6885928" y="3353328"/>
            <a:ext cx="551242" cy="43680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Ευθύγραμμο βέλος σύνδεσης 18">
            <a:extLst>
              <a:ext uri="{FF2B5EF4-FFF2-40B4-BE49-F238E27FC236}">
                <a16:creationId xmlns="" xmlns:a16="http://schemas.microsoft.com/office/drawing/2014/main" id="{7E69B063-587F-4472-9BF5-CE89A451AFB6}"/>
              </a:ext>
            </a:extLst>
          </p:cNvPr>
          <p:cNvCxnSpPr>
            <a:cxnSpLocks/>
          </p:cNvCxnSpPr>
          <p:nvPr/>
        </p:nvCxnSpPr>
        <p:spPr>
          <a:xfrm>
            <a:off x="4372705" y="3831323"/>
            <a:ext cx="854344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Ευθύγραμμο βέλος σύνδεσης 19">
            <a:extLst>
              <a:ext uri="{FF2B5EF4-FFF2-40B4-BE49-F238E27FC236}">
                <a16:creationId xmlns="" xmlns:a16="http://schemas.microsoft.com/office/drawing/2014/main" id="{1144C406-38E2-40D8-90EC-1927AAA61F2D}"/>
              </a:ext>
            </a:extLst>
          </p:cNvPr>
          <p:cNvCxnSpPr>
            <a:cxnSpLocks/>
          </p:cNvCxnSpPr>
          <p:nvPr/>
        </p:nvCxnSpPr>
        <p:spPr>
          <a:xfrm flipH="1">
            <a:off x="6885928" y="3806154"/>
            <a:ext cx="943963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Ορθογώνιο 3">
            <a:extLst>
              <a:ext uri="{FF2B5EF4-FFF2-40B4-BE49-F238E27FC236}">
                <a16:creationId xmlns="" xmlns:a16="http://schemas.microsoft.com/office/drawing/2014/main" id="{1FB60936-07B3-4CC3-9F78-43DC2CAEF78B}"/>
              </a:ext>
            </a:extLst>
          </p:cNvPr>
          <p:cNvSpPr/>
          <p:nvPr/>
        </p:nvSpPr>
        <p:spPr>
          <a:xfrm>
            <a:off x="4291665" y="870175"/>
            <a:ext cx="35710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Η Εντατική Τεχνολογία</a:t>
            </a:r>
            <a:endParaRPr lang="el-GR" sz="2800" dirty="0"/>
          </a:p>
        </p:txBody>
      </p:sp>
    </p:spTree>
    <p:extLst>
      <p:ext uri="{BB962C8B-B14F-4D97-AF65-F5344CB8AC3E}">
        <p14:creationId xmlns="" xmlns:p14="http://schemas.microsoft.com/office/powerpoint/2010/main" val="262000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145807" y="60932"/>
            <a:ext cx="9900385" cy="864782"/>
          </a:xfrm>
        </p:spPr>
        <p:txBody>
          <a:bodyPr rtlCol="0"/>
          <a:lstStyle/>
          <a:p>
            <a:r>
              <a:rPr lang="el-GR" alt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Ταξινόμηση της αλληλεξάρτησης κατά </a:t>
            </a:r>
            <a:r>
              <a:rPr lang="en-US" alt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Thompson </a:t>
            </a:r>
            <a:r>
              <a:rPr lang="el-GR" alt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και συνέπειες για το μάνατζμεντ</a:t>
            </a:r>
            <a:endParaRPr lang="el-GR" sz="2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6330320" y="7064776"/>
            <a:ext cx="4114800" cy="206104"/>
          </a:xfrm>
        </p:spPr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03513" y="6211193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57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06825" y="591616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5" name="Group 95">
            <a:extLst>
              <a:ext uri="{FF2B5EF4-FFF2-40B4-BE49-F238E27FC236}">
                <a16:creationId xmlns="" xmlns:a16="http://schemas.microsoft.com/office/drawing/2014/main" id="{1B6B7C4F-110A-4308-BD72-D7FB3506D2D2}"/>
              </a:ext>
            </a:extLst>
          </p:cNvPr>
          <p:cNvGrpSpPr>
            <a:grpSpLocks/>
          </p:cNvGrpSpPr>
          <p:nvPr/>
        </p:nvGrpSpPr>
        <p:grpSpPr bwMode="auto">
          <a:xfrm>
            <a:off x="1593629" y="1229417"/>
            <a:ext cx="9161398" cy="5376473"/>
            <a:chOff x="160827" y="1292615"/>
            <a:chExt cx="9161398" cy="5376473"/>
          </a:xfrm>
        </p:grpSpPr>
        <p:sp>
          <p:nvSpPr>
            <p:cNvPr id="16" name="AutoShape 100">
              <a:extLst>
                <a:ext uri="{FF2B5EF4-FFF2-40B4-BE49-F238E27FC236}">
                  <a16:creationId xmlns="" xmlns:a16="http://schemas.microsoft.com/office/drawing/2014/main" id="{C112AF44-E11C-43AB-B0FF-25E16E5A2BA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706829" y="1307626"/>
              <a:ext cx="2306960" cy="914264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17" name="AutoShape 104">
              <a:extLst>
                <a:ext uri="{FF2B5EF4-FFF2-40B4-BE49-F238E27FC236}">
                  <a16:creationId xmlns="" xmlns:a16="http://schemas.microsoft.com/office/drawing/2014/main" id="{2CA578AD-FDEC-4FDF-8D9D-2F03B9357F0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432050" y="1314450"/>
              <a:ext cx="2198368" cy="890590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18" name="AutoShape 108">
              <a:extLst>
                <a:ext uri="{FF2B5EF4-FFF2-40B4-BE49-F238E27FC236}">
                  <a16:creationId xmlns="" xmlns:a16="http://schemas.microsoft.com/office/drawing/2014/main" id="{96E27214-209D-4286-BC59-B9BC6434985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80083" y="1292615"/>
              <a:ext cx="2198368" cy="898527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 dirty="0"/>
            </a:p>
          </p:txBody>
        </p:sp>
        <p:grpSp>
          <p:nvGrpSpPr>
            <p:cNvPr id="19" name="Group 111">
              <a:extLst>
                <a:ext uri="{FF2B5EF4-FFF2-40B4-BE49-F238E27FC236}">
                  <a16:creationId xmlns="" xmlns:a16="http://schemas.microsoft.com/office/drawing/2014/main" id="{F0B2B718-80C0-4BFD-B1B6-B3C0D923B5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0827" y="2286674"/>
              <a:ext cx="2388698" cy="4382413"/>
              <a:chOff x="300" y="1405"/>
              <a:chExt cx="1673" cy="2548"/>
            </a:xfrm>
          </p:grpSpPr>
          <p:sp>
            <p:nvSpPr>
              <p:cNvPr id="103" name="Rectangle 112">
                <a:extLst>
                  <a:ext uri="{FF2B5EF4-FFF2-40B4-BE49-F238E27FC236}">
                    <a16:creationId xmlns="" xmlns:a16="http://schemas.microsoft.com/office/drawing/2014/main" id="{6B09C145-A1EA-4480-8F82-8174F49FD77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13" y="3908"/>
                <a:ext cx="1660" cy="4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l-GR" altLang="el-GR"/>
              </a:p>
            </p:txBody>
          </p:sp>
          <p:sp>
            <p:nvSpPr>
              <p:cNvPr id="104" name="Line 113">
                <a:extLst>
                  <a:ext uri="{FF2B5EF4-FFF2-40B4-BE49-F238E27FC236}">
                    <a16:creationId xmlns="" xmlns:a16="http://schemas.microsoft.com/office/drawing/2014/main" id="{A1AF19DE-EA0C-4AC7-A7D0-92F185E0E7A0}"/>
                  </a:ext>
                </a:extLst>
              </p:cNvPr>
              <p:cNvSpPr>
                <a:spLocks noChangeShapeType="1"/>
              </p:cNvSpPr>
              <p:nvPr/>
            </p:nvSpPr>
            <p:spPr bwMode="gray">
              <a:xfrm>
                <a:off x="300" y="1405"/>
                <a:ext cx="13" cy="2544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l-GR" dirty="0"/>
              </a:p>
            </p:txBody>
          </p:sp>
        </p:grpSp>
        <p:sp>
          <p:nvSpPr>
            <p:cNvPr id="21" name="Rectangle 114">
              <a:extLst>
                <a:ext uri="{FF2B5EF4-FFF2-40B4-BE49-F238E27FC236}">
                  <a16:creationId xmlns="" xmlns:a16="http://schemas.microsoft.com/office/drawing/2014/main" id="{FDDCB827-66A0-4C10-9D95-E0C09048E8C4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468492" y="2276475"/>
              <a:ext cx="132202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l-GR" altLang="el-GR" sz="1400" dirty="0">
                  <a:solidFill>
                    <a:srgbClr val="080808"/>
                  </a:solidFill>
                </a:rPr>
                <a:t>Συμμετοχική</a:t>
              </a:r>
            </a:p>
            <a:p>
              <a:pPr algn="ctr" eaLnBrk="1" hangingPunct="1"/>
              <a:r>
                <a:rPr lang="el-GR" altLang="el-GR" sz="1400" dirty="0">
                  <a:solidFill>
                    <a:srgbClr val="080808"/>
                  </a:solidFill>
                </a:rPr>
                <a:t>(π.χ. τράπεζα)</a:t>
              </a:r>
              <a:endParaRPr lang="en-US" altLang="el-GR" sz="1400" dirty="0">
                <a:solidFill>
                  <a:srgbClr val="080808"/>
                </a:solidFill>
              </a:endParaRPr>
            </a:p>
          </p:txBody>
        </p:sp>
        <p:sp>
          <p:nvSpPr>
            <p:cNvPr id="22" name="Rectangle 115">
              <a:extLst>
                <a:ext uri="{FF2B5EF4-FFF2-40B4-BE49-F238E27FC236}">
                  <a16:creationId xmlns="" xmlns:a16="http://schemas.microsoft.com/office/drawing/2014/main" id="{E57BB9C8-DDDF-4308-B9E3-4217040F6FDA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243474" y="3716338"/>
              <a:ext cx="22753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l-GR" altLang="el-GR" sz="1400">
                  <a:solidFill>
                    <a:srgbClr val="080808"/>
                  </a:solidFill>
                </a:rPr>
                <a:t>Αλυσιδωτή (π.χ.</a:t>
              </a:r>
            </a:p>
            <a:p>
              <a:pPr algn="ctr" eaLnBrk="1" hangingPunct="1"/>
              <a:r>
                <a:rPr lang="el-GR" altLang="el-GR" sz="1400">
                  <a:solidFill>
                    <a:srgbClr val="080808"/>
                  </a:solidFill>
                </a:rPr>
                <a:t>γραμμή συναρμολόγησης)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23" name="Rectangle 116">
              <a:extLst>
                <a:ext uri="{FF2B5EF4-FFF2-40B4-BE49-F238E27FC236}">
                  <a16:creationId xmlns="" xmlns:a16="http://schemas.microsoft.com/office/drawing/2014/main" id="{D01DF740-58D5-42E4-B049-95DC7D7FAAAF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1258888" y="4941888"/>
              <a:ext cx="8382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Πελάτης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24" name="Rectangle 117">
              <a:extLst>
                <a:ext uri="{FF2B5EF4-FFF2-40B4-BE49-F238E27FC236}">
                  <a16:creationId xmlns="" xmlns:a16="http://schemas.microsoft.com/office/drawing/2014/main" id="{97D6D59F-4901-4A66-B915-D91BFFAC5BBC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244898" y="5229225"/>
              <a:ext cx="15803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l-GR" altLang="el-GR" sz="1400">
                  <a:solidFill>
                    <a:srgbClr val="080808"/>
                  </a:solidFill>
                </a:rPr>
                <a:t>Αμοιβαία</a:t>
              </a:r>
            </a:p>
            <a:p>
              <a:pPr algn="ctr" eaLnBrk="1" hangingPunct="1"/>
              <a:r>
                <a:rPr lang="el-GR" altLang="el-GR" sz="1400">
                  <a:solidFill>
                    <a:srgbClr val="080808"/>
                  </a:solidFill>
                </a:rPr>
                <a:t>(π.χ. νοσοκομείο)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25" name="Rectangle 118">
              <a:extLst>
                <a:ext uri="{FF2B5EF4-FFF2-40B4-BE49-F238E27FC236}">
                  <a16:creationId xmlns="" xmlns:a16="http://schemas.microsoft.com/office/drawing/2014/main" id="{9867FD62-C178-4562-B8E4-E5D06A216B4E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755650" y="6308725"/>
              <a:ext cx="8382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Πελάτης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26" name="Line 119">
              <a:extLst>
                <a:ext uri="{FF2B5EF4-FFF2-40B4-BE49-F238E27FC236}">
                  <a16:creationId xmlns="" xmlns:a16="http://schemas.microsoft.com/office/drawing/2014/main" id="{381B105D-E7A7-4090-BF6F-1F7F4D5774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0825" y="3716338"/>
              <a:ext cx="2147888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27" name="Line 120">
              <a:extLst>
                <a:ext uri="{FF2B5EF4-FFF2-40B4-BE49-F238E27FC236}">
                  <a16:creationId xmlns="" xmlns:a16="http://schemas.microsoft.com/office/drawing/2014/main" id="{C3806C47-CE5C-441B-98F5-1372EC8B7E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0825" y="5229225"/>
              <a:ext cx="2147888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30" name="Line 121">
              <a:extLst>
                <a:ext uri="{FF2B5EF4-FFF2-40B4-BE49-F238E27FC236}">
                  <a16:creationId xmlns="" xmlns:a16="http://schemas.microsoft.com/office/drawing/2014/main" id="{6E91968B-645F-4E08-B99E-B1538C2485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6688" y="2276474"/>
              <a:ext cx="2160588" cy="1589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32" name="Rectangle 122">
              <a:extLst>
                <a:ext uri="{FF2B5EF4-FFF2-40B4-BE49-F238E27FC236}">
                  <a16:creationId xmlns="" xmlns:a16="http://schemas.microsoft.com/office/drawing/2014/main" id="{99439F2C-ADED-4926-B2C8-9B0BD3A674BD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2700338" y="2781300"/>
              <a:ext cx="1636712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Μικρή επικοινωνία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33" name="Rectangle 123">
              <a:extLst>
                <a:ext uri="{FF2B5EF4-FFF2-40B4-BE49-F238E27FC236}">
                  <a16:creationId xmlns="" xmlns:a16="http://schemas.microsoft.com/office/drawing/2014/main" id="{769363DA-9CB8-49B5-989F-42DD3A98D934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2627313" y="4292600"/>
              <a:ext cx="1701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Μέτρια επικοινωνία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34" name="Rectangle 124">
              <a:extLst>
                <a:ext uri="{FF2B5EF4-FFF2-40B4-BE49-F238E27FC236}">
                  <a16:creationId xmlns="" xmlns:a16="http://schemas.microsoft.com/office/drawing/2014/main" id="{F9B5BB1E-17A9-439D-9406-08281D39C75A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2627313" y="5661025"/>
              <a:ext cx="1766887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Μεγάλη επικοινωνία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36" name="Line 125">
              <a:extLst>
                <a:ext uri="{FF2B5EF4-FFF2-40B4-BE49-F238E27FC236}">
                  <a16:creationId xmlns="" xmlns:a16="http://schemas.microsoft.com/office/drawing/2014/main" id="{6D703227-C6C5-4DBD-BAA2-251B29F2DF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84438" y="2286870"/>
              <a:ext cx="2149475" cy="14288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38" name="Line 126">
              <a:extLst>
                <a:ext uri="{FF2B5EF4-FFF2-40B4-BE49-F238E27FC236}">
                  <a16:creationId xmlns="" xmlns:a16="http://schemas.microsoft.com/office/drawing/2014/main" id="{2BC541C7-C99C-4818-B8C6-C336FC1C15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11413" y="3716338"/>
              <a:ext cx="2149475" cy="14287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39" name="Line 127">
              <a:extLst>
                <a:ext uri="{FF2B5EF4-FFF2-40B4-BE49-F238E27FC236}">
                  <a16:creationId xmlns="" xmlns:a16="http://schemas.microsoft.com/office/drawing/2014/main" id="{FDFD280B-263F-4F2C-8AA6-497F5A22E9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11413" y="5229225"/>
              <a:ext cx="2149475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40" name="Rectangle 128">
              <a:extLst>
                <a:ext uri="{FF2B5EF4-FFF2-40B4-BE49-F238E27FC236}">
                  <a16:creationId xmlns="" xmlns:a16="http://schemas.microsoft.com/office/drawing/2014/main" id="{3DEE0CB7-3472-428A-935B-CEEB4EC37160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5076825" y="2420938"/>
              <a:ext cx="121308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Τυποποίηση,</a:t>
              </a:r>
            </a:p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κανονισμοί,</a:t>
              </a:r>
            </a:p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διαδικασίες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42" name="Rectangle 129">
              <a:extLst>
                <a:ext uri="{FF2B5EF4-FFF2-40B4-BE49-F238E27FC236}">
                  <a16:creationId xmlns="" xmlns:a16="http://schemas.microsoft.com/office/drawing/2014/main" id="{A251A7A3-2744-4915-A3A1-5C8531B2C0CE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5076825" y="3213100"/>
              <a:ext cx="102149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Δομή κατά</a:t>
              </a:r>
            </a:p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τμήματα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43" name="Rectangle 130">
              <a:extLst>
                <a:ext uri="{FF2B5EF4-FFF2-40B4-BE49-F238E27FC236}">
                  <a16:creationId xmlns="" xmlns:a16="http://schemas.microsoft.com/office/drawing/2014/main" id="{3226E71A-391B-4F48-A36E-3A7F84D489FB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5076825" y="3860800"/>
              <a:ext cx="134107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Σχέδια,</a:t>
              </a:r>
            </a:p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προγράμματα,</a:t>
              </a:r>
            </a:p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ανάδραση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44" name="Rectangle 131">
              <a:extLst>
                <a:ext uri="{FF2B5EF4-FFF2-40B4-BE49-F238E27FC236}">
                  <a16:creationId xmlns="" xmlns:a16="http://schemas.microsoft.com/office/drawing/2014/main" id="{ABFDB6B0-1D8D-4404-B225-7C666C7D4E97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5076825" y="4724400"/>
              <a:ext cx="14414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Ειδικές μονάδες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45" name="Rectangle 132">
              <a:extLst>
                <a:ext uri="{FF2B5EF4-FFF2-40B4-BE49-F238E27FC236}">
                  <a16:creationId xmlns="" xmlns:a16="http://schemas.microsoft.com/office/drawing/2014/main" id="{631EAE83-E505-450C-A77F-0036105424C5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4932363" y="5229225"/>
              <a:ext cx="223202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Αμοιβαία</a:t>
              </a:r>
            </a:p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προσαρμογή,</a:t>
              </a:r>
            </a:p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Διατμηματικές συσκέψεις,</a:t>
              </a:r>
            </a:p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ομαδική εργασία</a:t>
              </a:r>
            </a:p>
            <a:p>
              <a:pPr eaLnBrk="1" hangingPunct="1"/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46" name="Line 133">
              <a:extLst>
                <a:ext uri="{FF2B5EF4-FFF2-40B4-BE49-F238E27FC236}">
                  <a16:creationId xmlns="" xmlns:a16="http://schemas.microsoft.com/office/drawing/2014/main" id="{8172B8FD-C4E0-4659-B40A-EDC2A42CBD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43438" y="3716338"/>
              <a:ext cx="2147887" cy="14287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47" name="Line 134">
              <a:extLst>
                <a:ext uri="{FF2B5EF4-FFF2-40B4-BE49-F238E27FC236}">
                  <a16:creationId xmlns="" xmlns:a16="http://schemas.microsoft.com/office/drawing/2014/main" id="{4472F814-8CC5-4943-8040-380F9A05B3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43438" y="5229225"/>
              <a:ext cx="2147887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48" name="Line 135">
              <a:extLst>
                <a:ext uri="{FF2B5EF4-FFF2-40B4-BE49-F238E27FC236}">
                  <a16:creationId xmlns="" xmlns:a16="http://schemas.microsoft.com/office/drawing/2014/main" id="{93DBAB79-27FD-4464-AFB9-70424FB9C14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16463" y="2274889"/>
              <a:ext cx="2363786" cy="14286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grpSp>
          <p:nvGrpSpPr>
            <p:cNvPr id="49" name="Group 136">
              <a:extLst>
                <a:ext uri="{FF2B5EF4-FFF2-40B4-BE49-F238E27FC236}">
                  <a16:creationId xmlns="" xmlns:a16="http://schemas.microsoft.com/office/drawing/2014/main" id="{9DBB6DA5-609A-4EDF-A585-ED8729A993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11413" y="2276475"/>
              <a:ext cx="2387600" cy="4392613"/>
              <a:chOff x="2046" y="1316"/>
              <a:chExt cx="1673" cy="2637"/>
            </a:xfrm>
          </p:grpSpPr>
          <p:sp>
            <p:nvSpPr>
              <p:cNvPr id="101" name="Rectangle 137">
                <a:extLst>
                  <a:ext uri="{FF2B5EF4-FFF2-40B4-BE49-F238E27FC236}">
                    <a16:creationId xmlns="" xmlns:a16="http://schemas.microsoft.com/office/drawing/2014/main" id="{083EB478-84BB-4B93-8488-665F700D6CA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46" y="3908"/>
                <a:ext cx="1673" cy="4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l-GR" altLang="el-GR"/>
              </a:p>
            </p:txBody>
          </p:sp>
          <p:sp>
            <p:nvSpPr>
              <p:cNvPr id="102" name="Line 138">
                <a:extLst>
                  <a:ext uri="{FF2B5EF4-FFF2-40B4-BE49-F238E27FC236}">
                    <a16:creationId xmlns="" xmlns:a16="http://schemas.microsoft.com/office/drawing/2014/main" id="{47839A5D-1658-47AD-8080-FD068A736A3D}"/>
                  </a:ext>
                </a:extLst>
              </p:cNvPr>
              <p:cNvSpPr>
                <a:spLocks noChangeShapeType="1"/>
              </p:cNvSpPr>
              <p:nvPr/>
            </p:nvSpPr>
            <p:spPr bwMode="gray">
              <a:xfrm>
                <a:off x="2046" y="1316"/>
                <a:ext cx="0" cy="2633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l-GR"/>
              </a:p>
            </p:txBody>
          </p:sp>
        </p:grpSp>
        <p:grpSp>
          <p:nvGrpSpPr>
            <p:cNvPr id="50" name="Group 139">
              <a:extLst>
                <a:ext uri="{FF2B5EF4-FFF2-40B4-BE49-F238E27FC236}">
                  <a16:creationId xmlns="" xmlns:a16="http://schemas.microsoft.com/office/drawing/2014/main" id="{30A295EE-D83B-47C2-8F51-BD361F79EC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2205038"/>
              <a:ext cx="2462212" cy="4464050"/>
              <a:chOff x="3816" y="1316"/>
              <a:chExt cx="1673" cy="2637"/>
            </a:xfrm>
          </p:grpSpPr>
          <p:sp>
            <p:nvSpPr>
              <p:cNvPr id="99" name="Rectangle 140">
                <a:extLst>
                  <a:ext uri="{FF2B5EF4-FFF2-40B4-BE49-F238E27FC236}">
                    <a16:creationId xmlns="" xmlns:a16="http://schemas.microsoft.com/office/drawing/2014/main" id="{3F03490A-9568-435B-B4E1-C1EA2F35378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816" y="3908"/>
                <a:ext cx="1673" cy="4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l-GR" altLang="el-GR"/>
              </a:p>
            </p:txBody>
          </p:sp>
          <p:sp>
            <p:nvSpPr>
              <p:cNvPr id="100" name="Line 141">
                <a:extLst>
                  <a:ext uri="{FF2B5EF4-FFF2-40B4-BE49-F238E27FC236}">
                    <a16:creationId xmlns="" xmlns:a16="http://schemas.microsoft.com/office/drawing/2014/main" id="{4EF15EED-86F9-4225-9045-D802BAB35E26}"/>
                  </a:ext>
                </a:extLst>
              </p:cNvPr>
              <p:cNvSpPr>
                <a:spLocks noChangeShapeType="1"/>
              </p:cNvSpPr>
              <p:nvPr/>
            </p:nvSpPr>
            <p:spPr bwMode="gray">
              <a:xfrm>
                <a:off x="3816" y="1316"/>
                <a:ext cx="0" cy="2633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l-GR"/>
              </a:p>
            </p:txBody>
          </p:sp>
        </p:grpSp>
        <p:sp>
          <p:nvSpPr>
            <p:cNvPr id="51" name="Rectangle 142">
              <a:extLst>
                <a:ext uri="{FF2B5EF4-FFF2-40B4-BE49-F238E27FC236}">
                  <a16:creationId xmlns="" xmlns:a16="http://schemas.microsoft.com/office/drawing/2014/main" id="{79CD30F3-39DF-42B5-B25C-3AB398BFB615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428156" y="1317397"/>
              <a:ext cx="161935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Μορφή </a:t>
              </a:r>
            </a:p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αλληλεξάρτησης</a:t>
              </a:r>
              <a:endParaRPr lang="en-US" altLang="el-GR" sz="1400" b="1" i="1" dirty="0">
                <a:solidFill>
                  <a:srgbClr val="FEFFFF"/>
                </a:solidFill>
              </a:endParaRPr>
            </a:p>
          </p:txBody>
        </p:sp>
        <p:sp>
          <p:nvSpPr>
            <p:cNvPr id="52" name="Rectangle 143">
              <a:extLst>
                <a:ext uri="{FF2B5EF4-FFF2-40B4-BE49-F238E27FC236}">
                  <a16:creationId xmlns="" xmlns:a16="http://schemas.microsoft.com/office/drawing/2014/main" id="{F0291D62-B70B-417E-BB74-1659F07D3BC9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2414694" y="1295308"/>
              <a:ext cx="213814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Απαιτήσεις σε </a:t>
              </a:r>
            </a:p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οριζόντια επικοινωνία, </a:t>
              </a:r>
            </a:p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λήψη αποφάσεων</a:t>
              </a:r>
              <a:endParaRPr lang="en-US" altLang="el-GR" sz="1400" b="1" i="1" dirty="0">
                <a:solidFill>
                  <a:srgbClr val="FEFFFF"/>
                </a:solidFill>
              </a:endParaRPr>
            </a:p>
          </p:txBody>
        </p:sp>
        <p:sp>
          <p:nvSpPr>
            <p:cNvPr id="53" name="Rectangle 144">
              <a:extLst>
                <a:ext uri="{FF2B5EF4-FFF2-40B4-BE49-F238E27FC236}">
                  <a16:creationId xmlns="" xmlns:a16="http://schemas.microsoft.com/office/drawing/2014/main" id="{A6A37F70-8EF3-4A6B-9EF0-0DEDBA535683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4884599" y="1333226"/>
              <a:ext cx="196560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Είδος απαιτούμενου </a:t>
              </a:r>
            </a:p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συντονισμού</a:t>
              </a:r>
              <a:endParaRPr lang="en-US" altLang="el-GR" sz="1400" b="1" i="1" dirty="0">
                <a:solidFill>
                  <a:srgbClr val="FEFFFF"/>
                </a:solidFill>
              </a:endParaRPr>
            </a:p>
          </p:txBody>
        </p:sp>
        <p:sp>
          <p:nvSpPr>
            <p:cNvPr id="54" name="Rectangle 145">
              <a:extLst>
                <a:ext uri="{FF2B5EF4-FFF2-40B4-BE49-F238E27FC236}">
                  <a16:creationId xmlns="" xmlns:a16="http://schemas.microsoft.com/office/drawing/2014/main" id="{2B9FADA4-6264-416D-9941-E2DB827115B4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5003800" y="6308725"/>
              <a:ext cx="1389063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Οριζόντια δομή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98" name="Line 148">
              <a:extLst>
                <a:ext uri="{FF2B5EF4-FFF2-40B4-BE49-F238E27FC236}">
                  <a16:creationId xmlns="" xmlns:a16="http://schemas.microsoft.com/office/drawing/2014/main" id="{F9075186-1EC9-4112-A98F-2077F3088556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7092950" y="2276475"/>
              <a:ext cx="0" cy="4385950"/>
            </a:xfrm>
            <a:prstGeom prst="line">
              <a:avLst/>
            </a:prstGeom>
            <a:noFill/>
            <a:ln w="9525">
              <a:solidFill>
                <a:schemeClr val="bg2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57" name="AutoShape 150">
              <a:extLst>
                <a:ext uri="{FF2B5EF4-FFF2-40B4-BE49-F238E27FC236}">
                  <a16:creationId xmlns="" xmlns:a16="http://schemas.microsoft.com/office/drawing/2014/main" id="{FFCB2DCF-4C85-4D30-B07E-937FADFC1E7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090201" y="1293730"/>
              <a:ext cx="2232024" cy="913894"/>
            </a:xfrm>
            <a:prstGeom prst="roundRect">
              <a:avLst>
                <a:gd name="adj" fmla="val 16667"/>
              </a:avLst>
            </a:pr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 dirty="0"/>
            </a:p>
          </p:txBody>
        </p:sp>
        <p:sp>
          <p:nvSpPr>
            <p:cNvPr id="58" name="Rectangle 153">
              <a:extLst>
                <a:ext uri="{FF2B5EF4-FFF2-40B4-BE49-F238E27FC236}">
                  <a16:creationId xmlns="" xmlns:a16="http://schemas.microsoft.com/office/drawing/2014/main" id="{87145884-3E20-4E0F-8716-495E36C1D39E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7204072" y="1293729"/>
              <a:ext cx="200659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Προτεραιότητα για</a:t>
              </a:r>
            </a:p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εγκατάσταση</a:t>
              </a:r>
            </a:p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μονάδων σε</a:t>
              </a:r>
            </a:p>
            <a:p>
              <a:pPr algn="ctr" eaLnBrk="1" hangingPunct="1"/>
              <a:r>
                <a:rPr lang="el-GR" altLang="el-GR" sz="1400" b="1" i="1" dirty="0">
                  <a:solidFill>
                    <a:srgbClr val="FEFFFF"/>
                  </a:solidFill>
                </a:rPr>
                <a:t>μικρή απόσταση</a:t>
              </a:r>
              <a:endParaRPr lang="en-US" altLang="el-GR" sz="1400" b="1" i="1" dirty="0">
                <a:solidFill>
                  <a:srgbClr val="FEFFFF"/>
                </a:solidFill>
              </a:endParaRPr>
            </a:p>
          </p:txBody>
        </p:sp>
        <p:sp>
          <p:nvSpPr>
            <p:cNvPr id="59" name="Rectangle 154">
              <a:extLst>
                <a:ext uri="{FF2B5EF4-FFF2-40B4-BE49-F238E27FC236}">
                  <a16:creationId xmlns="" xmlns:a16="http://schemas.microsoft.com/office/drawing/2014/main" id="{4971CBC1-CD00-4F57-8FAF-9903FAC3747A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7812088" y="2852738"/>
              <a:ext cx="660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Μικρή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60" name="Rectangle 155">
              <a:extLst>
                <a:ext uri="{FF2B5EF4-FFF2-40B4-BE49-F238E27FC236}">
                  <a16:creationId xmlns="" xmlns:a16="http://schemas.microsoft.com/office/drawing/2014/main" id="{5E92EC93-A554-4835-8E8F-663D1AF99CC4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7740650" y="4292600"/>
              <a:ext cx="61912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Μέση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61" name="Rectangle 156">
              <a:extLst>
                <a:ext uri="{FF2B5EF4-FFF2-40B4-BE49-F238E27FC236}">
                  <a16:creationId xmlns="" xmlns:a16="http://schemas.microsoft.com/office/drawing/2014/main" id="{16DAC36D-25CD-411C-BE82-F4856C30051F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7740650" y="5661025"/>
              <a:ext cx="7905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>
                  <a:solidFill>
                    <a:srgbClr val="080808"/>
                  </a:solidFill>
                </a:rPr>
                <a:t>Μεγάλη</a:t>
              </a:r>
              <a:endParaRPr lang="en-US" altLang="el-GR" sz="1400">
                <a:solidFill>
                  <a:srgbClr val="080808"/>
                </a:solidFill>
              </a:endParaRPr>
            </a:p>
          </p:txBody>
        </p:sp>
        <p:sp>
          <p:nvSpPr>
            <p:cNvPr id="63" name="Line 158">
              <a:extLst>
                <a:ext uri="{FF2B5EF4-FFF2-40B4-BE49-F238E27FC236}">
                  <a16:creationId xmlns="" xmlns:a16="http://schemas.microsoft.com/office/drawing/2014/main" id="{335F0C33-0CE2-46A6-BA8B-C33971FCC7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164389" y="3713871"/>
              <a:ext cx="1979612" cy="16754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64" name="Line 159">
              <a:extLst>
                <a:ext uri="{FF2B5EF4-FFF2-40B4-BE49-F238E27FC236}">
                  <a16:creationId xmlns="" xmlns:a16="http://schemas.microsoft.com/office/drawing/2014/main" id="{51792231-0E04-402D-B07C-6F7D9345EF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164389" y="5219114"/>
              <a:ext cx="1979611" cy="24399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65" name="AutoShape 160">
              <a:extLst>
                <a:ext uri="{FF2B5EF4-FFF2-40B4-BE49-F238E27FC236}">
                  <a16:creationId xmlns="" xmlns:a16="http://schemas.microsoft.com/office/drawing/2014/main" id="{19EFE7C9-C46E-4AFA-9530-3EF86F60F3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13" y="2781300"/>
              <a:ext cx="217487" cy="142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66" name="AutoShape 161">
              <a:extLst>
                <a:ext uri="{FF2B5EF4-FFF2-40B4-BE49-F238E27FC236}">
                  <a16:creationId xmlns="" xmlns:a16="http://schemas.microsoft.com/office/drawing/2014/main" id="{D10D32A8-8923-4E2C-84FD-CEEF40342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0113" y="2781300"/>
              <a:ext cx="217487" cy="142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67" name="AutoShape 162">
              <a:extLst>
                <a:ext uri="{FF2B5EF4-FFF2-40B4-BE49-F238E27FC236}">
                  <a16:creationId xmlns="" xmlns:a16="http://schemas.microsoft.com/office/drawing/2014/main" id="{F33E3ED9-795C-4F8B-9FBB-099901DC1C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913" y="2781300"/>
              <a:ext cx="217487" cy="142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68" name="AutoShape 163">
              <a:extLst>
                <a:ext uri="{FF2B5EF4-FFF2-40B4-BE49-F238E27FC236}">
                  <a16:creationId xmlns="" xmlns:a16="http://schemas.microsoft.com/office/drawing/2014/main" id="{6E5B9956-5AB3-4DD9-8D04-82C8744E35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13" y="3284538"/>
              <a:ext cx="217487" cy="142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69" name="AutoShape 164">
              <a:extLst>
                <a:ext uri="{FF2B5EF4-FFF2-40B4-BE49-F238E27FC236}">
                  <a16:creationId xmlns="" xmlns:a16="http://schemas.microsoft.com/office/drawing/2014/main" id="{94D256EE-9B37-4ABC-B825-BC3F19C2B6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0113" y="3284538"/>
              <a:ext cx="217487" cy="142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0" name="AutoShape 165">
              <a:extLst>
                <a:ext uri="{FF2B5EF4-FFF2-40B4-BE49-F238E27FC236}">
                  <a16:creationId xmlns="" xmlns:a16="http://schemas.microsoft.com/office/drawing/2014/main" id="{D098FDDB-743C-41E1-9FD8-A812A4753F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913" y="3284538"/>
              <a:ext cx="217487" cy="142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1" name="Rectangle 166">
              <a:extLst>
                <a:ext uri="{FF2B5EF4-FFF2-40B4-BE49-F238E27FC236}">
                  <a16:creationId xmlns="" xmlns:a16="http://schemas.microsoft.com/office/drawing/2014/main" id="{5C695E33-2E07-4C47-B2E8-5D30B71F70B9}"/>
                </a:ext>
              </a:extLst>
            </p:cNvPr>
            <p:cNvSpPr>
              <a:spLocks noChangeArrowheads="1"/>
            </p:cNvSpPr>
            <p:nvPr/>
          </p:nvSpPr>
          <p:spPr bwMode="black">
            <a:xfrm>
              <a:off x="611188" y="3429000"/>
              <a:ext cx="8191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l-GR" altLang="el-GR" sz="1400" dirty="0">
                  <a:solidFill>
                    <a:srgbClr val="080808"/>
                  </a:solidFill>
                </a:rPr>
                <a:t>Πελάτες</a:t>
              </a:r>
              <a:endParaRPr lang="en-US" altLang="el-GR" sz="1400" dirty="0">
                <a:solidFill>
                  <a:srgbClr val="080808"/>
                </a:solidFill>
              </a:endParaRPr>
            </a:p>
          </p:txBody>
        </p:sp>
        <p:sp>
          <p:nvSpPr>
            <p:cNvPr id="72" name="AutoShape 167">
              <a:extLst>
                <a:ext uri="{FF2B5EF4-FFF2-40B4-BE49-F238E27FC236}">
                  <a16:creationId xmlns="" xmlns:a16="http://schemas.microsoft.com/office/drawing/2014/main" id="{6D24661F-470F-45A4-9F37-BA1D16BAF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8" y="4221163"/>
              <a:ext cx="217487" cy="142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3" name="Rectangle 168">
              <a:extLst>
                <a:ext uri="{FF2B5EF4-FFF2-40B4-BE49-F238E27FC236}">
                  <a16:creationId xmlns="" xmlns:a16="http://schemas.microsoft.com/office/drawing/2014/main" id="{DA45926E-017A-4AC8-8590-EC5C9796D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8" y="4437063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4" name="Rectangle 169">
              <a:extLst>
                <a:ext uri="{FF2B5EF4-FFF2-40B4-BE49-F238E27FC236}">
                  <a16:creationId xmlns="" xmlns:a16="http://schemas.microsoft.com/office/drawing/2014/main" id="{44C2EC0A-E967-4893-B887-F388A92861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550" y="4437063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5" name="AutoShape 170">
              <a:extLst>
                <a:ext uri="{FF2B5EF4-FFF2-40B4-BE49-F238E27FC236}">
                  <a16:creationId xmlns="" xmlns:a16="http://schemas.microsoft.com/office/drawing/2014/main" id="{32339D0D-A134-4B7D-8356-8D43F269F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213" y="4437063"/>
              <a:ext cx="215900" cy="144462"/>
            </a:xfrm>
            <a:prstGeom prst="rightArrow">
              <a:avLst>
                <a:gd name="adj1" fmla="val 50000"/>
                <a:gd name="adj2" fmla="val 37363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6" name="AutoShape 171">
              <a:extLst>
                <a:ext uri="{FF2B5EF4-FFF2-40B4-BE49-F238E27FC236}">
                  <a16:creationId xmlns="" xmlns:a16="http://schemas.microsoft.com/office/drawing/2014/main" id="{6A0F1C78-3A60-43C0-95D0-36A80AE2F5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888" y="4437063"/>
              <a:ext cx="215900" cy="144462"/>
            </a:xfrm>
            <a:prstGeom prst="rightArrow">
              <a:avLst>
                <a:gd name="adj1" fmla="val 50000"/>
                <a:gd name="adj2" fmla="val 37363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7" name="Rectangle 172">
              <a:extLst>
                <a:ext uri="{FF2B5EF4-FFF2-40B4-BE49-F238E27FC236}">
                  <a16:creationId xmlns="" xmlns:a16="http://schemas.microsoft.com/office/drawing/2014/main" id="{F856B311-EFC9-4019-ACBC-C24C13E062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813" y="4437063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8" name="Rectangle 173">
              <a:extLst>
                <a:ext uri="{FF2B5EF4-FFF2-40B4-BE49-F238E27FC236}">
                  <a16:creationId xmlns="" xmlns:a16="http://schemas.microsoft.com/office/drawing/2014/main" id="{D71FF2A7-5157-4E52-853D-8AC5D4BE5D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13" y="2997200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79" name="Rectangle 174">
              <a:extLst>
                <a:ext uri="{FF2B5EF4-FFF2-40B4-BE49-F238E27FC236}">
                  <a16:creationId xmlns="" xmlns:a16="http://schemas.microsoft.com/office/drawing/2014/main" id="{05B6738B-FF54-4AE2-80CE-BD61FB4A2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0113" y="2997200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80" name="Rectangle 175">
              <a:extLst>
                <a:ext uri="{FF2B5EF4-FFF2-40B4-BE49-F238E27FC236}">
                  <a16:creationId xmlns="" xmlns:a16="http://schemas.microsoft.com/office/drawing/2014/main" id="{B0CFC0F4-D342-44EA-9A4A-C5FA038FCE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913" y="2997200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81" name="AutoShape 176">
              <a:extLst>
                <a:ext uri="{FF2B5EF4-FFF2-40B4-BE49-F238E27FC236}">
                  <a16:creationId xmlns="" xmlns:a16="http://schemas.microsoft.com/office/drawing/2014/main" id="{03788E89-F236-428C-98A2-EE27148F62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813" y="4724400"/>
              <a:ext cx="217487" cy="142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8C9484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82" name="Line 177">
              <a:extLst>
                <a:ext uri="{FF2B5EF4-FFF2-40B4-BE49-F238E27FC236}">
                  <a16:creationId xmlns="" xmlns:a16="http://schemas.microsoft.com/office/drawing/2014/main" id="{91AAE9A6-FCD0-4484-9411-F62A4A0E4D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4213" y="5805488"/>
              <a:ext cx="935037" cy="0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83" name="Line 178">
              <a:extLst>
                <a:ext uri="{FF2B5EF4-FFF2-40B4-BE49-F238E27FC236}">
                  <a16:creationId xmlns="" xmlns:a16="http://schemas.microsoft.com/office/drawing/2014/main" id="{C4C26851-18B0-44CD-B669-EFBCB73820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9250" y="5805488"/>
              <a:ext cx="0" cy="144462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84" name="Line 179">
              <a:extLst>
                <a:ext uri="{FF2B5EF4-FFF2-40B4-BE49-F238E27FC236}">
                  <a16:creationId xmlns="" xmlns:a16="http://schemas.microsoft.com/office/drawing/2014/main" id="{E11B0D34-4173-44B2-A991-24472E0244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4213" y="5805488"/>
              <a:ext cx="0" cy="144462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85" name="Rectangle 180">
              <a:extLst>
                <a:ext uri="{FF2B5EF4-FFF2-40B4-BE49-F238E27FC236}">
                  <a16:creationId xmlns="" xmlns:a16="http://schemas.microsoft.com/office/drawing/2014/main" id="{BA2A1329-293A-4504-ABE9-1B9C94985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750" y="6021388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86" name="Rectangle 181">
              <a:extLst>
                <a:ext uri="{FF2B5EF4-FFF2-40B4-BE49-F238E27FC236}">
                  <a16:creationId xmlns="" xmlns:a16="http://schemas.microsoft.com/office/drawing/2014/main" id="{0D89FCBA-F1B7-4597-A62D-0A71A12287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813" y="6021388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87" name="Rectangle 182">
              <a:extLst>
                <a:ext uri="{FF2B5EF4-FFF2-40B4-BE49-F238E27FC236}">
                  <a16:creationId xmlns="" xmlns:a16="http://schemas.microsoft.com/office/drawing/2014/main" id="{B069F10E-71BD-44C8-9E45-D28B154CB8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2988" y="6021388"/>
              <a:ext cx="215900" cy="21590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B2B9A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l-GR" altLang="el-GR"/>
            </a:p>
          </p:txBody>
        </p:sp>
        <p:sp>
          <p:nvSpPr>
            <p:cNvPr id="88" name="Line 183">
              <a:extLst>
                <a:ext uri="{FF2B5EF4-FFF2-40B4-BE49-F238E27FC236}">
                  <a16:creationId xmlns="" xmlns:a16="http://schemas.microsoft.com/office/drawing/2014/main" id="{D88F1CB6-AD13-4829-BF0B-F6D42D9760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7088" y="6092825"/>
              <a:ext cx="144462" cy="0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89" name="Line 184">
              <a:extLst>
                <a:ext uri="{FF2B5EF4-FFF2-40B4-BE49-F238E27FC236}">
                  <a16:creationId xmlns="" xmlns:a16="http://schemas.microsoft.com/office/drawing/2014/main" id="{01A685EC-CB2C-491B-901B-4EDF682848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1913" y="6092825"/>
              <a:ext cx="144462" cy="0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90" name="Line 185">
              <a:extLst>
                <a:ext uri="{FF2B5EF4-FFF2-40B4-BE49-F238E27FC236}">
                  <a16:creationId xmlns="" xmlns:a16="http://schemas.microsoft.com/office/drawing/2014/main" id="{5C730223-7D5E-491F-B3ED-3D59D48431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7450" y="6237288"/>
              <a:ext cx="0" cy="144462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91" name="Line 186">
              <a:extLst>
                <a:ext uri="{FF2B5EF4-FFF2-40B4-BE49-F238E27FC236}">
                  <a16:creationId xmlns="" xmlns:a16="http://schemas.microsoft.com/office/drawing/2014/main" id="{09899957-F9B1-47D1-98D9-CC332BFBDD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31913" y="6165850"/>
              <a:ext cx="144462" cy="0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92" name="Line 187">
              <a:extLst>
                <a:ext uri="{FF2B5EF4-FFF2-40B4-BE49-F238E27FC236}">
                  <a16:creationId xmlns="" xmlns:a16="http://schemas.microsoft.com/office/drawing/2014/main" id="{3465156E-F6CD-4B2A-B115-E58334A58F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7088" y="6165850"/>
              <a:ext cx="144462" cy="0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93" name="Line 188">
              <a:extLst>
                <a:ext uri="{FF2B5EF4-FFF2-40B4-BE49-F238E27FC236}">
                  <a16:creationId xmlns="" xmlns:a16="http://schemas.microsoft.com/office/drawing/2014/main" id="{0479B532-577C-4F3C-8DE1-3D3B4FB681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1188" y="6237288"/>
              <a:ext cx="0" cy="144462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94" name="Line 189">
              <a:extLst>
                <a:ext uri="{FF2B5EF4-FFF2-40B4-BE49-F238E27FC236}">
                  <a16:creationId xmlns="" xmlns:a16="http://schemas.microsoft.com/office/drawing/2014/main" id="{D205FFE8-2723-4CD2-9F4D-5D6EB625B0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2275" y="6237288"/>
              <a:ext cx="0" cy="144462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95" name="Line 190">
              <a:extLst>
                <a:ext uri="{FF2B5EF4-FFF2-40B4-BE49-F238E27FC236}">
                  <a16:creationId xmlns="" xmlns:a16="http://schemas.microsoft.com/office/drawing/2014/main" id="{0291BF29-2293-414B-B68B-7E509B6FFE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1188" y="6381750"/>
              <a:ext cx="144462" cy="71438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  <p:sp>
          <p:nvSpPr>
            <p:cNvPr id="96" name="Line 191">
              <a:extLst>
                <a:ext uri="{FF2B5EF4-FFF2-40B4-BE49-F238E27FC236}">
                  <a16:creationId xmlns="" xmlns:a16="http://schemas.microsoft.com/office/drawing/2014/main" id="{2319F35D-A435-4F4A-B103-59480987AB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47813" y="6381750"/>
              <a:ext cx="144462" cy="71438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l-GR"/>
            </a:p>
          </p:txBody>
        </p:sp>
      </p:grpSp>
      <p:sp>
        <p:nvSpPr>
          <p:cNvPr id="105" name="Line 125">
            <a:extLst>
              <a:ext uri="{FF2B5EF4-FFF2-40B4-BE49-F238E27FC236}">
                <a16:creationId xmlns="" xmlns:a16="http://schemas.microsoft.com/office/drawing/2014/main" id="{055E1E00-5801-4346-9479-D23A59129C6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553948" y="2213234"/>
            <a:ext cx="2149475" cy="14288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106" name="Line 148">
            <a:extLst>
              <a:ext uri="{FF2B5EF4-FFF2-40B4-BE49-F238E27FC236}">
                <a16:creationId xmlns="" xmlns:a16="http://schemas.microsoft.com/office/drawing/2014/main" id="{FF58610D-CBE0-4A66-A366-DA7305B1982F}"/>
              </a:ext>
            </a:extLst>
          </p:cNvPr>
          <p:cNvSpPr>
            <a:spLocks noChangeShapeType="1"/>
          </p:cNvSpPr>
          <p:nvPr/>
        </p:nvSpPr>
        <p:spPr bwMode="gray">
          <a:xfrm>
            <a:off x="10757468" y="2202839"/>
            <a:ext cx="0" cy="4385950"/>
          </a:xfrm>
          <a:prstGeom prst="line">
            <a:avLst/>
          </a:prstGeom>
          <a:noFill/>
          <a:ln w="9525">
            <a:solidFill>
              <a:schemeClr val="bg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107" name="Rectangle 140">
            <a:extLst>
              <a:ext uri="{FF2B5EF4-FFF2-40B4-BE49-F238E27FC236}">
                <a16:creationId xmlns="" xmlns:a16="http://schemas.microsoft.com/office/drawing/2014/main" id="{E2FBB054-EF58-44D5-BCBB-9130E250DE8F}"/>
              </a:ext>
            </a:extLst>
          </p:cNvPr>
          <p:cNvSpPr>
            <a:spLocks noChangeArrowheads="1"/>
          </p:cNvSpPr>
          <p:nvPr/>
        </p:nvSpPr>
        <p:spPr bwMode="gray">
          <a:xfrm>
            <a:off x="8545950" y="6520266"/>
            <a:ext cx="2197702" cy="806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l-GR" altLang="el-GR"/>
          </a:p>
        </p:txBody>
      </p:sp>
    </p:spTree>
    <p:extLst>
      <p:ext uri="{BB962C8B-B14F-4D97-AF65-F5344CB8AC3E}">
        <p14:creationId xmlns="" xmlns:p14="http://schemas.microsoft.com/office/powerpoint/2010/main" val="109214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Θέση εικόνας 39" descr="Κοντινό τριγωνικό σχέδιο δόμησης">
            <a:extLst>
              <a:ext uri="{FF2B5EF4-FFF2-40B4-BE49-F238E27FC236}">
                <a16:creationId xmlns="" xmlns:a16="http://schemas.microsoft.com/office/drawing/2014/main" id="{C31C748E-C5E2-447A-87A3-D2A90EC509EE}"/>
              </a:ext>
            </a:extLst>
          </p:cNvPr>
          <p:cNvPicPr>
            <a:picLocks noGrp="1"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0" y="-14068"/>
            <a:ext cx="12192000" cy="6087085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</p:pic>
      <p:sp>
        <p:nvSpPr>
          <p:cNvPr id="3" name="Τίτλος 2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4860000" cy="5724000"/>
          </a:xfrm>
        </p:spPr>
        <p:txBody>
          <a:bodyPr rtlCol="0"/>
          <a:lstStyle/>
          <a:p>
            <a:pPr algn="ctr"/>
            <a:r>
              <a:rPr lang="el-GR" sz="4000" dirty="0"/>
              <a:t/>
            </a:r>
            <a:br>
              <a:rPr lang="el-GR" sz="4000" dirty="0"/>
            </a:br>
            <a:r>
              <a:rPr lang="el-GR" sz="4000" dirty="0"/>
              <a:t/>
            </a:r>
            <a:br>
              <a:rPr lang="el-GR" sz="4000" dirty="0"/>
            </a:br>
            <a:r>
              <a:rPr lang="el-GR" sz="4000" dirty="0"/>
              <a:t/>
            </a:r>
            <a:br>
              <a:rPr lang="el-GR" sz="4000" dirty="0"/>
            </a:br>
            <a:r>
              <a:rPr lang="el-GR" sz="4000" dirty="0"/>
              <a:t/>
            </a:r>
            <a:br>
              <a:rPr lang="el-GR" sz="4000" dirty="0"/>
            </a:br>
            <a:r>
              <a:rPr lang="el-GR" sz="4000" dirty="0"/>
              <a:t/>
            </a:r>
            <a:br>
              <a:rPr lang="el-GR" sz="4000" dirty="0"/>
            </a:br>
            <a:r>
              <a:rPr lang="el-GR" sz="4000" dirty="0"/>
              <a:t/>
            </a:r>
            <a:br>
              <a:rPr lang="el-GR" sz="4000" dirty="0"/>
            </a:br>
            <a:r>
              <a:rPr lang="el-GR" sz="4000" dirty="0"/>
              <a:t/>
            </a:r>
            <a:br>
              <a:rPr lang="el-GR" sz="4000" dirty="0"/>
            </a:br>
            <a:r>
              <a:rPr lang="el-GR" sz="2800" dirty="0"/>
              <a:t>Η θεωρητική συνεισφορά της </a:t>
            </a:r>
            <a:r>
              <a:rPr lang="el-GR" sz="2800" dirty="0" err="1"/>
              <a:t>Joan</a:t>
            </a:r>
            <a:r>
              <a:rPr lang="el-GR" sz="2800" dirty="0"/>
              <a:t> </a:t>
            </a:r>
            <a:r>
              <a:rPr lang="el-GR" sz="2800" dirty="0" err="1"/>
              <a:t>Woodward</a:t>
            </a:r>
            <a:endParaRPr lang="el-GR" sz="2800" dirty="0"/>
          </a:p>
        </p:txBody>
      </p:sp>
      <p:sp>
        <p:nvSpPr>
          <p:cNvPr id="9" name="Ορθογώνιο 6" descr="Διαχωριστική γραμμή επισήμανσης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8" name="Ορθογώνιο 6" descr="Διαχωριστικό επισήμανσης κάτω εικόνας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58</a:t>
            </a:fld>
            <a:endParaRPr lang="el-GR" dirty="0"/>
          </a:p>
        </p:txBody>
      </p:sp>
      <p:sp>
        <p:nvSpPr>
          <p:cNvPr id="15" name="TextBox 37">
            <a:extLst>
              <a:ext uri="{FF2B5EF4-FFF2-40B4-BE49-F238E27FC236}">
                <a16:creationId xmlns="" xmlns:a16="http://schemas.microsoft.com/office/drawing/2014/main" id="{1BB0D7CB-DF73-4E4A-88AC-211D12BA773B}"/>
              </a:ext>
            </a:extLst>
          </p:cNvPr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026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3989CF4F-075C-4845-B59C-86611EE7D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9694" y="705156"/>
            <a:ext cx="2847975" cy="1990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D9012003-B099-4EB6-8C8E-F3C48F0A3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402" y="495502"/>
            <a:ext cx="4122908" cy="24105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3684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6330320" y="7064776"/>
            <a:ext cx="4114800" cy="206104"/>
          </a:xfrm>
        </p:spPr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03513" y="6211193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59</a:t>
            </a:fld>
            <a:endParaRPr lang="el-GR" dirty="0"/>
          </a:p>
        </p:txBody>
      </p:sp>
      <p:sp>
        <p:nvSpPr>
          <p:cNvPr id="20" name="Τίτλος 1">
            <a:extLst>
              <a:ext uri="{FF2B5EF4-FFF2-40B4-BE49-F238E27FC236}">
                <a16:creationId xmlns="" xmlns:a16="http://schemas.microsoft.com/office/drawing/2014/main" id="{19D152FE-2709-4C36-B0C6-7B00B156B758}"/>
              </a:ext>
            </a:extLst>
          </p:cNvPr>
          <p:cNvSpPr txBox="1">
            <a:spLocks/>
          </p:cNvSpPr>
          <p:nvPr/>
        </p:nvSpPr>
        <p:spPr>
          <a:xfrm>
            <a:off x="5616454" y="462382"/>
            <a:ext cx="6575546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/>
              <a:t>Joan Woodward</a:t>
            </a:r>
          </a:p>
        </p:txBody>
      </p:sp>
      <p:sp>
        <p:nvSpPr>
          <p:cNvPr id="23" name="Θέση περιεχομένου 5">
            <a:extLst>
              <a:ext uri="{FF2B5EF4-FFF2-40B4-BE49-F238E27FC236}">
                <a16:creationId xmlns="" xmlns:a16="http://schemas.microsoft.com/office/drawing/2014/main" id="{F2110B66-64C9-4D9E-9406-2FFAECAA9E1A}"/>
              </a:ext>
            </a:extLst>
          </p:cNvPr>
          <p:cNvSpPr txBox="1">
            <a:spLocks/>
          </p:cNvSpPr>
          <p:nvPr/>
        </p:nvSpPr>
        <p:spPr>
          <a:xfrm>
            <a:off x="6635073" y="1365483"/>
            <a:ext cx="4380747" cy="101034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l-GR" sz="1600" b="1" dirty="0"/>
          </a:p>
          <a:p>
            <a:pPr marL="0" indent="0" algn="ctr">
              <a:buNone/>
            </a:pPr>
            <a:r>
              <a:rPr lang="el-GR" sz="1600" b="1" dirty="0"/>
              <a:t>Γεννήθηκε</a:t>
            </a:r>
            <a:r>
              <a:rPr lang="el-GR" sz="1600" dirty="0"/>
              <a:t>: 1916   -   </a:t>
            </a:r>
            <a:r>
              <a:rPr lang="el-GR" sz="1600" b="1" dirty="0"/>
              <a:t>Απεβίωσε</a:t>
            </a:r>
            <a:r>
              <a:rPr lang="el-GR" sz="1600" dirty="0"/>
              <a:t>: 1971</a:t>
            </a:r>
          </a:p>
          <a:p>
            <a:pPr marL="0" indent="0" algn="ctr">
              <a:buNone/>
            </a:pPr>
            <a:endParaRPr lang="el-GR" sz="1600" noProof="1"/>
          </a:p>
        </p:txBody>
      </p:sp>
      <p:sp>
        <p:nvSpPr>
          <p:cNvPr id="24" name="TextBox 37">
            <a:extLst>
              <a:ext uri="{FF2B5EF4-FFF2-40B4-BE49-F238E27FC236}">
                <a16:creationId xmlns="" xmlns:a16="http://schemas.microsoft.com/office/drawing/2014/main" id="{1EB0FF8A-FBF7-4004-9500-616AB8F40F3D}"/>
              </a:ext>
            </a:extLst>
          </p:cNvPr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Θέση περιεχομένου 5">
            <a:extLst>
              <a:ext uri="{FF2B5EF4-FFF2-40B4-BE49-F238E27FC236}">
                <a16:creationId xmlns="" xmlns:a16="http://schemas.microsoft.com/office/drawing/2014/main" id="{4209CEEC-FB4B-41E6-BBA9-2413F9A6EEF5}"/>
              </a:ext>
            </a:extLst>
          </p:cNvPr>
          <p:cNvSpPr txBox="1">
            <a:spLocks/>
          </p:cNvSpPr>
          <p:nvPr/>
        </p:nvSpPr>
        <p:spPr>
          <a:xfrm>
            <a:off x="6048183" y="3046850"/>
            <a:ext cx="5712087" cy="5445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dirty="0"/>
              <a:t>Υπήρξε καθηγήτρια βιομηχανικής κοινωνιολογίας στο </a:t>
            </a:r>
            <a:r>
              <a:rPr lang="el-GR" dirty="0" err="1"/>
              <a:t>Imperial</a:t>
            </a:r>
            <a:r>
              <a:rPr lang="el-GR" dirty="0"/>
              <a:t> </a:t>
            </a:r>
            <a:r>
              <a:rPr lang="el-GR" dirty="0" err="1"/>
              <a:t>College</a:t>
            </a:r>
            <a:r>
              <a:rPr lang="el-GR" dirty="0"/>
              <a:t> του Πανεπιστημίου του Λονδίνου</a:t>
            </a:r>
          </a:p>
          <a:p>
            <a:pPr marL="0" indent="0" algn="ctr">
              <a:buNone/>
            </a:pPr>
            <a:endParaRPr lang="el-GR" dirty="0"/>
          </a:p>
        </p:txBody>
      </p:sp>
      <p:sp>
        <p:nvSpPr>
          <p:cNvPr id="27" name="Θέση περιεχομένου 5">
            <a:extLst>
              <a:ext uri="{FF2B5EF4-FFF2-40B4-BE49-F238E27FC236}">
                <a16:creationId xmlns="" xmlns:a16="http://schemas.microsoft.com/office/drawing/2014/main" id="{D4451C62-9D1D-4EBA-A65C-4CA278E21BFB}"/>
              </a:ext>
            </a:extLst>
          </p:cNvPr>
          <p:cNvSpPr txBox="1">
            <a:spLocks/>
          </p:cNvSpPr>
          <p:nvPr/>
        </p:nvSpPr>
        <p:spPr>
          <a:xfrm>
            <a:off x="6225821" y="4146136"/>
            <a:ext cx="5844775" cy="232814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Από το 1953 έως το 1957, η ερευνητική της ομάδα μελέτησε την οργάνωση και τις διοικητικές δομές 100 επιχειρήσεων του κλάδου της μεταποίησης στην περιοχή του </a:t>
            </a:r>
            <a:r>
              <a:rPr lang="el-GR" dirty="0" err="1"/>
              <a:t>Essex</a:t>
            </a:r>
            <a:endParaRPr lang="el-GR" dirty="0"/>
          </a:p>
          <a:p>
            <a:r>
              <a:rPr lang="el-GR" dirty="0"/>
              <a:t>Η μελέτη της εκδόθηκε το 1965 και αποτελεί μία από τις πρώτες απόπειρες σύνθεσης θεωρίας και εμπειρικής έρευνας με στόχο τη θεμελίωση μιας ταξινόμησης των </a:t>
            </a:r>
            <a:r>
              <a:rPr lang="el-GR" dirty="0" err="1"/>
              <a:t>οργανωσιακών</a:t>
            </a:r>
            <a:r>
              <a:rPr lang="el-GR" dirty="0"/>
              <a:t> μορφών</a:t>
            </a:r>
          </a:p>
          <a:p>
            <a:endParaRPr lang="el-GR" dirty="0"/>
          </a:p>
          <a:p>
            <a:endParaRPr lang="el-GR" dirty="0"/>
          </a:p>
        </p:txBody>
      </p:sp>
      <p:pic>
        <p:nvPicPr>
          <p:cNvPr id="5122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6F181D83-5676-4CE4-AF11-0C8C5BD46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14" y="256002"/>
            <a:ext cx="5034759" cy="63203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2573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</a:t>
            </a:fld>
            <a:endParaRPr lang="el-GR" dirty="0"/>
          </a:p>
        </p:txBody>
      </p:sp>
      <p:sp>
        <p:nvSpPr>
          <p:cNvPr id="14" name="Θέση κειμένου 13"/>
          <p:cNvSpPr>
            <a:spLocks noGrp="1"/>
          </p:cNvSpPr>
          <p:nvPr>
            <p:ph type="body" sz="quarter" idx="32"/>
          </p:nvPr>
        </p:nvSpPr>
        <p:spPr>
          <a:xfrm>
            <a:off x="2730376" y="2006045"/>
            <a:ext cx="1980000" cy="1761039"/>
          </a:xfrm>
        </p:spPr>
        <p:txBody>
          <a:bodyPr rtlCol="0"/>
          <a:lstStyle/>
          <a:p>
            <a:pPr algn="ctr"/>
            <a:r>
              <a:rPr lang="el-GR" sz="1600" dirty="0"/>
              <a:t>Ο όρος τεχνολογία περιλαμβάνει οποιαδήποτε διαδικασία που χρησιμοποιείται για να </a:t>
            </a:r>
            <a:r>
              <a:rPr lang="el-GR" sz="1600" b="1" dirty="0" smtClean="0"/>
              <a:t>μετατρέψει</a:t>
            </a:r>
            <a:endParaRPr lang="el-GR" sz="1600" dirty="0"/>
          </a:p>
        </p:txBody>
      </p:sp>
      <p:sp>
        <p:nvSpPr>
          <p:cNvPr id="22" name="Θέση κειμένου 13"/>
          <p:cNvSpPr txBox="1"/>
          <p:nvPr/>
        </p:nvSpPr>
        <p:spPr>
          <a:xfrm>
            <a:off x="5110241" y="2006045"/>
            <a:ext cx="1980000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τις </a:t>
            </a:r>
            <a:r>
              <a:rPr lang="el-GR" sz="1600" b="1" dirty="0"/>
              <a:t>εισροές</a:t>
            </a:r>
            <a:r>
              <a:rPr lang="el-GR" sz="1600" dirty="0"/>
              <a:t> (όπως, πρώτες ύλες, πληροφορίες ή οτιδήποτε </a:t>
            </a:r>
            <a:r>
              <a:rPr lang="el-GR" sz="1600" dirty="0" smtClean="0"/>
              <a:t>παρόμοιο</a:t>
            </a:r>
            <a:r>
              <a:rPr lang="en-US" sz="1600" dirty="0" smtClean="0"/>
              <a:t>)</a:t>
            </a:r>
            <a:endParaRPr lang="el-GR" sz="1600" dirty="0"/>
          </a:p>
        </p:txBody>
      </p:sp>
      <p:sp>
        <p:nvSpPr>
          <p:cNvPr id="23" name="Θέση κειμένου 13"/>
          <p:cNvSpPr txBox="1"/>
          <p:nvPr/>
        </p:nvSpPr>
        <p:spPr>
          <a:xfrm>
            <a:off x="7594941" y="2006045"/>
            <a:ext cx="1831089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σε </a:t>
            </a:r>
            <a:r>
              <a:rPr lang="el-GR" sz="1600" b="1" dirty="0"/>
              <a:t>εκροές</a:t>
            </a:r>
            <a:r>
              <a:rPr lang="el-GR" sz="1600" dirty="0"/>
              <a:t> (όπως, τελικά ή ενδιάμεσα προϊόντα ή υπηρεσίες)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684432" y="2301791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89975" y="2301790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7" name="Γραφικό 5" descr="Γρανάζια"/>
          <p:cNvGrpSpPr/>
          <p:nvPr/>
        </p:nvGrpSpPr>
        <p:grpSpPr>
          <a:xfrm>
            <a:off x="3333197" y="4058624"/>
            <a:ext cx="774357" cy="784654"/>
            <a:chOff x="5638800" y="2971800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Ελεύθερη σχεδίαση: Σχήμα 7"/>
            <p:cNvSpPr/>
            <p:nvPr/>
          </p:nvSpPr>
          <p:spPr>
            <a:xfrm>
              <a:off x="5993606" y="3045619"/>
              <a:ext cx="419100" cy="419100"/>
            </a:xfrm>
            <a:custGeom>
              <a:avLst/>
              <a:gdLst>
                <a:gd name="connsiteX0" fmla="*/ 210026 w 419100"/>
                <a:gd name="connsiteY0" fmla="*/ 281464 h 419100"/>
                <a:gd name="connsiteX1" fmla="*/ 138589 w 419100"/>
                <a:gd name="connsiteY1" fmla="*/ 210026 h 419100"/>
                <a:gd name="connsiteX2" fmla="*/ 210026 w 419100"/>
                <a:gd name="connsiteY2" fmla="*/ 138589 h 419100"/>
                <a:gd name="connsiteX3" fmla="*/ 281464 w 419100"/>
                <a:gd name="connsiteY3" fmla="*/ 210026 h 419100"/>
                <a:gd name="connsiteX4" fmla="*/ 210026 w 419100"/>
                <a:gd name="connsiteY4" fmla="*/ 281464 h 419100"/>
                <a:gd name="connsiteX5" fmla="*/ 370999 w 419100"/>
                <a:gd name="connsiteY5" fmla="*/ 165259 h 419100"/>
                <a:gd name="connsiteX6" fmla="*/ 355759 w 419100"/>
                <a:gd name="connsiteY6" fmla="*/ 128111 h 419100"/>
                <a:gd name="connsiteX7" fmla="*/ 370999 w 419100"/>
                <a:gd name="connsiteY7" fmla="*/ 83344 h 419100"/>
                <a:gd name="connsiteX8" fmla="*/ 336709 w 419100"/>
                <a:gd name="connsiteY8" fmla="*/ 49054 h 419100"/>
                <a:gd name="connsiteX9" fmla="*/ 291941 w 419100"/>
                <a:gd name="connsiteY9" fmla="*/ 64294 h 419100"/>
                <a:gd name="connsiteX10" fmla="*/ 254794 w 419100"/>
                <a:gd name="connsiteY10" fmla="*/ 49054 h 419100"/>
                <a:gd name="connsiteX11" fmla="*/ 233839 w 419100"/>
                <a:gd name="connsiteY11" fmla="*/ 7144 h 419100"/>
                <a:gd name="connsiteX12" fmla="*/ 186214 w 419100"/>
                <a:gd name="connsiteY12" fmla="*/ 7144 h 419100"/>
                <a:gd name="connsiteX13" fmla="*/ 165259 w 419100"/>
                <a:gd name="connsiteY13" fmla="*/ 49054 h 419100"/>
                <a:gd name="connsiteX14" fmla="*/ 128111 w 419100"/>
                <a:gd name="connsiteY14" fmla="*/ 64294 h 419100"/>
                <a:gd name="connsiteX15" fmla="*/ 83344 w 419100"/>
                <a:gd name="connsiteY15" fmla="*/ 49054 h 419100"/>
                <a:gd name="connsiteX16" fmla="*/ 49054 w 419100"/>
                <a:gd name="connsiteY16" fmla="*/ 83344 h 419100"/>
                <a:gd name="connsiteX17" fmla="*/ 64294 w 419100"/>
                <a:gd name="connsiteY17" fmla="*/ 128111 h 419100"/>
                <a:gd name="connsiteX18" fmla="*/ 49054 w 419100"/>
                <a:gd name="connsiteY18" fmla="*/ 165259 h 419100"/>
                <a:gd name="connsiteX19" fmla="*/ 7144 w 419100"/>
                <a:gd name="connsiteY19" fmla="*/ 186214 h 419100"/>
                <a:gd name="connsiteX20" fmla="*/ 7144 w 419100"/>
                <a:gd name="connsiteY20" fmla="*/ 233839 h 419100"/>
                <a:gd name="connsiteX21" fmla="*/ 49054 w 419100"/>
                <a:gd name="connsiteY21" fmla="*/ 254794 h 419100"/>
                <a:gd name="connsiteX22" fmla="*/ 64294 w 419100"/>
                <a:gd name="connsiteY22" fmla="*/ 291941 h 419100"/>
                <a:gd name="connsiteX23" fmla="*/ 49054 w 419100"/>
                <a:gd name="connsiteY23" fmla="*/ 336709 h 419100"/>
                <a:gd name="connsiteX24" fmla="*/ 82391 w 419100"/>
                <a:gd name="connsiteY24" fmla="*/ 370046 h 419100"/>
                <a:gd name="connsiteX25" fmla="*/ 127159 w 419100"/>
                <a:gd name="connsiteY25" fmla="*/ 354806 h 419100"/>
                <a:gd name="connsiteX26" fmla="*/ 164306 w 419100"/>
                <a:gd name="connsiteY26" fmla="*/ 370046 h 419100"/>
                <a:gd name="connsiteX27" fmla="*/ 185261 w 419100"/>
                <a:gd name="connsiteY27" fmla="*/ 411956 h 419100"/>
                <a:gd name="connsiteX28" fmla="*/ 232886 w 419100"/>
                <a:gd name="connsiteY28" fmla="*/ 411956 h 419100"/>
                <a:gd name="connsiteX29" fmla="*/ 253841 w 419100"/>
                <a:gd name="connsiteY29" fmla="*/ 370046 h 419100"/>
                <a:gd name="connsiteX30" fmla="*/ 290989 w 419100"/>
                <a:gd name="connsiteY30" fmla="*/ 354806 h 419100"/>
                <a:gd name="connsiteX31" fmla="*/ 335756 w 419100"/>
                <a:gd name="connsiteY31" fmla="*/ 370046 h 419100"/>
                <a:gd name="connsiteX32" fmla="*/ 370046 w 419100"/>
                <a:gd name="connsiteY32" fmla="*/ 336709 h 419100"/>
                <a:gd name="connsiteX33" fmla="*/ 354806 w 419100"/>
                <a:gd name="connsiteY33" fmla="*/ 291941 h 419100"/>
                <a:gd name="connsiteX34" fmla="*/ 370999 w 419100"/>
                <a:gd name="connsiteY34" fmla="*/ 254794 h 419100"/>
                <a:gd name="connsiteX35" fmla="*/ 412909 w 419100"/>
                <a:gd name="connsiteY35" fmla="*/ 233839 h 419100"/>
                <a:gd name="connsiteX36" fmla="*/ 412909 w 419100"/>
                <a:gd name="connsiteY36" fmla="*/ 186214 h 419100"/>
                <a:gd name="connsiteX37" fmla="*/ 370999 w 419100"/>
                <a:gd name="connsiteY37" fmla="*/ 165259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19100" h="419100">
                  <a:moveTo>
                    <a:pt x="210026" y="281464"/>
                  </a:moveTo>
                  <a:cubicBezTo>
                    <a:pt x="170021" y="281464"/>
                    <a:pt x="138589" y="249079"/>
                    <a:pt x="138589" y="210026"/>
                  </a:cubicBezTo>
                  <a:cubicBezTo>
                    <a:pt x="138589" y="170974"/>
                    <a:pt x="170974" y="138589"/>
                    <a:pt x="210026" y="138589"/>
                  </a:cubicBezTo>
                  <a:cubicBezTo>
                    <a:pt x="250031" y="138589"/>
                    <a:pt x="281464" y="170974"/>
                    <a:pt x="281464" y="210026"/>
                  </a:cubicBezTo>
                  <a:cubicBezTo>
                    <a:pt x="281464" y="249079"/>
                    <a:pt x="249079" y="281464"/>
                    <a:pt x="210026" y="281464"/>
                  </a:cubicBezTo>
                  <a:close/>
                  <a:moveTo>
                    <a:pt x="370999" y="165259"/>
                  </a:moveTo>
                  <a:cubicBezTo>
                    <a:pt x="367189" y="151924"/>
                    <a:pt x="362426" y="139541"/>
                    <a:pt x="355759" y="128111"/>
                  </a:cubicBezTo>
                  <a:lnTo>
                    <a:pt x="370999" y="83344"/>
                  </a:lnTo>
                  <a:lnTo>
                    <a:pt x="336709" y="49054"/>
                  </a:lnTo>
                  <a:lnTo>
                    <a:pt x="291941" y="64294"/>
                  </a:lnTo>
                  <a:cubicBezTo>
                    <a:pt x="280511" y="57626"/>
                    <a:pt x="268129" y="52864"/>
                    <a:pt x="254794" y="49054"/>
                  </a:cubicBezTo>
                  <a:lnTo>
                    <a:pt x="233839" y="7144"/>
                  </a:lnTo>
                  <a:lnTo>
                    <a:pt x="186214" y="7144"/>
                  </a:lnTo>
                  <a:lnTo>
                    <a:pt x="165259" y="49054"/>
                  </a:lnTo>
                  <a:cubicBezTo>
                    <a:pt x="151924" y="52864"/>
                    <a:pt x="139541" y="57626"/>
                    <a:pt x="128111" y="64294"/>
                  </a:cubicBezTo>
                  <a:lnTo>
                    <a:pt x="83344" y="49054"/>
                  </a:lnTo>
                  <a:lnTo>
                    <a:pt x="49054" y="83344"/>
                  </a:lnTo>
                  <a:lnTo>
                    <a:pt x="64294" y="128111"/>
                  </a:lnTo>
                  <a:cubicBezTo>
                    <a:pt x="57626" y="139541"/>
                    <a:pt x="52864" y="151924"/>
                    <a:pt x="49054" y="165259"/>
                  </a:cubicBezTo>
                  <a:lnTo>
                    <a:pt x="7144" y="186214"/>
                  </a:lnTo>
                  <a:lnTo>
                    <a:pt x="7144" y="233839"/>
                  </a:lnTo>
                  <a:lnTo>
                    <a:pt x="49054" y="254794"/>
                  </a:lnTo>
                  <a:cubicBezTo>
                    <a:pt x="52864" y="268129"/>
                    <a:pt x="57626" y="280511"/>
                    <a:pt x="64294" y="291941"/>
                  </a:cubicBezTo>
                  <a:lnTo>
                    <a:pt x="49054" y="336709"/>
                  </a:lnTo>
                  <a:lnTo>
                    <a:pt x="82391" y="370046"/>
                  </a:lnTo>
                  <a:lnTo>
                    <a:pt x="127159" y="354806"/>
                  </a:lnTo>
                  <a:cubicBezTo>
                    <a:pt x="138589" y="361474"/>
                    <a:pt x="150971" y="366236"/>
                    <a:pt x="164306" y="370046"/>
                  </a:cubicBezTo>
                  <a:lnTo>
                    <a:pt x="185261" y="411956"/>
                  </a:lnTo>
                  <a:lnTo>
                    <a:pt x="232886" y="411956"/>
                  </a:lnTo>
                  <a:lnTo>
                    <a:pt x="253841" y="370046"/>
                  </a:lnTo>
                  <a:cubicBezTo>
                    <a:pt x="267176" y="366236"/>
                    <a:pt x="279559" y="361474"/>
                    <a:pt x="290989" y="354806"/>
                  </a:cubicBezTo>
                  <a:lnTo>
                    <a:pt x="335756" y="370046"/>
                  </a:lnTo>
                  <a:lnTo>
                    <a:pt x="370046" y="336709"/>
                  </a:lnTo>
                  <a:lnTo>
                    <a:pt x="354806" y="291941"/>
                  </a:lnTo>
                  <a:cubicBezTo>
                    <a:pt x="361474" y="280511"/>
                    <a:pt x="367189" y="267176"/>
                    <a:pt x="370999" y="254794"/>
                  </a:cubicBezTo>
                  <a:lnTo>
                    <a:pt x="412909" y="233839"/>
                  </a:lnTo>
                  <a:lnTo>
                    <a:pt x="412909" y="186214"/>
                  </a:lnTo>
                  <a:lnTo>
                    <a:pt x="370999" y="1652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9" name="Ελεύθερη σχεδίαση: Σχήμα 8"/>
            <p:cNvSpPr/>
            <p:nvPr/>
          </p:nvSpPr>
          <p:spPr>
            <a:xfrm>
              <a:off x="5778341" y="3392329"/>
              <a:ext cx="419100" cy="419100"/>
            </a:xfrm>
            <a:custGeom>
              <a:avLst/>
              <a:gdLst>
                <a:gd name="connsiteX0" fmla="*/ 210026 w 419100"/>
                <a:gd name="connsiteY0" fmla="*/ 281464 h 419100"/>
                <a:gd name="connsiteX1" fmla="*/ 138589 w 419100"/>
                <a:gd name="connsiteY1" fmla="*/ 210026 h 419100"/>
                <a:gd name="connsiteX2" fmla="*/ 210026 w 419100"/>
                <a:gd name="connsiteY2" fmla="*/ 138589 h 419100"/>
                <a:gd name="connsiteX3" fmla="*/ 281464 w 419100"/>
                <a:gd name="connsiteY3" fmla="*/ 210026 h 419100"/>
                <a:gd name="connsiteX4" fmla="*/ 210026 w 419100"/>
                <a:gd name="connsiteY4" fmla="*/ 281464 h 419100"/>
                <a:gd name="connsiteX5" fmla="*/ 210026 w 419100"/>
                <a:gd name="connsiteY5" fmla="*/ 281464 h 419100"/>
                <a:gd name="connsiteX6" fmla="*/ 355759 w 419100"/>
                <a:gd name="connsiteY6" fmla="*/ 128111 h 419100"/>
                <a:gd name="connsiteX7" fmla="*/ 370999 w 419100"/>
                <a:gd name="connsiteY7" fmla="*/ 83344 h 419100"/>
                <a:gd name="connsiteX8" fmla="*/ 336709 w 419100"/>
                <a:gd name="connsiteY8" fmla="*/ 49054 h 419100"/>
                <a:gd name="connsiteX9" fmla="*/ 291941 w 419100"/>
                <a:gd name="connsiteY9" fmla="*/ 64294 h 419100"/>
                <a:gd name="connsiteX10" fmla="*/ 254794 w 419100"/>
                <a:gd name="connsiteY10" fmla="*/ 49054 h 419100"/>
                <a:gd name="connsiteX11" fmla="*/ 233839 w 419100"/>
                <a:gd name="connsiteY11" fmla="*/ 7144 h 419100"/>
                <a:gd name="connsiteX12" fmla="*/ 186214 w 419100"/>
                <a:gd name="connsiteY12" fmla="*/ 7144 h 419100"/>
                <a:gd name="connsiteX13" fmla="*/ 165259 w 419100"/>
                <a:gd name="connsiteY13" fmla="*/ 49054 h 419100"/>
                <a:gd name="connsiteX14" fmla="*/ 128111 w 419100"/>
                <a:gd name="connsiteY14" fmla="*/ 64294 h 419100"/>
                <a:gd name="connsiteX15" fmla="*/ 83344 w 419100"/>
                <a:gd name="connsiteY15" fmla="*/ 49054 h 419100"/>
                <a:gd name="connsiteX16" fmla="*/ 50006 w 419100"/>
                <a:gd name="connsiteY16" fmla="*/ 82391 h 419100"/>
                <a:gd name="connsiteX17" fmla="*/ 64294 w 419100"/>
                <a:gd name="connsiteY17" fmla="*/ 127159 h 419100"/>
                <a:gd name="connsiteX18" fmla="*/ 49054 w 419100"/>
                <a:gd name="connsiteY18" fmla="*/ 164306 h 419100"/>
                <a:gd name="connsiteX19" fmla="*/ 7144 w 419100"/>
                <a:gd name="connsiteY19" fmla="*/ 185261 h 419100"/>
                <a:gd name="connsiteX20" fmla="*/ 7144 w 419100"/>
                <a:gd name="connsiteY20" fmla="*/ 232886 h 419100"/>
                <a:gd name="connsiteX21" fmla="*/ 49054 w 419100"/>
                <a:gd name="connsiteY21" fmla="*/ 253841 h 419100"/>
                <a:gd name="connsiteX22" fmla="*/ 64294 w 419100"/>
                <a:gd name="connsiteY22" fmla="*/ 290989 h 419100"/>
                <a:gd name="connsiteX23" fmla="*/ 50006 w 419100"/>
                <a:gd name="connsiteY23" fmla="*/ 335756 h 419100"/>
                <a:gd name="connsiteX24" fmla="*/ 83344 w 419100"/>
                <a:gd name="connsiteY24" fmla="*/ 369094 h 419100"/>
                <a:gd name="connsiteX25" fmla="*/ 128111 w 419100"/>
                <a:gd name="connsiteY25" fmla="*/ 354806 h 419100"/>
                <a:gd name="connsiteX26" fmla="*/ 165259 w 419100"/>
                <a:gd name="connsiteY26" fmla="*/ 370046 h 419100"/>
                <a:gd name="connsiteX27" fmla="*/ 186214 w 419100"/>
                <a:gd name="connsiteY27" fmla="*/ 411956 h 419100"/>
                <a:gd name="connsiteX28" fmla="*/ 233839 w 419100"/>
                <a:gd name="connsiteY28" fmla="*/ 411956 h 419100"/>
                <a:gd name="connsiteX29" fmla="*/ 254794 w 419100"/>
                <a:gd name="connsiteY29" fmla="*/ 370046 h 419100"/>
                <a:gd name="connsiteX30" fmla="*/ 291941 w 419100"/>
                <a:gd name="connsiteY30" fmla="*/ 354806 h 419100"/>
                <a:gd name="connsiteX31" fmla="*/ 336709 w 419100"/>
                <a:gd name="connsiteY31" fmla="*/ 370046 h 419100"/>
                <a:gd name="connsiteX32" fmla="*/ 370046 w 419100"/>
                <a:gd name="connsiteY32" fmla="*/ 335756 h 419100"/>
                <a:gd name="connsiteX33" fmla="*/ 355759 w 419100"/>
                <a:gd name="connsiteY33" fmla="*/ 291941 h 419100"/>
                <a:gd name="connsiteX34" fmla="*/ 370999 w 419100"/>
                <a:gd name="connsiteY34" fmla="*/ 254794 h 419100"/>
                <a:gd name="connsiteX35" fmla="*/ 412909 w 419100"/>
                <a:gd name="connsiteY35" fmla="*/ 233839 h 419100"/>
                <a:gd name="connsiteX36" fmla="*/ 412909 w 419100"/>
                <a:gd name="connsiteY36" fmla="*/ 186214 h 419100"/>
                <a:gd name="connsiteX37" fmla="*/ 370999 w 419100"/>
                <a:gd name="connsiteY37" fmla="*/ 165259 h 419100"/>
                <a:gd name="connsiteX38" fmla="*/ 355759 w 419100"/>
                <a:gd name="connsiteY38" fmla="*/ 128111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9100" h="419100">
                  <a:moveTo>
                    <a:pt x="210026" y="281464"/>
                  </a:moveTo>
                  <a:cubicBezTo>
                    <a:pt x="170021" y="281464"/>
                    <a:pt x="138589" y="249079"/>
                    <a:pt x="138589" y="210026"/>
                  </a:cubicBezTo>
                  <a:cubicBezTo>
                    <a:pt x="138589" y="170021"/>
                    <a:pt x="170974" y="138589"/>
                    <a:pt x="210026" y="138589"/>
                  </a:cubicBezTo>
                  <a:cubicBezTo>
                    <a:pt x="250031" y="138589"/>
                    <a:pt x="281464" y="170974"/>
                    <a:pt x="281464" y="210026"/>
                  </a:cubicBezTo>
                  <a:cubicBezTo>
                    <a:pt x="281464" y="249079"/>
                    <a:pt x="250031" y="281464"/>
                    <a:pt x="210026" y="281464"/>
                  </a:cubicBezTo>
                  <a:lnTo>
                    <a:pt x="210026" y="281464"/>
                  </a:lnTo>
                  <a:close/>
                  <a:moveTo>
                    <a:pt x="355759" y="128111"/>
                  </a:moveTo>
                  <a:lnTo>
                    <a:pt x="370999" y="83344"/>
                  </a:lnTo>
                  <a:lnTo>
                    <a:pt x="336709" y="49054"/>
                  </a:lnTo>
                  <a:lnTo>
                    <a:pt x="291941" y="64294"/>
                  </a:lnTo>
                  <a:cubicBezTo>
                    <a:pt x="280511" y="57626"/>
                    <a:pt x="267176" y="52864"/>
                    <a:pt x="254794" y="49054"/>
                  </a:cubicBezTo>
                  <a:lnTo>
                    <a:pt x="233839" y="7144"/>
                  </a:lnTo>
                  <a:lnTo>
                    <a:pt x="186214" y="7144"/>
                  </a:lnTo>
                  <a:lnTo>
                    <a:pt x="165259" y="49054"/>
                  </a:lnTo>
                  <a:cubicBezTo>
                    <a:pt x="151924" y="52864"/>
                    <a:pt x="139541" y="57626"/>
                    <a:pt x="128111" y="64294"/>
                  </a:cubicBezTo>
                  <a:lnTo>
                    <a:pt x="83344" y="49054"/>
                  </a:lnTo>
                  <a:lnTo>
                    <a:pt x="50006" y="82391"/>
                  </a:lnTo>
                  <a:lnTo>
                    <a:pt x="64294" y="127159"/>
                  </a:lnTo>
                  <a:cubicBezTo>
                    <a:pt x="57626" y="138589"/>
                    <a:pt x="52864" y="151924"/>
                    <a:pt x="49054" y="164306"/>
                  </a:cubicBezTo>
                  <a:lnTo>
                    <a:pt x="7144" y="185261"/>
                  </a:lnTo>
                  <a:lnTo>
                    <a:pt x="7144" y="232886"/>
                  </a:lnTo>
                  <a:lnTo>
                    <a:pt x="49054" y="253841"/>
                  </a:lnTo>
                  <a:cubicBezTo>
                    <a:pt x="52864" y="267176"/>
                    <a:pt x="57626" y="279559"/>
                    <a:pt x="64294" y="290989"/>
                  </a:cubicBezTo>
                  <a:lnTo>
                    <a:pt x="50006" y="335756"/>
                  </a:lnTo>
                  <a:lnTo>
                    <a:pt x="83344" y="369094"/>
                  </a:lnTo>
                  <a:lnTo>
                    <a:pt x="128111" y="354806"/>
                  </a:lnTo>
                  <a:cubicBezTo>
                    <a:pt x="139541" y="361474"/>
                    <a:pt x="151924" y="366236"/>
                    <a:pt x="165259" y="370046"/>
                  </a:cubicBezTo>
                  <a:lnTo>
                    <a:pt x="186214" y="411956"/>
                  </a:lnTo>
                  <a:lnTo>
                    <a:pt x="233839" y="411956"/>
                  </a:lnTo>
                  <a:lnTo>
                    <a:pt x="254794" y="370046"/>
                  </a:lnTo>
                  <a:cubicBezTo>
                    <a:pt x="268129" y="366236"/>
                    <a:pt x="280511" y="361474"/>
                    <a:pt x="291941" y="354806"/>
                  </a:cubicBezTo>
                  <a:lnTo>
                    <a:pt x="336709" y="370046"/>
                  </a:lnTo>
                  <a:lnTo>
                    <a:pt x="370046" y="335756"/>
                  </a:lnTo>
                  <a:lnTo>
                    <a:pt x="355759" y="291941"/>
                  </a:lnTo>
                  <a:cubicBezTo>
                    <a:pt x="362426" y="280511"/>
                    <a:pt x="367189" y="268129"/>
                    <a:pt x="370999" y="254794"/>
                  </a:cubicBezTo>
                  <a:lnTo>
                    <a:pt x="412909" y="233839"/>
                  </a:lnTo>
                  <a:lnTo>
                    <a:pt x="412909" y="186214"/>
                  </a:lnTo>
                  <a:lnTo>
                    <a:pt x="370999" y="165259"/>
                  </a:lnTo>
                  <a:cubicBezTo>
                    <a:pt x="367189" y="151924"/>
                    <a:pt x="362426" y="139541"/>
                    <a:pt x="355759" y="128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12" name="Γραφικό 5" descr="Λήψη"/>
          <p:cNvGrpSpPr/>
          <p:nvPr/>
        </p:nvGrpSpPr>
        <p:grpSpPr>
          <a:xfrm>
            <a:off x="5638800" y="3976669"/>
            <a:ext cx="914400" cy="914400"/>
            <a:chOff x="5638800" y="2971800"/>
            <a:chExt cx="914400" cy="914400"/>
          </a:xfrm>
          <a:solidFill>
            <a:schemeClr val="bg2">
              <a:lumMod val="25000"/>
            </a:schemeClr>
          </a:solidFill>
        </p:grpSpPr>
        <p:sp>
          <p:nvSpPr>
            <p:cNvPr id="13" name="Ελεύθερη σχεδίαση: Σχήμα 12"/>
            <p:cNvSpPr/>
            <p:nvPr/>
          </p:nvSpPr>
          <p:spPr>
            <a:xfrm>
              <a:off x="5893594" y="3117056"/>
              <a:ext cx="400050" cy="504825"/>
            </a:xfrm>
            <a:custGeom>
              <a:avLst/>
              <a:gdLst>
                <a:gd name="connsiteX0" fmla="*/ 397669 w 400050"/>
                <a:gd name="connsiteY0" fmla="*/ 273844 h 504825"/>
                <a:gd name="connsiteX1" fmla="*/ 278606 w 400050"/>
                <a:gd name="connsiteY1" fmla="*/ 273844 h 504825"/>
                <a:gd name="connsiteX2" fmla="*/ 278606 w 400050"/>
                <a:gd name="connsiteY2" fmla="*/ 7144 h 504825"/>
                <a:gd name="connsiteX3" fmla="*/ 126206 w 400050"/>
                <a:gd name="connsiteY3" fmla="*/ 7144 h 504825"/>
                <a:gd name="connsiteX4" fmla="*/ 126206 w 400050"/>
                <a:gd name="connsiteY4" fmla="*/ 273844 h 504825"/>
                <a:gd name="connsiteX5" fmla="*/ 7144 w 400050"/>
                <a:gd name="connsiteY5" fmla="*/ 273844 h 504825"/>
                <a:gd name="connsiteX6" fmla="*/ 202406 w 400050"/>
                <a:gd name="connsiteY6" fmla="*/ 502444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050" h="504825">
                  <a:moveTo>
                    <a:pt x="397669" y="273844"/>
                  </a:moveTo>
                  <a:lnTo>
                    <a:pt x="278606" y="273844"/>
                  </a:lnTo>
                  <a:lnTo>
                    <a:pt x="278606" y="7144"/>
                  </a:lnTo>
                  <a:lnTo>
                    <a:pt x="126206" y="7144"/>
                  </a:lnTo>
                  <a:lnTo>
                    <a:pt x="126206" y="273844"/>
                  </a:lnTo>
                  <a:lnTo>
                    <a:pt x="7144" y="273844"/>
                  </a:lnTo>
                  <a:lnTo>
                    <a:pt x="202406" y="5024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5" name="Ελεύθερη σχεδίαση: Σχήμα 14"/>
            <p:cNvSpPr/>
            <p:nvPr/>
          </p:nvSpPr>
          <p:spPr>
            <a:xfrm>
              <a:off x="5793581" y="3498056"/>
              <a:ext cx="600075" cy="238125"/>
            </a:xfrm>
            <a:custGeom>
              <a:avLst/>
              <a:gdLst>
                <a:gd name="connsiteX0" fmla="*/ 540544 w 600075"/>
                <a:gd name="connsiteY0" fmla="*/ 7144 h 238125"/>
                <a:gd name="connsiteX1" fmla="*/ 540544 w 600075"/>
                <a:gd name="connsiteY1" fmla="*/ 178594 h 238125"/>
                <a:gd name="connsiteX2" fmla="*/ 64294 w 600075"/>
                <a:gd name="connsiteY2" fmla="*/ 178594 h 238125"/>
                <a:gd name="connsiteX3" fmla="*/ 64294 w 600075"/>
                <a:gd name="connsiteY3" fmla="*/ 7144 h 238125"/>
                <a:gd name="connsiteX4" fmla="*/ 7144 w 600075"/>
                <a:gd name="connsiteY4" fmla="*/ 7144 h 238125"/>
                <a:gd name="connsiteX5" fmla="*/ 7144 w 600075"/>
                <a:gd name="connsiteY5" fmla="*/ 235744 h 238125"/>
                <a:gd name="connsiteX6" fmla="*/ 597694 w 600075"/>
                <a:gd name="connsiteY6" fmla="*/ 235744 h 238125"/>
                <a:gd name="connsiteX7" fmla="*/ 597694 w 600075"/>
                <a:gd name="connsiteY7" fmla="*/ 7144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0075" h="238125">
                  <a:moveTo>
                    <a:pt x="540544" y="7144"/>
                  </a:moveTo>
                  <a:lnTo>
                    <a:pt x="540544" y="178594"/>
                  </a:lnTo>
                  <a:lnTo>
                    <a:pt x="64294" y="178594"/>
                  </a:lnTo>
                  <a:lnTo>
                    <a:pt x="64294" y="7144"/>
                  </a:lnTo>
                  <a:lnTo>
                    <a:pt x="7144" y="7144"/>
                  </a:lnTo>
                  <a:lnTo>
                    <a:pt x="7144" y="235744"/>
                  </a:lnTo>
                  <a:lnTo>
                    <a:pt x="597694" y="235744"/>
                  </a:lnTo>
                  <a:lnTo>
                    <a:pt x="59769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16" name="Γραφικό 10" descr="Κοινή χρήση"/>
          <p:cNvGrpSpPr/>
          <p:nvPr/>
        </p:nvGrpSpPr>
        <p:grpSpPr>
          <a:xfrm>
            <a:off x="8108159" y="4024883"/>
            <a:ext cx="804651" cy="789199"/>
            <a:chOff x="5788800" y="3121800"/>
            <a:chExt cx="914400" cy="914400"/>
          </a:xfrm>
          <a:solidFill>
            <a:schemeClr val="bg2">
              <a:lumMod val="25000"/>
            </a:schemeClr>
          </a:solidFill>
        </p:grpSpPr>
        <p:sp>
          <p:nvSpPr>
            <p:cNvPr id="17" name="Ελεύθερη σχεδίαση: Σχήμα 16"/>
            <p:cNvSpPr/>
            <p:nvPr/>
          </p:nvSpPr>
          <p:spPr>
            <a:xfrm>
              <a:off x="5949296" y="3200381"/>
              <a:ext cx="704850" cy="571500"/>
            </a:xfrm>
            <a:custGeom>
              <a:avLst/>
              <a:gdLst>
                <a:gd name="connsiteX0" fmla="*/ 702469 w 704850"/>
                <a:gd name="connsiteY0" fmla="*/ 235744 h 571500"/>
                <a:gd name="connsiteX1" fmla="*/ 430054 w 704850"/>
                <a:gd name="connsiteY1" fmla="*/ 7144 h 571500"/>
                <a:gd name="connsiteX2" fmla="*/ 430054 w 704850"/>
                <a:gd name="connsiteY2" fmla="*/ 140494 h 571500"/>
                <a:gd name="connsiteX3" fmla="*/ 7144 w 704850"/>
                <a:gd name="connsiteY3" fmla="*/ 569119 h 571500"/>
                <a:gd name="connsiteX4" fmla="*/ 430054 w 704850"/>
                <a:gd name="connsiteY4" fmla="*/ 340519 h 571500"/>
                <a:gd name="connsiteX5" fmla="*/ 430054 w 704850"/>
                <a:gd name="connsiteY5" fmla="*/ 464344 h 571500"/>
                <a:gd name="connsiteX6" fmla="*/ 702469 w 704850"/>
                <a:gd name="connsiteY6" fmla="*/ 235744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850" h="571500">
                  <a:moveTo>
                    <a:pt x="702469" y="235744"/>
                  </a:moveTo>
                  <a:lnTo>
                    <a:pt x="430054" y="7144"/>
                  </a:lnTo>
                  <a:lnTo>
                    <a:pt x="430054" y="140494"/>
                  </a:lnTo>
                  <a:cubicBezTo>
                    <a:pt x="12859" y="144304"/>
                    <a:pt x="7144" y="569119"/>
                    <a:pt x="7144" y="569119"/>
                  </a:cubicBezTo>
                  <a:cubicBezTo>
                    <a:pt x="7144" y="569119"/>
                    <a:pt x="95726" y="343376"/>
                    <a:pt x="430054" y="340519"/>
                  </a:cubicBezTo>
                  <a:lnTo>
                    <a:pt x="430054" y="464344"/>
                  </a:lnTo>
                  <a:lnTo>
                    <a:pt x="702469" y="2357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8" name="Ελεύθερη σχεδίαση: Σχήμα 17"/>
            <p:cNvSpPr/>
            <p:nvPr/>
          </p:nvSpPr>
          <p:spPr>
            <a:xfrm>
              <a:off x="5833091" y="3238481"/>
              <a:ext cx="714375" cy="714375"/>
            </a:xfrm>
            <a:custGeom>
              <a:avLst/>
              <a:gdLst>
                <a:gd name="connsiteX0" fmla="*/ 654844 w 714375"/>
                <a:gd name="connsiteY0" fmla="*/ 411956 h 714375"/>
                <a:gd name="connsiteX1" fmla="*/ 654844 w 714375"/>
                <a:gd name="connsiteY1" fmla="*/ 654844 h 714375"/>
                <a:gd name="connsiteX2" fmla="*/ 64294 w 714375"/>
                <a:gd name="connsiteY2" fmla="*/ 654844 h 714375"/>
                <a:gd name="connsiteX3" fmla="*/ 64294 w 714375"/>
                <a:gd name="connsiteY3" fmla="*/ 64294 h 714375"/>
                <a:gd name="connsiteX4" fmla="*/ 489109 w 714375"/>
                <a:gd name="connsiteY4" fmla="*/ 64294 h 714375"/>
                <a:gd name="connsiteX5" fmla="*/ 489109 w 714375"/>
                <a:gd name="connsiteY5" fmla="*/ 7144 h 714375"/>
                <a:gd name="connsiteX6" fmla="*/ 7144 w 714375"/>
                <a:gd name="connsiteY6" fmla="*/ 7144 h 714375"/>
                <a:gd name="connsiteX7" fmla="*/ 7144 w 714375"/>
                <a:gd name="connsiteY7" fmla="*/ 711994 h 714375"/>
                <a:gd name="connsiteX8" fmla="*/ 711994 w 714375"/>
                <a:gd name="connsiteY8" fmla="*/ 709136 h 714375"/>
                <a:gd name="connsiteX9" fmla="*/ 711994 w 714375"/>
                <a:gd name="connsiteY9" fmla="*/ 363379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4375" h="714375">
                  <a:moveTo>
                    <a:pt x="654844" y="411956"/>
                  </a:moveTo>
                  <a:lnTo>
                    <a:pt x="654844" y="654844"/>
                  </a:lnTo>
                  <a:lnTo>
                    <a:pt x="64294" y="654844"/>
                  </a:lnTo>
                  <a:lnTo>
                    <a:pt x="64294" y="64294"/>
                  </a:lnTo>
                  <a:lnTo>
                    <a:pt x="489109" y="64294"/>
                  </a:lnTo>
                  <a:lnTo>
                    <a:pt x="489109" y="7144"/>
                  </a:lnTo>
                  <a:lnTo>
                    <a:pt x="7144" y="7144"/>
                  </a:lnTo>
                  <a:lnTo>
                    <a:pt x="7144" y="711994"/>
                  </a:lnTo>
                  <a:lnTo>
                    <a:pt x="711994" y="709136"/>
                  </a:lnTo>
                  <a:lnTo>
                    <a:pt x="711994" y="3633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2" name="Ορθογώνιο 1">
            <a:extLst>
              <a:ext uri="{FF2B5EF4-FFF2-40B4-BE49-F238E27FC236}">
                <a16:creationId xmlns="" xmlns:a16="http://schemas.microsoft.com/office/drawing/2014/main" id="{894AB3F9-F20D-4A80-B3D6-7F2E0660BCCD}"/>
              </a:ext>
            </a:extLst>
          </p:cNvPr>
          <p:cNvSpPr/>
          <p:nvPr/>
        </p:nvSpPr>
        <p:spPr>
          <a:xfrm>
            <a:off x="2003870" y="5611539"/>
            <a:ext cx="817949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l-GR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Η </a:t>
            </a:r>
            <a:r>
              <a:rPr lang="el-GR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βασική τεχνολογία </a:t>
            </a:r>
            <a:r>
              <a:rPr lang="el-GR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ενός οργανισμού είναι η εργασιακή διαδικασία που συνδέεται άμεσα με την αποστολή του.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Τίτλος 1"/>
          <p:cNvSpPr>
            <a:spLocks noGrp="1"/>
          </p:cNvSpPr>
          <p:nvPr>
            <p:ph type="title"/>
          </p:nvPr>
        </p:nvSpPr>
        <p:spPr>
          <a:xfrm>
            <a:off x="366649" y="592181"/>
            <a:ext cx="11340000" cy="432000"/>
          </a:xfrm>
        </p:spPr>
        <p:txBody>
          <a:bodyPr rtlCol="0"/>
          <a:lstStyle/>
          <a:p>
            <a:pPr algn="ctr"/>
            <a:r>
              <a:rPr lang="el-GR" sz="2400" b="1" dirty="0"/>
              <a:t>Χαρακτηριστικά μελέτης της </a:t>
            </a:r>
            <a:r>
              <a:rPr lang="en-US" sz="2400" b="1" dirty="0"/>
              <a:t>Woodward</a:t>
            </a:r>
            <a:endParaRPr lang="el-GR" sz="2400" b="1" dirty="0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60</a:t>
            </a:fld>
            <a:endParaRPr lang="el-GR" dirty="0"/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17"/>
          </p:nvPr>
        </p:nvSpPr>
        <p:spPr>
          <a:xfrm>
            <a:off x="2670852" y="3955532"/>
            <a:ext cx="2068129" cy="360000"/>
          </a:xfrm>
        </p:spPr>
        <p:txBody>
          <a:bodyPr rtlCol="0"/>
          <a:lstStyle/>
          <a:p>
            <a:r>
              <a:rPr lang="el-GR" b="1" dirty="0"/>
              <a:t>Διαρθρωτικά χαρακτηριστικά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18"/>
          </p:nvPr>
        </p:nvSpPr>
        <p:spPr>
          <a:xfrm>
            <a:off x="5061934" y="3970129"/>
            <a:ext cx="2068129" cy="587342"/>
          </a:xfrm>
        </p:spPr>
        <p:txBody>
          <a:bodyPr rtlCol="0"/>
          <a:lstStyle/>
          <a:p>
            <a:r>
              <a:rPr lang="el-GR" sz="1800" b="1" dirty="0">
                <a:latin typeface="+mj-lt"/>
              </a:rPr>
              <a:t>Ανάπτυξη κλίμακας τεχνικής πολυπλοκότητας</a:t>
            </a:r>
          </a:p>
        </p:txBody>
      </p:sp>
      <p:pic>
        <p:nvPicPr>
          <p:cNvPr id="36" name="Θέση εικόνας 25" descr="Κοντινή εικόνα εσωτερικού υλικού δόμησης"/>
          <p:cNvPicPr>
            <a:picLocks noGrp="1" noChangeAspect="1"/>
          </p:cNvPicPr>
          <p:nvPr>
            <p:ph type="pic" sz="quarter" idx="41"/>
          </p:nvPr>
        </p:nvPicPr>
        <p:blipFill>
          <a:blip r:embed="rId3"/>
          <a:srcRect/>
          <a:stretch>
            <a:fillRect/>
          </a:stretch>
        </p:blipFill>
        <p:spPr/>
      </p:pic>
      <p:pic>
        <p:nvPicPr>
          <p:cNvPr id="28" name="Θέση εικόνας 27" descr="Μολύβι επάνω σε σχέδιο κτιρίου"/>
          <p:cNvPicPr>
            <a:picLocks noGrp="1" noChangeAspect="1"/>
          </p:cNvPicPr>
          <p:nvPr>
            <p:ph type="pic" sz="quarter" idx="42"/>
          </p:nvPr>
        </p:nvPicPr>
        <p:blipFill>
          <a:blip r:embed="rId4"/>
          <a:srcRect/>
          <a:stretch>
            <a:fillRect/>
          </a:stretch>
        </p:blipFill>
        <p:spPr/>
      </p:pic>
      <p:pic>
        <p:nvPicPr>
          <p:cNvPr id="30" name="Θέση εικόνας 29" descr="γωνιακή προβολή ουρανοξύστη από το έδαφος"/>
          <p:cNvPicPr>
            <a:picLocks noGrp="1" noChangeAspect="1"/>
          </p:cNvPicPr>
          <p:nvPr>
            <p:ph type="pic" sz="quarter" idx="43"/>
          </p:nvPr>
        </p:nvPicPr>
        <p:blipFill>
          <a:blip r:embed="rId5"/>
          <a:srcRect/>
          <a:stretch>
            <a:fillRect/>
          </a:stretch>
        </p:blipFill>
        <p:spPr/>
      </p:pic>
      <p:pic>
        <p:nvPicPr>
          <p:cNvPr id="32" name="Θέση εικόνας 31" descr="εναέρια προβολή δικτύου αυτοκινητοδρόμων σε μεγάλη πόλη"/>
          <p:cNvPicPr>
            <a:picLocks noGrp="1" noChangeAspect="1"/>
          </p:cNvPicPr>
          <p:nvPr>
            <p:ph type="pic" sz="quarter" idx="44"/>
          </p:nvPr>
        </p:nvPicPr>
        <p:blipFill>
          <a:blip r:embed="rId6"/>
          <a:srcRect/>
          <a:stretch>
            <a:fillRect/>
          </a:stretch>
        </p:blipFill>
        <p:spPr/>
      </p:pic>
      <p:pic>
        <p:nvPicPr>
          <p:cNvPr id="44" name="Θέση εικόνας 33" descr="εικόνα ουρανοξύστη διαμερισμάτων"/>
          <p:cNvPicPr>
            <a:picLocks noGrp="1" noChangeAspect="1"/>
          </p:cNvPicPr>
          <p:nvPr>
            <p:ph type="pic" sz="quarter" idx="45"/>
          </p:nvPr>
        </p:nvPicPr>
        <p:blipFill>
          <a:blip r:embed="rId7"/>
          <a:srcRect/>
          <a:stretch>
            <a:fillRect/>
          </a:stretch>
        </p:blipFill>
        <p:spPr/>
      </p:pic>
      <p:sp>
        <p:nvSpPr>
          <p:cNvPr id="11" name="Θέση κειμένου 10"/>
          <p:cNvSpPr>
            <a:spLocks noGrp="1"/>
          </p:cNvSpPr>
          <p:nvPr>
            <p:ph type="body" sz="quarter" idx="32"/>
          </p:nvPr>
        </p:nvSpPr>
        <p:spPr>
          <a:xfrm>
            <a:off x="7405503" y="3970129"/>
            <a:ext cx="2068129" cy="360000"/>
          </a:xfrm>
        </p:spPr>
        <p:txBody>
          <a:bodyPr rtlCol="0"/>
          <a:lstStyle/>
          <a:p>
            <a:pPr algn="ctr"/>
            <a:r>
              <a:rPr lang="el-GR" b="1" dirty="0">
                <a:latin typeface="+mj-lt"/>
              </a:rPr>
              <a:t>Υψηλός βαθμός τεχνικής πολυπλοκότητας</a:t>
            </a:r>
          </a:p>
        </p:txBody>
      </p:sp>
      <p:pic>
        <p:nvPicPr>
          <p:cNvPr id="40" name="Γραφικό 39" descr="Βιβλία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11894" y="897705"/>
            <a:ext cx="687003" cy="687003"/>
          </a:xfrm>
          <a:prstGeom prst="rect">
            <a:avLst/>
          </a:prstGeom>
        </p:spPr>
      </p:pic>
      <p:pic>
        <p:nvPicPr>
          <p:cNvPr id="45" name="Γραφικό 44" descr="Φοίνικας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34373" y="863355"/>
            <a:ext cx="755703" cy="755703"/>
          </a:xfrm>
          <a:prstGeom prst="rect">
            <a:avLst/>
          </a:prstGeom>
        </p:spPr>
      </p:pic>
      <p:sp>
        <p:nvSpPr>
          <p:cNvPr id="55" name="TextBox 37"/>
          <p:cNvSpPr txBox="1"/>
          <p:nvPr/>
        </p:nvSpPr>
        <p:spPr>
          <a:xfrm>
            <a:off x="9678437" y="6073017"/>
            <a:ext cx="157167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2" name="Θέση κειμένου 6"/>
          <p:cNvSpPr txBox="1"/>
          <p:nvPr/>
        </p:nvSpPr>
        <p:spPr>
          <a:xfrm>
            <a:off x="2772335" y="4813578"/>
            <a:ext cx="2068129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Επίπεδα ιεραρχίας, εύρος ελέγχου, τρόποι διοίκησης (γραπτά ή προφορικά μηνύματα, χρήση ανταμοιβών), μορφή της παραγωγικής διαδικασίας και εμπορική επιτυχία της επιχείρησης</a:t>
            </a:r>
          </a:p>
        </p:txBody>
      </p:sp>
      <p:sp>
        <p:nvSpPr>
          <p:cNvPr id="54" name="Θέση κειμένου 6"/>
          <p:cNvSpPr txBox="1"/>
          <p:nvPr/>
        </p:nvSpPr>
        <p:spPr>
          <a:xfrm>
            <a:off x="5138550" y="4836411"/>
            <a:ext cx="1914899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Η οποία αντιπροσωπεύει τον βαθμό της εκμηχάνισης της παραγωγικής διαδικασίας</a:t>
            </a:r>
          </a:p>
        </p:txBody>
      </p:sp>
      <p:sp>
        <p:nvSpPr>
          <p:cNvPr id="37" name="Θέση κειμένου 6"/>
          <p:cNvSpPr txBox="1"/>
          <p:nvPr/>
        </p:nvSpPr>
        <p:spPr>
          <a:xfrm>
            <a:off x="454591" y="3955532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b="1" dirty="0"/>
              <a:t>Μεθοδολογία</a:t>
            </a:r>
          </a:p>
        </p:txBody>
      </p:sp>
      <p:sp>
        <p:nvSpPr>
          <p:cNvPr id="41" name="Θέση κειμένου 6"/>
          <p:cNvSpPr txBox="1"/>
          <p:nvPr/>
        </p:nvSpPr>
        <p:spPr>
          <a:xfrm>
            <a:off x="470809" y="4813578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Επισκέψεις στις επιχειρήσεις, συνεντεύξεις με διοικητικά στελέχη, εξέταση δεδομένων της επιχείρησης και άμεση παρατήρηση της παραγωγικής διαδικασίας</a:t>
            </a:r>
          </a:p>
        </p:txBody>
      </p:sp>
      <p:sp>
        <p:nvSpPr>
          <p:cNvPr id="46" name="Θέση κειμένου 10"/>
          <p:cNvSpPr txBox="1"/>
          <p:nvPr/>
        </p:nvSpPr>
        <p:spPr>
          <a:xfrm>
            <a:off x="9905348" y="3955532"/>
            <a:ext cx="1832061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b="1" dirty="0"/>
              <a:t>Χαμηλός βαθμός τεχνικής πολυπλοκότητας</a:t>
            </a:r>
          </a:p>
        </p:txBody>
      </p:sp>
      <p:sp>
        <p:nvSpPr>
          <p:cNvPr id="47" name="Θέση κειμένου 6">
            <a:extLst>
              <a:ext uri="{FF2B5EF4-FFF2-40B4-BE49-F238E27FC236}">
                <a16:creationId xmlns="" xmlns:a16="http://schemas.microsoft.com/office/drawing/2014/main" id="{2059A9C8-813D-491F-BE7B-2C8A2EF0AD45}"/>
              </a:ext>
            </a:extLst>
          </p:cNvPr>
          <p:cNvSpPr txBox="1"/>
          <p:nvPr/>
        </p:nvSpPr>
        <p:spPr>
          <a:xfrm>
            <a:off x="7482117" y="4836411"/>
            <a:ext cx="1914898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Η περισσότερη δουλειά πραγματοποιείται με τη χρήση μηχανών</a:t>
            </a:r>
            <a:r>
              <a:rPr lang="en-US" sz="1600" dirty="0">
                <a:latin typeface="+mn-lt"/>
              </a:rPr>
              <a:t> &amp;</a:t>
            </a:r>
            <a:r>
              <a:rPr lang="el-GR" sz="1600" dirty="0">
                <a:latin typeface="+mn-lt"/>
              </a:rPr>
              <a:t> η διαδικασία μεταποίησης μπορεί εκ των προτέρων να προγραμματιστεί</a:t>
            </a:r>
          </a:p>
          <a:p>
            <a:endParaRPr lang="el-GR" sz="1600" dirty="0">
              <a:latin typeface="+mn-lt"/>
            </a:endParaRPr>
          </a:p>
          <a:p>
            <a:endParaRPr lang="el-GR" sz="1600" dirty="0">
              <a:latin typeface="+mn-lt"/>
            </a:endParaRPr>
          </a:p>
        </p:txBody>
      </p:sp>
      <p:sp>
        <p:nvSpPr>
          <p:cNvPr id="51" name="Θέση κειμένου 6">
            <a:extLst>
              <a:ext uri="{FF2B5EF4-FFF2-40B4-BE49-F238E27FC236}">
                <a16:creationId xmlns="" xmlns:a16="http://schemas.microsoft.com/office/drawing/2014/main" id="{DC45FBA5-4296-495A-8EAA-7422712A7284}"/>
              </a:ext>
            </a:extLst>
          </p:cNvPr>
          <p:cNvSpPr txBox="1"/>
          <p:nvPr/>
        </p:nvSpPr>
        <p:spPr>
          <a:xfrm>
            <a:off x="9950993" y="4817161"/>
            <a:ext cx="174077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Η περισσότερη δουλειά πραγματοποιείται μέσω των εργατών</a:t>
            </a:r>
            <a:r>
              <a:rPr lang="en-US" sz="1600" dirty="0">
                <a:latin typeface="+mn-lt"/>
              </a:rPr>
              <a:t> &amp;</a:t>
            </a:r>
            <a:r>
              <a:rPr lang="el-GR" sz="1600" dirty="0">
                <a:latin typeface="+mn-lt"/>
              </a:rPr>
              <a:t> η διαδικασία μεταποίησης εξαρτάται κυρίως από τα άτομα</a:t>
            </a:r>
          </a:p>
          <a:p>
            <a:endParaRPr lang="el-GR" sz="1600" dirty="0">
              <a:latin typeface="+mn-lt"/>
            </a:endParaRPr>
          </a:p>
        </p:txBody>
      </p:sp>
      <p:pic>
        <p:nvPicPr>
          <p:cNvPr id="8" name="Γραφικό 7" descr="Συνδετήρας">
            <a:extLst>
              <a:ext uri="{FF2B5EF4-FFF2-40B4-BE49-F238E27FC236}">
                <a16:creationId xmlns="" xmlns:a16="http://schemas.microsoft.com/office/drawing/2014/main" id="{82E39936-D729-4D1C-BE42-15AF717840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87391" y="2254394"/>
            <a:ext cx="914400" cy="914400"/>
          </a:xfrm>
          <a:prstGeom prst="rect">
            <a:avLst/>
          </a:prstGeom>
        </p:spPr>
      </p:pic>
      <p:pic>
        <p:nvPicPr>
          <p:cNvPr id="12" name="Γραφικό 11" descr="Δίκτυο">
            <a:extLst>
              <a:ext uri="{FF2B5EF4-FFF2-40B4-BE49-F238E27FC236}">
                <a16:creationId xmlns="" xmlns:a16="http://schemas.microsoft.com/office/drawing/2014/main" id="{E7979E1B-9381-4CC6-8A08-1CC4137FD6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579449" y="2262286"/>
            <a:ext cx="914400" cy="914400"/>
          </a:xfrm>
          <a:prstGeom prst="rect">
            <a:avLst/>
          </a:prstGeom>
        </p:spPr>
      </p:pic>
      <p:pic>
        <p:nvPicPr>
          <p:cNvPr id="14" name="Γραφικό 13" descr="Φορητός υπολογιστής">
            <a:extLst>
              <a:ext uri="{FF2B5EF4-FFF2-40B4-BE49-F238E27FC236}">
                <a16:creationId xmlns="" xmlns:a16="http://schemas.microsoft.com/office/drawing/2014/main" id="{9D8FAF53-77F0-4BE8-8C03-8E3D2B01012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982366" y="2242810"/>
            <a:ext cx="914400" cy="914400"/>
          </a:xfrm>
          <a:prstGeom prst="rect">
            <a:avLst/>
          </a:prstGeom>
        </p:spPr>
      </p:pic>
      <p:pic>
        <p:nvPicPr>
          <p:cNvPr id="19" name="Γραφικό 18" descr="Ομάδα">
            <a:extLst>
              <a:ext uri="{FF2B5EF4-FFF2-40B4-BE49-F238E27FC236}">
                <a16:creationId xmlns="" xmlns:a16="http://schemas.microsoft.com/office/drawing/2014/main" id="{E17F6237-138A-459E-9178-3FDE22DA294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324800" y="2254394"/>
            <a:ext cx="914400" cy="914400"/>
          </a:xfrm>
          <a:prstGeom prst="rect">
            <a:avLst/>
          </a:prstGeom>
        </p:spPr>
      </p:pic>
      <p:pic>
        <p:nvPicPr>
          <p:cNvPr id="31" name="Γραφικό 30" descr="Φάκελος">
            <a:extLst>
              <a:ext uri="{FF2B5EF4-FFF2-40B4-BE49-F238E27FC236}">
                <a16:creationId xmlns="" xmlns:a16="http://schemas.microsoft.com/office/drawing/2014/main" id="{30485187-DE2C-40FB-98D8-01A176793B1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349199" y="226228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0572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="" xmlns:a16="http://schemas.microsoft.com/office/drawing/2014/main" id="{57845966-6EFC-468A-9CC7-BAB4B95854E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5331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>
            <a:extLst>
              <a:ext uri="{FF2B5EF4-FFF2-40B4-BE49-F238E27FC236}">
                <a16:creationId xmlns="" xmlns:a16="http://schemas.microsoft.com/office/drawing/2014/main" id="{75554383-98AF-4A47-BB65-705FAAA4BE6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5" name="Freeform: Shape 74">
            <a:extLst>
              <a:ext uri="{FF2B5EF4-FFF2-40B4-BE49-F238E27FC236}">
                <a16:creationId xmlns="" xmlns:a16="http://schemas.microsoft.com/office/drawing/2014/main" id="{ADAD1991-FFD1-4E94-ABAB-7560D33008E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146" name="Picture 2" descr="ÎÏÎ¿ÏÎ­Î»ÎµÏÎ¼Î± ÎµÎ¹ÎºÏÎ½Î±Ï Î³Î¹Î± Joanne Woodward INDUSTRIAL BOOK">
            <a:extLst>
              <a:ext uri="{FF2B5EF4-FFF2-40B4-BE49-F238E27FC236}">
                <a16:creationId xmlns="" xmlns:a16="http://schemas.microsoft.com/office/drawing/2014/main" id="{A61CAA53-8EB8-42F4-BFA6-205F2F2A0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261" y="679537"/>
            <a:ext cx="4321478" cy="54989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1118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5"/>
            <a:ext cx="4860290" cy="5522595"/>
          </a:xfrm>
        </p:spPr>
        <p:txBody>
          <a:bodyPr rtlCol="0"/>
          <a:lstStyle/>
          <a:p>
            <a:pPr algn="ctr"/>
            <a:endParaRPr lang="el-GR" sz="2800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62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838435" y="1941683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Τους στόχους της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351685" y="1957138"/>
            <a:ext cx="2298042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b="1" dirty="0"/>
              <a:t>Τις αγορές που απευθύνεται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684612" y="2448401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232039" y="2497447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412313" y="3375203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προσδιορίζει το σύστημα παραγωγής, </a:t>
            </a:r>
          </a:p>
          <a:p>
            <a:pPr algn="ctr"/>
            <a:endParaRPr lang="el-GR" sz="1600" dirty="0"/>
          </a:p>
          <a:p>
            <a:pPr algn="ctr"/>
            <a:endParaRPr lang="el-GR" sz="1600" dirty="0"/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του οποίου η τεχνική πολυπλοκότητα εκφράζεται σε όρους ελέγχου επί της παραγωγικής διαδικασίας και δυνατότητας πρόβλεψης των αποτελεσμάτων</a:t>
            </a:r>
          </a:p>
          <a:p>
            <a:pPr algn="ctr"/>
            <a:endParaRPr lang="el-GR" sz="1600" dirty="0"/>
          </a:p>
          <a:p>
            <a:pPr algn="ctr"/>
            <a:endParaRPr lang="el-GR" sz="1600" dirty="0"/>
          </a:p>
          <a:p>
            <a:pPr algn="ctr"/>
            <a:r>
              <a:rPr lang="el-GR" sz="1600" dirty="0"/>
              <a:t> </a:t>
            </a:r>
          </a:p>
        </p:txBody>
      </p:sp>
      <p:pic>
        <p:nvPicPr>
          <p:cNvPr id="13314" name="Picture 2" descr="ÎÏÎ¿ÏÎ­Î»ÎµÏÎ¼Î± ÎµÎ¹ÎºÏÎ½Î±Ï Î³Î¹Î± PRODUCTIVITY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0092" y="759604"/>
            <a:ext cx="4125502" cy="18614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Θέση κειμένου 7"/>
          <p:cNvSpPr txBox="1"/>
          <p:nvPr/>
        </p:nvSpPr>
        <p:spPr>
          <a:xfrm>
            <a:off x="755956" y="746234"/>
            <a:ext cx="5826223" cy="46291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Η τεχνολογία που χρησιμοποιείται από την οργάνωση, ανάλογα </a:t>
            </a:r>
            <a:r>
              <a:rPr lang="en-US" sz="1600" dirty="0"/>
              <a:t> </a:t>
            </a:r>
            <a:r>
              <a:rPr lang="el-GR" sz="1600" dirty="0"/>
              <a:t>με :</a:t>
            </a:r>
          </a:p>
        </p:txBody>
      </p:sp>
      <p:sp>
        <p:nvSpPr>
          <p:cNvPr id="7" name="Γραφικό 5" descr="Βέλος: Περιστροφή δεξιά"/>
          <p:cNvSpPr/>
          <p:nvPr/>
        </p:nvSpPr>
        <p:spPr>
          <a:xfrm>
            <a:off x="3365329" y="3997726"/>
            <a:ext cx="607476" cy="478918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pic>
        <p:nvPicPr>
          <p:cNvPr id="6" name="Γραφικό 5" descr="Ευστοχία">
            <a:extLst>
              <a:ext uri="{FF2B5EF4-FFF2-40B4-BE49-F238E27FC236}">
                <a16:creationId xmlns="" xmlns:a16="http://schemas.microsoft.com/office/drawing/2014/main" id="{86B3EF1A-B188-4C37-AC34-0EDC0A3FC9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3109" y="1754240"/>
            <a:ext cx="662616" cy="662616"/>
          </a:xfrm>
          <a:prstGeom prst="rect">
            <a:avLst/>
          </a:prstGeom>
        </p:spPr>
      </p:pic>
      <p:pic>
        <p:nvPicPr>
          <p:cNvPr id="9" name="Γραφικό 8" descr="Τσάντα αγορών">
            <a:extLst>
              <a:ext uri="{FF2B5EF4-FFF2-40B4-BE49-F238E27FC236}">
                <a16:creationId xmlns="" xmlns:a16="http://schemas.microsoft.com/office/drawing/2014/main" id="{07BBF0A5-2169-444F-A118-40420DAF86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01807" y="1733156"/>
            <a:ext cx="662616" cy="662616"/>
          </a:xfrm>
          <a:prstGeom prst="rect">
            <a:avLst/>
          </a:prstGeom>
        </p:spPr>
      </p:pic>
      <p:pic>
        <p:nvPicPr>
          <p:cNvPr id="7174" name="Picture 6" descr="ÎÏÎ¿ÏÎ­Î»ÎµÏÎ¼Î± ÎµÎ¹ÎºÏÎ½Î±Ï Î³Î¹Î± technology images">
            <a:extLst>
              <a:ext uri="{FF2B5EF4-FFF2-40B4-BE49-F238E27FC236}">
                <a16:creationId xmlns="" xmlns:a16="http://schemas.microsoft.com/office/drawing/2014/main" id="{5E8FBCB8-18B0-41BD-B751-B6DEC8ECC6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389" y="626301"/>
            <a:ext cx="4531200" cy="42209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0727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Î£ÏÎµÏÎ¹ÎºÎ® ÎµÎ¹ÎºÏÎ½Î±">
            <a:extLst>
              <a:ext uri="{FF2B5EF4-FFF2-40B4-BE49-F238E27FC236}">
                <a16:creationId xmlns="" xmlns:a16="http://schemas.microsoft.com/office/drawing/2014/main" id="{9B7A026A-D430-4AC5-AF40-78D81B0C8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9" y="191681"/>
            <a:ext cx="4839577" cy="63870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22" name="Τίτλος 1"/>
          <p:cNvSpPr>
            <a:spLocks noGrp="1"/>
          </p:cNvSpPr>
          <p:nvPr>
            <p:ph type="title"/>
          </p:nvPr>
        </p:nvSpPr>
        <p:spPr>
          <a:xfrm>
            <a:off x="5064390" y="113897"/>
            <a:ext cx="6749834" cy="432000"/>
          </a:xfrm>
        </p:spPr>
        <p:txBody>
          <a:bodyPr rtlCol="0"/>
          <a:lstStyle/>
          <a:p>
            <a:pPr algn="ctr"/>
            <a: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Κατηγορίες Συστημάτων Παραγωγής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63</a:t>
            </a:fld>
            <a:endParaRPr lang="el-GR" dirty="0"/>
          </a:p>
        </p:txBody>
      </p:sp>
      <p:sp>
        <p:nvSpPr>
          <p:cNvPr id="34" name="Θέση κειμένου 8"/>
          <p:cNvSpPr>
            <a:spLocks noGrp="1"/>
          </p:cNvSpPr>
          <p:nvPr>
            <p:ph type="body" sz="quarter" idx="32"/>
          </p:nvPr>
        </p:nvSpPr>
        <p:spPr>
          <a:xfrm>
            <a:off x="9760825" y="4037761"/>
            <a:ext cx="2115811" cy="587342"/>
          </a:xfrm>
        </p:spPr>
        <p:txBody>
          <a:bodyPr rtlCol="0"/>
          <a:lstStyle/>
          <a:p>
            <a:pPr algn="ctr"/>
            <a:r>
              <a:rPr lang="el-GR" b="1" dirty="0"/>
              <a:t>Σύστημα παραγωγής σε ροή</a:t>
            </a:r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Θέση κειμένου 4"/>
          <p:cNvSpPr txBox="1"/>
          <p:nvPr/>
        </p:nvSpPr>
        <p:spPr>
          <a:xfrm>
            <a:off x="4969572" y="3971432"/>
            <a:ext cx="225285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b="1" dirty="0"/>
              <a:t>Σύστημα παραγωγής μοναδικού προϊόντος</a:t>
            </a:r>
            <a:endParaRPr lang="el-GR" dirty="0"/>
          </a:p>
        </p:txBody>
      </p:sp>
      <p:sp>
        <p:nvSpPr>
          <p:cNvPr id="26" name="Θέση κειμένου 6"/>
          <p:cNvSpPr txBox="1"/>
          <p:nvPr/>
        </p:nvSpPr>
        <p:spPr>
          <a:xfrm>
            <a:off x="5107745" y="4697796"/>
            <a:ext cx="1853108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ή/και μικρών παρτίδων</a:t>
            </a:r>
          </a:p>
          <a:p>
            <a:endParaRPr lang="el-GR" sz="1600" dirty="0"/>
          </a:p>
        </p:txBody>
      </p:sp>
      <p:sp>
        <p:nvSpPr>
          <p:cNvPr id="30" name="Θέση κειμένου 6"/>
          <p:cNvSpPr txBox="1"/>
          <p:nvPr/>
        </p:nvSpPr>
        <p:spPr>
          <a:xfrm>
            <a:off x="7411087" y="3971432"/>
            <a:ext cx="225285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b="1" dirty="0"/>
              <a:t>Σύστημα παραγωγής μεγάλων παρτίδων</a:t>
            </a:r>
            <a:endParaRPr lang="el-GR" dirty="0"/>
          </a:p>
        </p:txBody>
      </p:sp>
      <p:sp>
        <p:nvSpPr>
          <p:cNvPr id="31" name="Θέση κειμένου 6"/>
          <p:cNvSpPr txBox="1"/>
          <p:nvPr/>
        </p:nvSpPr>
        <p:spPr>
          <a:xfrm>
            <a:off x="7544854" y="4702892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l-GR" sz="1600" dirty="0">
                <a:latin typeface="+mn-lt"/>
              </a:rPr>
              <a:t>ή/και μαζικής παραγωγής</a:t>
            </a:r>
          </a:p>
        </p:txBody>
      </p:sp>
      <p:sp>
        <p:nvSpPr>
          <p:cNvPr id="35" name="Θέση κειμένου 6"/>
          <p:cNvSpPr txBox="1"/>
          <p:nvPr/>
        </p:nvSpPr>
        <p:spPr>
          <a:xfrm>
            <a:off x="9799752" y="4697796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ή συνεχούς διαδικασίας</a:t>
            </a:r>
          </a:p>
        </p:txBody>
      </p:sp>
      <p:sp>
        <p:nvSpPr>
          <p:cNvPr id="2" name="Ορθογώνιο 1"/>
          <p:cNvSpPr/>
          <p:nvPr/>
        </p:nvSpPr>
        <p:spPr>
          <a:xfrm>
            <a:off x="5316509" y="1012907"/>
            <a:ext cx="64366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/>
              <a:t>Ανάλογα με τον βαθμό τεχνικής περιπλοκότητας, τα συστήματα παραγωγής μπορούν να ταξινομηθούν σε τρεις γενικές κατηγορίες (οι οποίες περιλαμβάνουν υποκατηγορίες) που είναι οι ακόλουθες:</a:t>
            </a:r>
          </a:p>
        </p:txBody>
      </p:sp>
      <p:pic>
        <p:nvPicPr>
          <p:cNvPr id="6" name="Γραφικό 5" descr="Επανάληψη">
            <a:extLst>
              <a:ext uri="{FF2B5EF4-FFF2-40B4-BE49-F238E27FC236}">
                <a16:creationId xmlns="" xmlns:a16="http://schemas.microsoft.com/office/drawing/2014/main" id="{1EE8ACE6-7285-4677-8E3A-47FBAD67CF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12788" y="2855513"/>
            <a:ext cx="843251" cy="843251"/>
          </a:xfrm>
          <a:prstGeom prst="rect">
            <a:avLst/>
          </a:prstGeom>
        </p:spPr>
      </p:pic>
      <p:pic>
        <p:nvPicPr>
          <p:cNvPr id="10" name="Γραφικό 9" descr="Κουτί">
            <a:extLst>
              <a:ext uri="{FF2B5EF4-FFF2-40B4-BE49-F238E27FC236}">
                <a16:creationId xmlns="" xmlns:a16="http://schemas.microsoft.com/office/drawing/2014/main" id="{8F30D08D-AF00-4B32-BE8C-20B2D128B1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38799" y="2784364"/>
            <a:ext cx="914400" cy="914400"/>
          </a:xfrm>
          <a:prstGeom prst="rect">
            <a:avLst/>
          </a:prstGeom>
        </p:spPr>
      </p:pic>
      <p:pic>
        <p:nvPicPr>
          <p:cNvPr id="28" name="Γραφικό 27" descr="Κουτί">
            <a:extLst>
              <a:ext uri="{FF2B5EF4-FFF2-40B4-BE49-F238E27FC236}">
                <a16:creationId xmlns="" xmlns:a16="http://schemas.microsoft.com/office/drawing/2014/main" id="{D2721807-02B1-4986-8FF1-A9CA13E2E7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89341" y="2925789"/>
            <a:ext cx="387305" cy="387305"/>
          </a:xfrm>
          <a:prstGeom prst="rect">
            <a:avLst/>
          </a:prstGeom>
        </p:spPr>
      </p:pic>
      <p:pic>
        <p:nvPicPr>
          <p:cNvPr id="32" name="Γραφικό 31" descr="Κουτί">
            <a:extLst>
              <a:ext uri="{FF2B5EF4-FFF2-40B4-BE49-F238E27FC236}">
                <a16:creationId xmlns="" xmlns:a16="http://schemas.microsoft.com/office/drawing/2014/main" id="{B6FBB7EF-A47D-46C2-8540-7CE3964A53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125300" y="3241564"/>
            <a:ext cx="387305" cy="387305"/>
          </a:xfrm>
          <a:prstGeom prst="rect">
            <a:avLst/>
          </a:prstGeom>
        </p:spPr>
      </p:pic>
      <p:pic>
        <p:nvPicPr>
          <p:cNvPr id="33" name="Γραφικό 32" descr="Κουτί">
            <a:extLst>
              <a:ext uri="{FF2B5EF4-FFF2-40B4-BE49-F238E27FC236}">
                <a16:creationId xmlns="" xmlns:a16="http://schemas.microsoft.com/office/drawing/2014/main" id="{F29F665A-EC10-4E9C-A4E3-2A3655EC33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39307" y="3241564"/>
            <a:ext cx="387305" cy="387305"/>
          </a:xfrm>
          <a:prstGeom prst="rect">
            <a:avLst/>
          </a:prstGeom>
        </p:spPr>
      </p:pic>
      <p:pic>
        <p:nvPicPr>
          <p:cNvPr id="37" name="Γραφικό 36" descr="Κουτί">
            <a:extLst>
              <a:ext uri="{FF2B5EF4-FFF2-40B4-BE49-F238E27FC236}">
                <a16:creationId xmlns="" xmlns:a16="http://schemas.microsoft.com/office/drawing/2014/main" id="{78D0E192-DB55-437A-8F15-D34BDEC423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89273" y="2938412"/>
            <a:ext cx="387305" cy="3873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0891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4860000" cy="5724000"/>
          </a:xfrm>
        </p:spPr>
        <p:txBody>
          <a:bodyPr rtlCol="0"/>
          <a:lstStyle/>
          <a:p>
            <a:pPr algn="ctr"/>
            <a:r>
              <a:rPr lang="el-GR" sz="2400" b="1" dirty="0"/>
              <a:t>Σύστημα παραγωγής μοναδικού προϊόντος ή/και μικρών παρτίδων</a:t>
            </a:r>
            <a:endParaRPr lang="el-GR" sz="2400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64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type="body" sz="quarter" idx="18"/>
          </p:nvPr>
        </p:nvSpPr>
        <p:spPr>
          <a:xfrm>
            <a:off x="453202" y="2091584"/>
            <a:ext cx="6099998" cy="813954"/>
          </a:xfrm>
          <a:ln>
            <a:noFill/>
          </a:ln>
        </p:spPr>
        <p:txBody>
          <a:bodyPr rtlCol="0"/>
          <a:lstStyle/>
          <a:p>
            <a:pPr marL="0" indent="0" algn="ctr">
              <a:buNone/>
            </a:pPr>
            <a:r>
              <a:rPr lang="el-GR" b="1" dirty="0"/>
              <a:t>Το κυριότερο χαρακτηριστικό </a:t>
            </a:r>
            <a:r>
              <a:rPr lang="el-GR" dirty="0"/>
              <a:t>στο σύστημα παραγωγής μοναδικού προϊόντος ή/και μικρών παρτίδων</a:t>
            </a:r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algn="ctr" rtl="0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noProof="1"/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8" name="TextBox 17"/>
          <p:cNvSpPr txBox="1"/>
          <p:nvPr/>
        </p:nvSpPr>
        <p:spPr>
          <a:xfrm>
            <a:off x="9765260" y="5951529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6" name="Picture 2" descr="ÎÏÎ¿ÏÎ­Î»ÎµÏÎ¼Î± ÎµÎ¹ÎºÏÎ½Î±Ï Î³Î¹Î± COMPANY MASONRY BLACK WHI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5" y="569931"/>
            <a:ext cx="4135094" cy="22443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CE194B83-20E4-41F9-AFB0-31583D5DA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5" y="575228"/>
            <a:ext cx="4135094" cy="22443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Î£ÏÎµÏÎ¹ÎºÎ® ÎµÎ¹ÎºÏÎ½Î±">
            <a:extLst>
              <a:ext uri="{FF2B5EF4-FFF2-40B4-BE49-F238E27FC236}">
                <a16:creationId xmlns="" xmlns:a16="http://schemas.microsoft.com/office/drawing/2014/main" id="{7C627F8A-4987-4A81-86FE-771AE71C8A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975" y="569931"/>
            <a:ext cx="4135094" cy="23080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Θέση περιεχομένου 5">
            <a:extLst>
              <a:ext uri="{FF2B5EF4-FFF2-40B4-BE49-F238E27FC236}">
                <a16:creationId xmlns="" xmlns:a16="http://schemas.microsoft.com/office/drawing/2014/main" id="{F948F0A3-359C-42C0-BC16-316AC2FEF95B}"/>
              </a:ext>
            </a:extLst>
          </p:cNvPr>
          <p:cNvSpPr txBox="1">
            <a:spLocks/>
          </p:cNvSpPr>
          <p:nvPr/>
        </p:nvSpPr>
        <p:spPr>
          <a:xfrm>
            <a:off x="424370" y="3952463"/>
            <a:ext cx="6099998" cy="1015299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dirty="0"/>
              <a:t>είναι η </a:t>
            </a:r>
            <a:r>
              <a:rPr lang="el-GR" b="1" dirty="0"/>
              <a:t>ετερογένεια του προϊόντος </a:t>
            </a:r>
            <a:r>
              <a:rPr lang="el-GR" dirty="0"/>
              <a:t>(ων), καθώς αυτό προσαρμόζεται στις εκάστοτε απαιτήσεις του πελάτη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</p:txBody>
      </p:sp>
      <p:sp>
        <p:nvSpPr>
          <p:cNvPr id="19" name="Θέση περιεχομένου 5">
            <a:extLst>
              <a:ext uri="{FF2B5EF4-FFF2-40B4-BE49-F238E27FC236}">
                <a16:creationId xmlns="" xmlns:a16="http://schemas.microsoft.com/office/drawing/2014/main" id="{7054F02B-3882-4768-B1EF-BE7B85D9DF70}"/>
              </a:ext>
            </a:extLst>
          </p:cNvPr>
          <p:cNvSpPr txBox="1">
            <a:spLocks/>
          </p:cNvSpPr>
          <p:nvPr/>
        </p:nvSpPr>
        <p:spPr>
          <a:xfrm>
            <a:off x="424370" y="5380247"/>
            <a:ext cx="6099998" cy="1015299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dirty="0"/>
              <a:t>άρα και η </a:t>
            </a:r>
            <a:r>
              <a:rPr lang="el-GR" b="1" dirty="0"/>
              <a:t>τεχνολογία</a:t>
            </a:r>
            <a:r>
              <a:rPr lang="el-GR" dirty="0"/>
              <a:t> που χρησιμοποιείται για την παραγωγή του </a:t>
            </a:r>
            <a:r>
              <a:rPr lang="el-GR" b="1" dirty="0"/>
              <a:t>δεν έχει επαναληπτικό χαρακτήρα</a:t>
            </a:r>
          </a:p>
          <a:p>
            <a:pPr algn="ctr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noProof="1"/>
          </a:p>
        </p:txBody>
      </p:sp>
      <p:pic>
        <p:nvPicPr>
          <p:cNvPr id="14" name="Γραφικό 13" descr="Βέλος: Περιστροφή δεξιά">
            <a:extLst>
              <a:ext uri="{FF2B5EF4-FFF2-40B4-BE49-F238E27FC236}">
                <a16:creationId xmlns="" xmlns:a16="http://schemas.microsoft.com/office/drawing/2014/main" id="{3EC2F0DF-D711-419A-9974-497E6B24B2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19400" y="2839851"/>
            <a:ext cx="762000" cy="762000"/>
          </a:xfrm>
          <a:prstGeom prst="rect">
            <a:avLst/>
          </a:prstGeom>
        </p:spPr>
      </p:pic>
      <p:pic>
        <p:nvPicPr>
          <p:cNvPr id="21" name="Γραφικό 20" descr="Βέλος: Περιστροφή δεξιά">
            <a:extLst>
              <a:ext uri="{FF2B5EF4-FFF2-40B4-BE49-F238E27FC236}">
                <a16:creationId xmlns="" xmlns:a16="http://schemas.microsoft.com/office/drawing/2014/main" id="{6CAA4042-7409-41FD-8EF4-3E98EEEFBD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19400" y="4428074"/>
            <a:ext cx="762000" cy="762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4888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65</a:t>
            </a:fld>
            <a:endParaRPr lang="el-GR" dirty="0"/>
          </a:p>
        </p:txBody>
      </p:sp>
      <p:sp>
        <p:nvSpPr>
          <p:cNvPr id="14" name="Θέση κειμένου 13"/>
          <p:cNvSpPr>
            <a:spLocks noGrp="1"/>
          </p:cNvSpPr>
          <p:nvPr>
            <p:ph type="body" sz="quarter" idx="32"/>
          </p:nvPr>
        </p:nvSpPr>
        <p:spPr>
          <a:xfrm>
            <a:off x="2824667" y="2231735"/>
            <a:ext cx="1980000" cy="1761039"/>
          </a:xfrm>
        </p:spPr>
        <p:txBody>
          <a:bodyPr rtlCol="0"/>
          <a:lstStyle/>
          <a:p>
            <a:pPr algn="ctr"/>
            <a:r>
              <a:rPr lang="el-GR" sz="1600" dirty="0"/>
              <a:t>Δεδομένου ότι η </a:t>
            </a:r>
            <a:r>
              <a:rPr lang="el-GR" sz="1600" b="1" dirty="0"/>
              <a:t>ζήτηση</a:t>
            </a:r>
            <a:r>
              <a:rPr lang="el-GR" sz="1600" dirty="0"/>
              <a:t> είναι </a:t>
            </a:r>
            <a:r>
              <a:rPr lang="el-GR" sz="1600" b="1" dirty="0"/>
              <a:t>προκαθορισμένη</a:t>
            </a:r>
            <a:r>
              <a:rPr lang="el-GR" sz="1600" dirty="0"/>
              <a:t> από συγκεκριμένες παραγγελίες των πελατών</a:t>
            </a:r>
          </a:p>
        </p:txBody>
      </p:sp>
      <p:sp>
        <p:nvSpPr>
          <p:cNvPr id="22" name="Θέση κειμένου 13"/>
          <p:cNvSpPr txBox="1"/>
          <p:nvPr/>
        </p:nvSpPr>
        <p:spPr>
          <a:xfrm>
            <a:off x="5145578" y="2231734"/>
            <a:ext cx="1900842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το </a:t>
            </a:r>
            <a:r>
              <a:rPr lang="el-GR" sz="1600" b="1" dirty="0"/>
              <a:t>μέγεθος</a:t>
            </a:r>
            <a:r>
              <a:rPr lang="el-GR" sz="1600" dirty="0"/>
              <a:t> της </a:t>
            </a:r>
            <a:r>
              <a:rPr lang="el-GR" sz="1600" b="1" dirty="0"/>
              <a:t>παραγωγής</a:t>
            </a:r>
            <a:r>
              <a:rPr lang="el-GR" sz="1600" dirty="0"/>
              <a:t> είναι </a:t>
            </a:r>
            <a:r>
              <a:rPr lang="el-GR" sz="1600" b="1" dirty="0"/>
              <a:t>προβλέψιμο</a:t>
            </a:r>
          </a:p>
        </p:txBody>
      </p:sp>
      <p:sp>
        <p:nvSpPr>
          <p:cNvPr id="23" name="Θέση κειμένου 13"/>
          <p:cNvSpPr txBox="1"/>
          <p:nvPr/>
        </p:nvSpPr>
        <p:spPr>
          <a:xfrm>
            <a:off x="7638497" y="2231733"/>
            <a:ext cx="1791510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και δεν υπάρχει </a:t>
            </a:r>
            <a:r>
              <a:rPr lang="el-GR" sz="1600" b="1" dirty="0"/>
              <a:t>καμία αναγκαιότητα </a:t>
            </a:r>
            <a:r>
              <a:rPr lang="el-GR" sz="1600" dirty="0"/>
              <a:t>δημιουργίας </a:t>
            </a:r>
            <a:r>
              <a:rPr lang="el-GR" sz="1600" b="1" dirty="0"/>
              <a:t>αποθεμάτων</a:t>
            </a:r>
          </a:p>
          <a:p>
            <a:pPr algn="ctr"/>
            <a:endParaRPr lang="el-GR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4684432" y="2301791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89975" y="2301790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0" name="Γραφικό 9" descr="Λίστ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3443" y="4182863"/>
            <a:ext cx="745113" cy="745113"/>
          </a:xfrm>
          <a:prstGeom prst="rect">
            <a:avLst/>
          </a:prstGeom>
        </p:spPr>
      </p:pic>
      <p:pic>
        <p:nvPicPr>
          <p:cNvPr id="6" name="Γραφικό 5" descr="Ανοδική τάση">
            <a:extLst>
              <a:ext uri="{FF2B5EF4-FFF2-40B4-BE49-F238E27FC236}">
                <a16:creationId xmlns="" xmlns:a16="http://schemas.microsoft.com/office/drawing/2014/main" id="{862AA177-1C26-4B1E-BFCE-1B34525D3C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57467" y="4098219"/>
            <a:ext cx="914400" cy="914400"/>
          </a:xfrm>
          <a:prstGeom prst="rect">
            <a:avLst/>
          </a:prstGeom>
        </p:spPr>
      </p:pic>
      <p:pic>
        <p:nvPicPr>
          <p:cNvPr id="15" name="Γραφικό 14" descr="Κουτί">
            <a:extLst>
              <a:ext uri="{FF2B5EF4-FFF2-40B4-BE49-F238E27FC236}">
                <a16:creationId xmlns="" xmlns:a16="http://schemas.microsoft.com/office/drawing/2014/main" id="{935C6D82-D8CD-478F-949C-3ACC3BB571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77052" y="409821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3506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26084" y="381486"/>
            <a:ext cx="11339830" cy="800735"/>
          </a:xfrm>
        </p:spPr>
        <p:txBody>
          <a:bodyPr rtlCol="0"/>
          <a:lstStyle/>
          <a:p>
            <a:pPr algn="ctr"/>
            <a:r>
              <a:rPr lang="el-GR" sz="1800" dirty="0">
                <a:latin typeface="+mn-lt"/>
                <a:ea typeface="+mn-ea"/>
                <a:cs typeface="+mn-cs"/>
              </a:rPr>
              <a:t>Το σύστημα παραγωγής μεγάλων παρτίδων ή/και μαζικής παραγωγής χαρακτηρίζεται από :</a:t>
            </a:r>
          </a:p>
        </p:txBody>
      </p:sp>
      <p:pic>
        <p:nvPicPr>
          <p:cNvPr id="34" name="Θέση εικόνας 11" descr="Καθηγητής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83126" y="2419202"/>
            <a:ext cx="625968" cy="625968"/>
          </a:xfrm>
          <a:prstGeom prst="rect">
            <a:avLst/>
          </a:prstGeom>
          <a:noFill/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5" name="Θέση κειμένου 4"/>
          <p:cNvSpPr>
            <a:spLocks noGrp="1"/>
          </p:cNvSpPr>
          <p:nvPr>
            <p:ph type="body" sz="quarter" idx="33"/>
          </p:nvPr>
        </p:nvSpPr>
        <p:spPr>
          <a:xfrm>
            <a:off x="2498445" y="3971432"/>
            <a:ext cx="2103092" cy="360000"/>
          </a:xfrm>
        </p:spPr>
        <p:txBody>
          <a:bodyPr rtlCol="0"/>
          <a:lstStyle/>
          <a:p>
            <a:r>
              <a:rPr lang="el-GR" sz="1600" b="1" dirty="0"/>
              <a:t>Προγραμματισμό &amp; </a:t>
            </a:r>
            <a:r>
              <a:rPr lang="el-GR" sz="1600" b="1" dirty="0" smtClean="0"/>
              <a:t>αλληλεξάρτηση </a:t>
            </a:r>
            <a:r>
              <a:rPr lang="el-GR" sz="1600" b="1" dirty="0"/>
              <a:t>των εργασιακών καθηκόντων</a:t>
            </a:r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35"/>
          </p:nvPr>
        </p:nvSpPr>
        <p:spPr>
          <a:xfrm>
            <a:off x="4994529" y="3971432"/>
            <a:ext cx="2214742" cy="360000"/>
          </a:xfrm>
        </p:spPr>
        <p:txBody>
          <a:bodyPr rtlCol="0"/>
          <a:lstStyle/>
          <a:p>
            <a:r>
              <a:rPr lang="el-GR" sz="1600" b="1" dirty="0"/>
              <a:t>Τυποποίηση των χρησιμοποιούμενων τεχνικών &amp; διαδικασιών</a:t>
            </a:r>
          </a:p>
        </p:txBody>
      </p:sp>
      <p:pic>
        <p:nvPicPr>
          <p:cNvPr id="36" name="Θέση εικόνας 17" descr="Επανάληψη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448381" y="2419202"/>
            <a:ext cx="625968" cy="625968"/>
          </a:xfrm>
          <a:prstGeom prst="rect">
            <a:avLst/>
          </a:prstGeom>
          <a:noFill/>
          <a:ln w="95250" cap="sq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9" name="Θέση κειμένου 8"/>
          <p:cNvSpPr>
            <a:spLocks noGrp="1"/>
          </p:cNvSpPr>
          <p:nvPr>
            <p:ph type="body" sz="quarter" idx="37"/>
          </p:nvPr>
        </p:nvSpPr>
        <p:spPr>
          <a:xfrm>
            <a:off x="7602263" y="4021536"/>
            <a:ext cx="1980000" cy="360000"/>
          </a:xfrm>
        </p:spPr>
        <p:txBody>
          <a:bodyPr rtlCol="0"/>
          <a:lstStyle/>
          <a:p>
            <a:r>
              <a:rPr lang="el-GR" sz="1600" b="1" dirty="0"/>
              <a:t>Αλυσίδα παραγωγής</a:t>
            </a:r>
          </a:p>
        </p:txBody>
      </p:sp>
      <p:sp>
        <p:nvSpPr>
          <p:cNvPr id="10" name="Θέση κειμένου 9"/>
          <p:cNvSpPr>
            <a:spLocks noGrp="1"/>
          </p:cNvSpPr>
          <p:nvPr>
            <p:ph type="body" sz="quarter" idx="38"/>
          </p:nvPr>
        </p:nvSpPr>
        <p:spPr>
          <a:xfrm>
            <a:off x="7696726" y="4754053"/>
            <a:ext cx="1816126" cy="720000"/>
          </a:xfrm>
        </p:spPr>
        <p:txBody>
          <a:bodyPr rtlCol="0"/>
          <a:lstStyle/>
          <a:p>
            <a:r>
              <a:rPr lang="el-GR" dirty="0"/>
              <a:t>όπως πχ στην αυτοκινητοβιομηχανία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66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Ορθογώνιο 5">
            <a:extLst>
              <a:ext uri="{FF2B5EF4-FFF2-40B4-BE49-F238E27FC236}">
                <a16:creationId xmlns="" xmlns:a16="http://schemas.microsoft.com/office/drawing/2014/main" id="{EE26ACD5-27E2-41BF-A58E-8678EBF49BBD}"/>
              </a:ext>
            </a:extLst>
          </p:cNvPr>
          <p:cNvSpPr/>
          <p:nvPr/>
        </p:nvSpPr>
        <p:spPr>
          <a:xfrm>
            <a:off x="1824624" y="6004659"/>
            <a:ext cx="85427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pc="-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Τα παραγόμενα προϊόντα συχνά τηρούνται σε αποθέματα για την ικανοποίηση των παραγγελιών, καθώς οι πελάτες δεν έχουν ειδικές ανάγκες</a:t>
            </a:r>
          </a:p>
        </p:txBody>
      </p:sp>
      <p:pic>
        <p:nvPicPr>
          <p:cNvPr id="11" name="Γραφικό 10" descr="Αυτοκίνητο">
            <a:extLst>
              <a:ext uri="{FF2B5EF4-FFF2-40B4-BE49-F238E27FC236}">
                <a16:creationId xmlns="" xmlns:a16="http://schemas.microsoft.com/office/drawing/2014/main" id="{B734615F-03F4-4928-A829-DDE5B295E8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17653" y="2311686"/>
            <a:ext cx="746965" cy="746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ÎÏÎ¿ÏÎ­Î»ÎµÏÎ¼Î± ÎµÎ¹ÎºÏÎ½Î±Ï Î³Î¹Î± production audi images">
            <a:extLst>
              <a:ext uri="{FF2B5EF4-FFF2-40B4-BE49-F238E27FC236}">
                <a16:creationId xmlns="" xmlns:a16="http://schemas.microsoft.com/office/drawing/2014/main" id="{9F93770D-B0BF-402C-B3F6-935FF04C9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8" y="153892"/>
            <a:ext cx="4733465" cy="64750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3" name="Ομάδα 72" descr="Θέση εικόνας"/>
          <p:cNvGrpSpPr/>
          <p:nvPr/>
        </p:nvGrpSpPr>
        <p:grpSpPr>
          <a:xfrm>
            <a:off x="223791" y="323998"/>
            <a:ext cx="4320000" cy="6120000"/>
            <a:chOff x="79544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79544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79544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22" name="Τίτλος 1"/>
          <p:cNvSpPr>
            <a:spLocks noGrp="1"/>
          </p:cNvSpPr>
          <p:nvPr>
            <p:ph type="title"/>
          </p:nvPr>
        </p:nvSpPr>
        <p:spPr>
          <a:xfrm>
            <a:off x="5304258" y="596742"/>
            <a:ext cx="6364358" cy="432000"/>
          </a:xfrm>
        </p:spPr>
        <p:txBody>
          <a:bodyPr rtlCol="0"/>
          <a:lstStyle/>
          <a:p>
            <a:pPr algn="ctr"/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Βασικά χαρακτηριστικά συστήματος παραγωγής σε ροή ή σε συνεχή διαδικασία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67</a:t>
            </a:fld>
            <a:endParaRPr lang="el-GR" dirty="0"/>
          </a:p>
        </p:txBody>
      </p:sp>
      <p:sp>
        <p:nvSpPr>
          <p:cNvPr id="34" name="Θέση κειμένου 8"/>
          <p:cNvSpPr>
            <a:spLocks noGrp="1"/>
          </p:cNvSpPr>
          <p:nvPr>
            <p:ph type="body" sz="quarter" idx="32"/>
          </p:nvPr>
        </p:nvSpPr>
        <p:spPr>
          <a:xfrm>
            <a:off x="9878162" y="4037761"/>
            <a:ext cx="2045038" cy="587342"/>
          </a:xfrm>
        </p:spPr>
        <p:txBody>
          <a:bodyPr rtlCol="0"/>
          <a:lstStyle/>
          <a:p>
            <a:pPr algn="ctr"/>
            <a:r>
              <a:rPr lang="el-GR" b="1" dirty="0"/>
              <a:t>Προσδιορισμός μεγέθους παραγωγής από την αναμενόμενη ζήτηση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Θέση κειμένου 4"/>
          <p:cNvSpPr txBox="1"/>
          <p:nvPr/>
        </p:nvSpPr>
        <p:spPr>
          <a:xfrm>
            <a:off x="4969572" y="3971432"/>
            <a:ext cx="225285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Ομοιογένεια του προϊόντος</a:t>
            </a:r>
          </a:p>
        </p:txBody>
      </p:sp>
      <p:sp>
        <p:nvSpPr>
          <p:cNvPr id="26" name="Θέση κειμένου 6"/>
          <p:cNvSpPr txBox="1"/>
          <p:nvPr/>
        </p:nvSpPr>
        <p:spPr>
          <a:xfrm>
            <a:off x="5111363" y="4840678"/>
            <a:ext cx="1980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600" dirty="0">
                <a:latin typeface="+mn-lt"/>
              </a:rPr>
              <a:t>(σε αντίθεση με την πρώτη κατηγορία)</a:t>
            </a:r>
          </a:p>
          <a:p>
            <a:endParaRPr lang="el-GR" sz="1600" dirty="0">
              <a:latin typeface="+mn-lt"/>
            </a:endParaRPr>
          </a:p>
        </p:txBody>
      </p:sp>
      <p:sp>
        <p:nvSpPr>
          <p:cNvPr id="30" name="Θέση κειμένου 6"/>
          <p:cNvSpPr txBox="1"/>
          <p:nvPr/>
        </p:nvSpPr>
        <p:spPr>
          <a:xfrm>
            <a:off x="7408426" y="3971432"/>
            <a:ext cx="225285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Αυξημένη χρονική διάρκεια παραγωγής</a:t>
            </a:r>
          </a:p>
        </p:txBody>
      </p:sp>
      <p:pic>
        <p:nvPicPr>
          <p:cNvPr id="7" name="Γραφικό 6" descr="Ανοδική τάση">
            <a:extLst>
              <a:ext uri="{FF2B5EF4-FFF2-40B4-BE49-F238E27FC236}">
                <a16:creationId xmlns="" xmlns:a16="http://schemas.microsoft.com/office/drawing/2014/main" id="{D47EB547-E244-4DAC-8257-C617D83676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99457" y="3004973"/>
            <a:ext cx="692792" cy="692792"/>
          </a:xfrm>
          <a:prstGeom prst="rect">
            <a:avLst/>
          </a:prstGeom>
        </p:spPr>
      </p:pic>
      <p:pic>
        <p:nvPicPr>
          <p:cNvPr id="9" name="Γραφικό 8" descr="Κουτί">
            <a:extLst>
              <a:ext uri="{FF2B5EF4-FFF2-40B4-BE49-F238E27FC236}">
                <a16:creationId xmlns="" xmlns:a16="http://schemas.microsoft.com/office/drawing/2014/main" id="{31525DC0-6D60-47FC-8636-A4AD3E507B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22306" y="2969307"/>
            <a:ext cx="692792" cy="692792"/>
          </a:xfrm>
          <a:prstGeom prst="rect">
            <a:avLst/>
          </a:prstGeom>
        </p:spPr>
      </p:pic>
      <p:pic>
        <p:nvPicPr>
          <p:cNvPr id="12" name="Γραφικό 11" descr="Ρολόι">
            <a:extLst>
              <a:ext uri="{FF2B5EF4-FFF2-40B4-BE49-F238E27FC236}">
                <a16:creationId xmlns="" xmlns:a16="http://schemas.microsoft.com/office/drawing/2014/main" id="{A0C997C6-3B97-45A9-83B8-2083A9A7D4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40041" y="2969307"/>
            <a:ext cx="692792" cy="6927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1030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470" y="494666"/>
            <a:ext cx="4860290" cy="5578352"/>
          </a:xfrm>
        </p:spPr>
        <p:txBody>
          <a:bodyPr rtlCol="0"/>
          <a:lstStyle/>
          <a:p>
            <a:pPr algn="ctr"/>
            <a:r>
              <a:rPr lang="el-GR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Σύστημα παραγωγής σε ροή ή σε συνεχή διαδικασία</a:t>
            </a:r>
            <a:endParaRPr lang="el-GR" sz="2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68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0" name="Θέση εικόνας 9" descr="Εικόνα παραθύρων κτιρίου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tretch>
            <a:fillRect/>
          </a:stretch>
        </p:blipFill>
        <p:spPr>
          <a:xfrm>
            <a:off x="7460092" y="759605"/>
            <a:ext cx="1872000" cy="1872000"/>
          </a:xfrm>
        </p:spPr>
      </p:pic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572157" y="2264710"/>
            <a:ext cx="226812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Η ομοιογένεια του προϊόντος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3919975" y="2264710"/>
            <a:ext cx="2832531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Η παραγωγή του μέσω μη-μεταβαλλόμενων διαδικασιών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520279" y="1987481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067706" y="2036527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 Placeholder 24"/>
          <p:cNvSpPr txBox="1"/>
          <p:nvPr/>
        </p:nvSpPr>
        <p:spPr>
          <a:xfrm>
            <a:off x="360070" y="4207733"/>
            <a:ext cx="6507285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800" dirty="0"/>
              <a:t>επιτρέπουν την </a:t>
            </a:r>
            <a:r>
              <a:rPr lang="el-GR" sz="1800" b="1" dirty="0"/>
              <a:t>αυτοματοποίηση</a:t>
            </a:r>
            <a:r>
              <a:rPr lang="el-GR" sz="1800" dirty="0"/>
              <a:t>, άρα και την </a:t>
            </a:r>
            <a:r>
              <a:rPr lang="el-GR" sz="1800" b="1" dirty="0"/>
              <a:t>υποκατάσταση</a:t>
            </a:r>
            <a:r>
              <a:rPr lang="el-GR" sz="1800" dirty="0"/>
              <a:t> των </a:t>
            </a:r>
            <a:r>
              <a:rPr lang="el-GR" sz="1800" b="1" dirty="0"/>
              <a:t>τεχνολογιών έντασης εργασίας από τεχνολογίες έντασης κεφαλαίου.</a:t>
            </a:r>
          </a:p>
          <a:p>
            <a:pPr algn="ctr"/>
            <a:endParaRPr lang="el-GR" sz="1800" b="1" dirty="0"/>
          </a:p>
          <a:p>
            <a:pPr algn="ctr"/>
            <a:r>
              <a:rPr lang="el-GR" sz="1800" dirty="0"/>
              <a:t> Παραδείγματα: εργοστάσια χημικών προϊόντων, διυλιστήρια πετρελαίου, πυρηνικοί σταθμοί παραγωγής ενέργειας</a:t>
            </a:r>
          </a:p>
          <a:p>
            <a:pPr algn="ctr"/>
            <a:endParaRPr lang="el-GR" sz="1800" dirty="0"/>
          </a:p>
          <a:p>
            <a:pPr algn="ctr"/>
            <a:r>
              <a:rPr lang="el-GR" sz="1800" dirty="0"/>
              <a:t> </a:t>
            </a:r>
          </a:p>
        </p:txBody>
      </p:sp>
      <p:pic>
        <p:nvPicPr>
          <p:cNvPr id="13314" name="Picture 2" descr="ÎÏÎ¿ÏÎ­Î»ÎµÏÎ¼Î± ÎµÎ¹ÎºÏÎ½Î±Ï Î³Î¹Î± PRODUCTIVITY black white imag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294" y="784677"/>
            <a:ext cx="4125502" cy="18614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Γραφικό 6" descr="Μονό γρανάζι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8393" y="1122126"/>
            <a:ext cx="914400" cy="914400"/>
          </a:xfrm>
          <a:prstGeom prst="rect">
            <a:avLst/>
          </a:prstGeom>
        </p:spPr>
      </p:pic>
      <p:pic>
        <p:nvPicPr>
          <p:cNvPr id="15" name="Γραφικό 14" descr="Smartphon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5745" y="1186906"/>
            <a:ext cx="784839" cy="784839"/>
          </a:xfrm>
          <a:prstGeom prst="rect">
            <a:avLst/>
          </a:prstGeom>
        </p:spPr>
      </p:pic>
      <p:pic>
        <p:nvPicPr>
          <p:cNvPr id="17" name="Γραφικό 16" descr="Βέλος: Περιστροφή δεξιά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5172" y="3226792"/>
            <a:ext cx="657080" cy="657080"/>
          </a:xfrm>
          <a:prstGeom prst="rect">
            <a:avLst/>
          </a:prstGeom>
        </p:spPr>
      </p:pic>
      <p:pic>
        <p:nvPicPr>
          <p:cNvPr id="24" name="Picture 2" descr="ÎÏÎ¿ÏÎ­Î»ÎµÏÎ¼Î± ÎµÎ¹ÎºÏÎ½Î±Ï Î³Î¹Î± assembly part black white images">
            <a:extLst>
              <a:ext uri="{FF2B5EF4-FFF2-40B4-BE49-F238E27FC236}">
                <a16:creationId xmlns="" xmlns:a16="http://schemas.microsoft.com/office/drawing/2014/main" id="{B432B45C-C743-4FC2-8290-DD52E9A27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673" y="748169"/>
            <a:ext cx="4392829" cy="24786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3560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="" xmlns:a16="http://schemas.microsoft.com/office/drawing/2014/main" id="{15E58A32-8D46-424C-ACF4-455D710AB3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/>
          </a:blip>
          <a:srcRect t="7905" r="-1" b="-1"/>
          <a:stretch/>
        </p:blipFill>
        <p:spPr>
          <a:xfrm>
            <a:off x="838200" y="-3810"/>
            <a:ext cx="9928860" cy="6858001"/>
          </a:xfrm>
          <a:prstGeom prst="rect">
            <a:avLst/>
          </a:prstGeom>
          <a:noFill/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CB607B98-7700-4DC9-8BE8-A876255F9C5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988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E630C367-7145-45A7-9192-B0B0FC528D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83" y="206104"/>
            <a:ext cx="5110062" cy="64879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6205016" y="915399"/>
            <a:ext cx="5110062" cy="432000"/>
          </a:xfrm>
        </p:spPr>
        <p:txBody>
          <a:bodyPr rtlCol="0"/>
          <a:lstStyle/>
          <a:p>
            <a:pPr algn="ctr"/>
            <a:r>
              <a:rPr lang="el-GR" b="1" dirty="0"/>
              <a:t>Η έννοια της τεχνολογίας περιλαμβάνει :</a:t>
            </a:r>
            <a:endParaRPr lang="el-GR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</a:t>
            </a:fld>
            <a:endParaRPr lang="el-GR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32"/>
          </p:nvPr>
        </p:nvSpPr>
        <p:spPr>
          <a:xfrm>
            <a:off x="5883747" y="5235245"/>
            <a:ext cx="3110809" cy="771525"/>
          </a:xfrm>
        </p:spPr>
        <p:txBody>
          <a:bodyPr/>
          <a:lstStyle/>
          <a:p>
            <a:pPr algn="ctr"/>
            <a:r>
              <a:rPr lang="el-GR" sz="1600" dirty="0">
                <a:latin typeface="+mj-lt"/>
              </a:rPr>
              <a:t>Τους τρόπους &amp; τις διαδικασίες που χρησιμοποιούνται για την πληρωμή &amp; έξοδο των πελατών από ένα πολυκατάστημα (</a:t>
            </a:r>
            <a:r>
              <a:rPr lang="en-US" sz="1600" dirty="0">
                <a:latin typeface="+mj-lt"/>
              </a:rPr>
              <a:t>supermarket</a:t>
            </a:r>
            <a:r>
              <a:rPr lang="el-GR" sz="1600" dirty="0">
                <a:latin typeface="+mj-lt"/>
              </a:rPr>
              <a:t>)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" name="Text Placeholder 24"/>
          <p:cNvSpPr txBox="1"/>
          <p:nvPr/>
        </p:nvSpPr>
        <p:spPr>
          <a:xfrm>
            <a:off x="6129342" y="3538736"/>
            <a:ext cx="2478660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>
                <a:latin typeface="+mj-lt"/>
              </a:rPr>
              <a:t>Διαδικασία επεξεργασίας τραπεζικών επιταγών από μια τράπεζα </a:t>
            </a:r>
          </a:p>
        </p:txBody>
      </p:sp>
      <p:sp>
        <p:nvSpPr>
          <p:cNvPr id="22" name="Text Placeholder 24"/>
          <p:cNvSpPr txBox="1"/>
          <p:nvPr/>
        </p:nvSpPr>
        <p:spPr>
          <a:xfrm>
            <a:off x="9821797" y="3508951"/>
            <a:ext cx="2215190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>
                <a:latin typeface="+mj-lt"/>
              </a:rPr>
              <a:t>Διαδικασία εισαγωγής ασθενών στα νοσοκομεία</a:t>
            </a:r>
          </a:p>
        </p:txBody>
      </p:sp>
      <p:sp>
        <p:nvSpPr>
          <p:cNvPr id="35" name="Ορθογώνιο 34"/>
          <p:cNvSpPr/>
          <p:nvPr/>
        </p:nvSpPr>
        <p:spPr>
          <a:xfrm>
            <a:off x="9650258" y="5154080"/>
            <a:ext cx="2493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Τους τρόπους και τις διαδικασίες διδασκαλίας μαθημάτων</a:t>
            </a:r>
          </a:p>
        </p:txBody>
      </p:sp>
      <p:grpSp>
        <p:nvGrpSpPr>
          <p:cNvPr id="45" name="Γραφικό 36" descr="Τραπεζική επιταγή"/>
          <p:cNvGrpSpPr/>
          <p:nvPr/>
        </p:nvGrpSpPr>
        <p:grpSpPr>
          <a:xfrm>
            <a:off x="6905111" y="2448605"/>
            <a:ext cx="895000" cy="898958"/>
            <a:chOff x="5638800" y="297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6" name="Ελεύθερη σχεδίαση: Σχήμα 45"/>
            <p:cNvSpPr/>
            <p:nvPr/>
          </p:nvSpPr>
          <p:spPr>
            <a:xfrm>
              <a:off x="5669756" y="3231356"/>
              <a:ext cx="847725" cy="390525"/>
            </a:xfrm>
            <a:custGeom>
              <a:avLst/>
              <a:gdLst>
                <a:gd name="connsiteX0" fmla="*/ 7144 w 847725"/>
                <a:gd name="connsiteY0" fmla="*/ 7144 h 390525"/>
                <a:gd name="connsiteX1" fmla="*/ 7144 w 847725"/>
                <a:gd name="connsiteY1" fmla="*/ 388144 h 390525"/>
                <a:gd name="connsiteX2" fmla="*/ 845344 w 847725"/>
                <a:gd name="connsiteY2" fmla="*/ 388144 h 390525"/>
                <a:gd name="connsiteX3" fmla="*/ 845344 w 847725"/>
                <a:gd name="connsiteY3" fmla="*/ 7144 h 390525"/>
                <a:gd name="connsiteX4" fmla="*/ 7144 w 847725"/>
                <a:gd name="connsiteY4" fmla="*/ 7144 h 390525"/>
                <a:gd name="connsiteX5" fmla="*/ 788194 w 847725"/>
                <a:gd name="connsiteY5" fmla="*/ 330994 h 390525"/>
                <a:gd name="connsiteX6" fmla="*/ 64294 w 847725"/>
                <a:gd name="connsiteY6" fmla="*/ 330994 h 390525"/>
                <a:gd name="connsiteX7" fmla="*/ 64294 w 847725"/>
                <a:gd name="connsiteY7" fmla="*/ 64294 h 390525"/>
                <a:gd name="connsiteX8" fmla="*/ 788194 w 847725"/>
                <a:gd name="connsiteY8" fmla="*/ 64294 h 390525"/>
                <a:gd name="connsiteX9" fmla="*/ 788194 w 847725"/>
                <a:gd name="connsiteY9" fmla="*/ 3309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7725" h="390525">
                  <a:moveTo>
                    <a:pt x="7144" y="7144"/>
                  </a:moveTo>
                  <a:lnTo>
                    <a:pt x="7144" y="388144"/>
                  </a:lnTo>
                  <a:lnTo>
                    <a:pt x="845344" y="388144"/>
                  </a:lnTo>
                  <a:lnTo>
                    <a:pt x="845344" y="7144"/>
                  </a:lnTo>
                  <a:lnTo>
                    <a:pt x="7144" y="7144"/>
                  </a:lnTo>
                  <a:close/>
                  <a:moveTo>
                    <a:pt x="788194" y="330994"/>
                  </a:moveTo>
                  <a:lnTo>
                    <a:pt x="64294" y="330994"/>
                  </a:lnTo>
                  <a:lnTo>
                    <a:pt x="64294" y="64294"/>
                  </a:lnTo>
                  <a:lnTo>
                    <a:pt x="788194" y="64294"/>
                  </a:lnTo>
                  <a:lnTo>
                    <a:pt x="788194" y="3309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7" name="Ελεύθερη σχεδίαση: Σχήμα 46"/>
            <p:cNvSpPr/>
            <p:nvPr/>
          </p:nvSpPr>
          <p:spPr>
            <a:xfrm>
              <a:off x="5765006" y="3402806"/>
              <a:ext cx="447675" cy="47625"/>
            </a:xfrm>
            <a:custGeom>
              <a:avLst/>
              <a:gdLst>
                <a:gd name="connsiteX0" fmla="*/ 7144 w 447675"/>
                <a:gd name="connsiteY0" fmla="*/ 7144 h 47625"/>
                <a:gd name="connsiteX1" fmla="*/ 445294 w 447675"/>
                <a:gd name="connsiteY1" fmla="*/ 7144 h 47625"/>
                <a:gd name="connsiteX2" fmla="*/ 445294 w 447675"/>
                <a:gd name="connsiteY2" fmla="*/ 45244 h 47625"/>
                <a:gd name="connsiteX3" fmla="*/ 7144 w 447675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7675" h="47625">
                  <a:moveTo>
                    <a:pt x="7144" y="7144"/>
                  </a:moveTo>
                  <a:lnTo>
                    <a:pt x="445294" y="7144"/>
                  </a:lnTo>
                  <a:lnTo>
                    <a:pt x="445294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8" name="Ελεύθερη σχεδίαση: Σχήμα 47"/>
            <p:cNvSpPr/>
            <p:nvPr/>
          </p:nvSpPr>
          <p:spPr>
            <a:xfrm>
              <a:off x="5765006" y="3326606"/>
              <a:ext cx="180975" cy="47625"/>
            </a:xfrm>
            <a:custGeom>
              <a:avLst/>
              <a:gdLst>
                <a:gd name="connsiteX0" fmla="*/ 7144 w 180975"/>
                <a:gd name="connsiteY0" fmla="*/ 7144 h 47625"/>
                <a:gd name="connsiteX1" fmla="*/ 178594 w 180975"/>
                <a:gd name="connsiteY1" fmla="*/ 7144 h 47625"/>
                <a:gd name="connsiteX2" fmla="*/ 178594 w 180975"/>
                <a:gd name="connsiteY2" fmla="*/ 45244 h 47625"/>
                <a:gd name="connsiteX3" fmla="*/ 7144 w 180975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47625">
                  <a:moveTo>
                    <a:pt x="7144" y="7144"/>
                  </a:moveTo>
                  <a:lnTo>
                    <a:pt x="178594" y="7144"/>
                  </a:lnTo>
                  <a:lnTo>
                    <a:pt x="178594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49" name="Ελεύθερη σχεδίαση: Σχήμα 48"/>
            <p:cNvSpPr/>
            <p:nvPr/>
          </p:nvSpPr>
          <p:spPr>
            <a:xfrm>
              <a:off x="6241256" y="3383756"/>
              <a:ext cx="180975" cy="66675"/>
            </a:xfrm>
            <a:custGeom>
              <a:avLst/>
              <a:gdLst>
                <a:gd name="connsiteX0" fmla="*/ 7144 w 180975"/>
                <a:gd name="connsiteY0" fmla="*/ 7144 h 66675"/>
                <a:gd name="connsiteX1" fmla="*/ 178594 w 180975"/>
                <a:gd name="connsiteY1" fmla="*/ 7144 h 66675"/>
                <a:gd name="connsiteX2" fmla="*/ 178594 w 180975"/>
                <a:gd name="connsiteY2" fmla="*/ 64294 h 66675"/>
                <a:gd name="connsiteX3" fmla="*/ 7144 w 180975"/>
                <a:gd name="connsiteY3" fmla="*/ 6429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66675">
                  <a:moveTo>
                    <a:pt x="7144" y="7144"/>
                  </a:moveTo>
                  <a:lnTo>
                    <a:pt x="178594" y="7144"/>
                  </a:lnTo>
                  <a:lnTo>
                    <a:pt x="178594" y="64294"/>
                  </a:lnTo>
                  <a:lnTo>
                    <a:pt x="7144" y="64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0" name="Ελεύθερη σχεδίαση: Σχήμα 49"/>
            <p:cNvSpPr/>
            <p:nvPr/>
          </p:nvSpPr>
          <p:spPr>
            <a:xfrm>
              <a:off x="6099877" y="3458085"/>
              <a:ext cx="314325" cy="85725"/>
            </a:xfrm>
            <a:custGeom>
              <a:avLst/>
              <a:gdLst>
                <a:gd name="connsiteX0" fmla="*/ 102803 w 314325"/>
                <a:gd name="connsiteY0" fmla="*/ 41400 h 85725"/>
                <a:gd name="connsiteX1" fmla="*/ 96136 w 314325"/>
                <a:gd name="connsiteY1" fmla="*/ 49020 h 85725"/>
                <a:gd name="connsiteX2" fmla="*/ 92326 w 314325"/>
                <a:gd name="connsiteY2" fmla="*/ 45210 h 85725"/>
                <a:gd name="connsiteX3" fmla="*/ 53273 w 314325"/>
                <a:gd name="connsiteY3" fmla="*/ 41400 h 85725"/>
                <a:gd name="connsiteX4" fmla="*/ 41843 w 314325"/>
                <a:gd name="connsiteY4" fmla="*/ 42352 h 85725"/>
                <a:gd name="connsiteX5" fmla="*/ 15173 w 314325"/>
                <a:gd name="connsiteY5" fmla="*/ 37590 h 85725"/>
                <a:gd name="connsiteX6" fmla="*/ 10411 w 314325"/>
                <a:gd name="connsiteY6" fmla="*/ 64260 h 85725"/>
                <a:gd name="connsiteX7" fmla="*/ 68513 w 314325"/>
                <a:gd name="connsiteY7" fmla="*/ 75690 h 85725"/>
                <a:gd name="connsiteX8" fmla="*/ 68513 w 314325"/>
                <a:gd name="connsiteY8" fmla="*/ 75690 h 85725"/>
                <a:gd name="connsiteX9" fmla="*/ 91373 w 314325"/>
                <a:gd name="connsiteY9" fmla="*/ 88072 h 85725"/>
                <a:gd name="connsiteX10" fmla="*/ 94231 w 314325"/>
                <a:gd name="connsiteY10" fmla="*/ 88072 h 85725"/>
                <a:gd name="connsiteX11" fmla="*/ 131378 w 314325"/>
                <a:gd name="connsiteY11" fmla="*/ 66165 h 85725"/>
                <a:gd name="connsiteX12" fmla="*/ 137093 w 314325"/>
                <a:gd name="connsiteY12" fmla="*/ 59497 h 85725"/>
                <a:gd name="connsiteX13" fmla="*/ 160906 w 314325"/>
                <a:gd name="connsiteY13" fmla="*/ 47115 h 85725"/>
                <a:gd name="connsiteX14" fmla="*/ 179956 w 314325"/>
                <a:gd name="connsiteY14" fmla="*/ 76642 h 85725"/>
                <a:gd name="connsiteX15" fmla="*/ 221865 w 314325"/>
                <a:gd name="connsiteY15" fmla="*/ 73785 h 85725"/>
                <a:gd name="connsiteX16" fmla="*/ 229486 w 314325"/>
                <a:gd name="connsiteY16" fmla="*/ 68070 h 85725"/>
                <a:gd name="connsiteX17" fmla="*/ 230438 w 314325"/>
                <a:gd name="connsiteY17" fmla="*/ 67117 h 85725"/>
                <a:gd name="connsiteX18" fmla="*/ 234248 w 314325"/>
                <a:gd name="connsiteY18" fmla="*/ 69975 h 85725"/>
                <a:gd name="connsiteX19" fmla="*/ 264728 w 314325"/>
                <a:gd name="connsiteY19" fmla="*/ 74737 h 85725"/>
                <a:gd name="connsiteX20" fmla="*/ 291398 w 314325"/>
                <a:gd name="connsiteY20" fmla="*/ 74737 h 85725"/>
                <a:gd name="connsiteX21" fmla="*/ 291398 w 314325"/>
                <a:gd name="connsiteY21" fmla="*/ 74737 h 85725"/>
                <a:gd name="connsiteX22" fmla="*/ 310448 w 314325"/>
                <a:gd name="connsiteY22" fmla="*/ 55687 h 85725"/>
                <a:gd name="connsiteX23" fmla="*/ 291398 w 314325"/>
                <a:gd name="connsiteY23" fmla="*/ 36637 h 85725"/>
                <a:gd name="connsiteX24" fmla="*/ 277111 w 314325"/>
                <a:gd name="connsiteY24" fmla="*/ 36637 h 85725"/>
                <a:gd name="connsiteX25" fmla="*/ 259965 w 314325"/>
                <a:gd name="connsiteY25" fmla="*/ 37590 h 85725"/>
                <a:gd name="connsiteX26" fmla="*/ 259965 w 314325"/>
                <a:gd name="connsiteY26" fmla="*/ 36637 h 85725"/>
                <a:gd name="connsiteX27" fmla="*/ 253298 w 314325"/>
                <a:gd name="connsiteY27" fmla="*/ 36637 h 85725"/>
                <a:gd name="connsiteX28" fmla="*/ 252346 w 314325"/>
                <a:gd name="connsiteY28" fmla="*/ 35685 h 85725"/>
                <a:gd name="connsiteX29" fmla="*/ 222818 w 314325"/>
                <a:gd name="connsiteY29" fmla="*/ 28065 h 85725"/>
                <a:gd name="connsiteX30" fmla="*/ 204721 w 314325"/>
                <a:gd name="connsiteY30" fmla="*/ 38542 h 85725"/>
                <a:gd name="connsiteX31" fmla="*/ 201863 w 314325"/>
                <a:gd name="connsiteY31" fmla="*/ 41400 h 85725"/>
                <a:gd name="connsiteX32" fmla="*/ 199958 w 314325"/>
                <a:gd name="connsiteY32" fmla="*/ 42352 h 85725"/>
                <a:gd name="connsiteX33" fmla="*/ 197101 w 314325"/>
                <a:gd name="connsiteY33" fmla="*/ 19492 h 85725"/>
                <a:gd name="connsiteX34" fmla="*/ 160906 w 314325"/>
                <a:gd name="connsiteY34" fmla="*/ 8062 h 85725"/>
                <a:gd name="connsiteX35" fmla="*/ 112328 w 314325"/>
                <a:gd name="connsiteY35" fmla="*/ 30922 h 85725"/>
                <a:gd name="connsiteX36" fmla="*/ 102803 w 314325"/>
                <a:gd name="connsiteY36" fmla="*/ 4140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14325" h="85725">
                  <a:moveTo>
                    <a:pt x="102803" y="41400"/>
                  </a:moveTo>
                  <a:cubicBezTo>
                    <a:pt x="100898" y="43305"/>
                    <a:pt x="98041" y="47115"/>
                    <a:pt x="96136" y="49020"/>
                  </a:cubicBezTo>
                  <a:cubicBezTo>
                    <a:pt x="95183" y="48067"/>
                    <a:pt x="94231" y="46162"/>
                    <a:pt x="92326" y="45210"/>
                  </a:cubicBezTo>
                  <a:cubicBezTo>
                    <a:pt x="81848" y="35685"/>
                    <a:pt x="69466" y="33780"/>
                    <a:pt x="53273" y="41400"/>
                  </a:cubicBezTo>
                  <a:cubicBezTo>
                    <a:pt x="43748" y="45210"/>
                    <a:pt x="41843" y="43305"/>
                    <a:pt x="41843" y="42352"/>
                  </a:cubicBezTo>
                  <a:cubicBezTo>
                    <a:pt x="36128" y="33780"/>
                    <a:pt x="23746" y="31875"/>
                    <a:pt x="15173" y="37590"/>
                  </a:cubicBezTo>
                  <a:cubicBezTo>
                    <a:pt x="6601" y="43305"/>
                    <a:pt x="4696" y="55687"/>
                    <a:pt x="10411" y="64260"/>
                  </a:cubicBezTo>
                  <a:cubicBezTo>
                    <a:pt x="23746" y="82357"/>
                    <a:pt x="44701" y="86167"/>
                    <a:pt x="68513" y="75690"/>
                  </a:cubicBezTo>
                  <a:cubicBezTo>
                    <a:pt x="68513" y="75690"/>
                    <a:pt x="68513" y="75690"/>
                    <a:pt x="68513" y="75690"/>
                  </a:cubicBezTo>
                  <a:cubicBezTo>
                    <a:pt x="71371" y="80452"/>
                    <a:pt x="78038" y="87120"/>
                    <a:pt x="91373" y="88072"/>
                  </a:cubicBezTo>
                  <a:cubicBezTo>
                    <a:pt x="92326" y="88072"/>
                    <a:pt x="93278" y="88072"/>
                    <a:pt x="94231" y="88072"/>
                  </a:cubicBezTo>
                  <a:cubicBezTo>
                    <a:pt x="112328" y="88072"/>
                    <a:pt x="124711" y="74737"/>
                    <a:pt x="131378" y="66165"/>
                  </a:cubicBezTo>
                  <a:cubicBezTo>
                    <a:pt x="133283" y="63307"/>
                    <a:pt x="135188" y="61402"/>
                    <a:pt x="137093" y="59497"/>
                  </a:cubicBezTo>
                  <a:cubicBezTo>
                    <a:pt x="142808" y="53782"/>
                    <a:pt x="151381" y="49972"/>
                    <a:pt x="160906" y="47115"/>
                  </a:cubicBezTo>
                  <a:cubicBezTo>
                    <a:pt x="161858" y="60450"/>
                    <a:pt x="168526" y="70927"/>
                    <a:pt x="179956" y="76642"/>
                  </a:cubicBezTo>
                  <a:cubicBezTo>
                    <a:pt x="192338" y="83310"/>
                    <a:pt x="208531" y="82357"/>
                    <a:pt x="221865" y="73785"/>
                  </a:cubicBezTo>
                  <a:cubicBezTo>
                    <a:pt x="224723" y="71880"/>
                    <a:pt x="226628" y="69975"/>
                    <a:pt x="229486" y="68070"/>
                  </a:cubicBezTo>
                  <a:cubicBezTo>
                    <a:pt x="229486" y="68070"/>
                    <a:pt x="230438" y="67117"/>
                    <a:pt x="230438" y="67117"/>
                  </a:cubicBezTo>
                  <a:cubicBezTo>
                    <a:pt x="231390" y="68070"/>
                    <a:pt x="233296" y="69022"/>
                    <a:pt x="234248" y="69975"/>
                  </a:cubicBezTo>
                  <a:cubicBezTo>
                    <a:pt x="244726" y="76642"/>
                    <a:pt x="258061" y="75690"/>
                    <a:pt x="264728" y="74737"/>
                  </a:cubicBezTo>
                  <a:cubicBezTo>
                    <a:pt x="269491" y="74737"/>
                    <a:pt x="291398" y="74737"/>
                    <a:pt x="291398" y="74737"/>
                  </a:cubicBezTo>
                  <a:cubicBezTo>
                    <a:pt x="291398" y="74737"/>
                    <a:pt x="291398" y="74737"/>
                    <a:pt x="291398" y="74737"/>
                  </a:cubicBezTo>
                  <a:cubicBezTo>
                    <a:pt x="301876" y="74737"/>
                    <a:pt x="310448" y="66165"/>
                    <a:pt x="310448" y="55687"/>
                  </a:cubicBezTo>
                  <a:cubicBezTo>
                    <a:pt x="310448" y="45210"/>
                    <a:pt x="301876" y="36637"/>
                    <a:pt x="291398" y="36637"/>
                  </a:cubicBezTo>
                  <a:lnTo>
                    <a:pt x="277111" y="36637"/>
                  </a:lnTo>
                  <a:cubicBezTo>
                    <a:pt x="271396" y="36637"/>
                    <a:pt x="264728" y="36637"/>
                    <a:pt x="259965" y="37590"/>
                  </a:cubicBezTo>
                  <a:lnTo>
                    <a:pt x="259965" y="36637"/>
                  </a:lnTo>
                  <a:cubicBezTo>
                    <a:pt x="258061" y="36637"/>
                    <a:pt x="255203" y="36637"/>
                    <a:pt x="253298" y="36637"/>
                  </a:cubicBezTo>
                  <a:cubicBezTo>
                    <a:pt x="253298" y="36637"/>
                    <a:pt x="252346" y="35685"/>
                    <a:pt x="252346" y="35685"/>
                  </a:cubicBezTo>
                  <a:cubicBezTo>
                    <a:pt x="247583" y="31875"/>
                    <a:pt x="237106" y="24255"/>
                    <a:pt x="222818" y="28065"/>
                  </a:cubicBezTo>
                  <a:cubicBezTo>
                    <a:pt x="214246" y="29970"/>
                    <a:pt x="208531" y="34732"/>
                    <a:pt x="204721" y="38542"/>
                  </a:cubicBezTo>
                  <a:cubicBezTo>
                    <a:pt x="203768" y="39495"/>
                    <a:pt x="202815" y="40447"/>
                    <a:pt x="201863" y="41400"/>
                  </a:cubicBezTo>
                  <a:cubicBezTo>
                    <a:pt x="200911" y="41400"/>
                    <a:pt x="200911" y="42352"/>
                    <a:pt x="199958" y="42352"/>
                  </a:cubicBezTo>
                  <a:cubicBezTo>
                    <a:pt x="200911" y="36637"/>
                    <a:pt x="201863" y="28065"/>
                    <a:pt x="197101" y="19492"/>
                  </a:cubicBezTo>
                  <a:cubicBezTo>
                    <a:pt x="190433" y="9015"/>
                    <a:pt x="179003" y="5205"/>
                    <a:pt x="160906" y="8062"/>
                  </a:cubicBezTo>
                  <a:cubicBezTo>
                    <a:pt x="141856" y="11872"/>
                    <a:pt x="124711" y="19492"/>
                    <a:pt x="112328" y="30922"/>
                  </a:cubicBezTo>
                  <a:cubicBezTo>
                    <a:pt x="108518" y="34732"/>
                    <a:pt x="105661" y="38542"/>
                    <a:pt x="102803" y="41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grpSp>
        <p:nvGrpSpPr>
          <p:cNvPr id="51" name="Γραφικό 39" descr="Ταμειακή μηχανή"/>
          <p:cNvGrpSpPr/>
          <p:nvPr/>
        </p:nvGrpSpPr>
        <p:grpSpPr>
          <a:xfrm>
            <a:off x="6964606" y="4393790"/>
            <a:ext cx="780073" cy="724520"/>
            <a:chOff x="5788800" y="312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2" name="Ελεύθερη σχεδίαση: Σχήμα 51"/>
            <p:cNvSpPr/>
            <p:nvPr/>
          </p:nvSpPr>
          <p:spPr>
            <a:xfrm>
              <a:off x="5857856" y="3762356"/>
              <a:ext cx="771525" cy="142875"/>
            </a:xfrm>
            <a:custGeom>
              <a:avLst/>
              <a:gdLst>
                <a:gd name="connsiteX0" fmla="*/ 388144 w 771525"/>
                <a:gd name="connsiteY0" fmla="*/ 45244 h 142875"/>
                <a:gd name="connsiteX1" fmla="*/ 416719 w 771525"/>
                <a:gd name="connsiteY1" fmla="*/ 73819 h 142875"/>
                <a:gd name="connsiteX2" fmla="*/ 388144 w 771525"/>
                <a:gd name="connsiteY2" fmla="*/ 102394 h 142875"/>
                <a:gd name="connsiteX3" fmla="*/ 359569 w 771525"/>
                <a:gd name="connsiteY3" fmla="*/ 73819 h 142875"/>
                <a:gd name="connsiteX4" fmla="*/ 388144 w 771525"/>
                <a:gd name="connsiteY4" fmla="*/ 45244 h 142875"/>
                <a:gd name="connsiteX5" fmla="*/ 7144 w 771525"/>
                <a:gd name="connsiteY5" fmla="*/ 140494 h 142875"/>
                <a:gd name="connsiteX6" fmla="*/ 769144 w 771525"/>
                <a:gd name="connsiteY6" fmla="*/ 140494 h 142875"/>
                <a:gd name="connsiteX7" fmla="*/ 769144 w 771525"/>
                <a:gd name="connsiteY7" fmla="*/ 7144 h 142875"/>
                <a:gd name="connsiteX8" fmla="*/ 7144 w 771525"/>
                <a:gd name="connsiteY8" fmla="*/ 7144 h 142875"/>
                <a:gd name="connsiteX9" fmla="*/ 7144 w 771525"/>
                <a:gd name="connsiteY9" fmla="*/ 14049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525" h="142875">
                  <a:moveTo>
                    <a:pt x="388144" y="45244"/>
                  </a:moveTo>
                  <a:cubicBezTo>
                    <a:pt x="404336" y="45244"/>
                    <a:pt x="416719" y="57626"/>
                    <a:pt x="416719" y="73819"/>
                  </a:cubicBezTo>
                  <a:cubicBezTo>
                    <a:pt x="416719" y="90011"/>
                    <a:pt x="404336" y="102394"/>
                    <a:pt x="388144" y="102394"/>
                  </a:cubicBezTo>
                  <a:cubicBezTo>
                    <a:pt x="371951" y="102394"/>
                    <a:pt x="359569" y="90011"/>
                    <a:pt x="359569" y="73819"/>
                  </a:cubicBezTo>
                  <a:cubicBezTo>
                    <a:pt x="359569" y="57626"/>
                    <a:pt x="371951" y="45244"/>
                    <a:pt x="388144" y="45244"/>
                  </a:cubicBezTo>
                  <a:close/>
                  <a:moveTo>
                    <a:pt x="7144" y="140494"/>
                  </a:moveTo>
                  <a:lnTo>
                    <a:pt x="769144" y="140494"/>
                  </a:lnTo>
                  <a:lnTo>
                    <a:pt x="769144" y="7144"/>
                  </a:lnTo>
                  <a:lnTo>
                    <a:pt x="7144" y="7144"/>
                  </a:lnTo>
                  <a:lnTo>
                    <a:pt x="7144" y="1404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3" name="Ελεύθερη σχεδίαση: Σχήμα 52"/>
            <p:cNvSpPr/>
            <p:nvPr/>
          </p:nvSpPr>
          <p:spPr>
            <a:xfrm>
              <a:off x="6048356" y="3438506"/>
              <a:ext cx="104775" cy="47625"/>
            </a:xfrm>
            <a:custGeom>
              <a:avLst/>
              <a:gdLst>
                <a:gd name="connsiteX0" fmla="*/ 7144 w 104775"/>
                <a:gd name="connsiteY0" fmla="*/ 7144 h 47625"/>
                <a:gd name="connsiteX1" fmla="*/ 102394 w 104775"/>
                <a:gd name="connsiteY1" fmla="*/ 7144 h 47625"/>
                <a:gd name="connsiteX2" fmla="*/ 102394 w 104775"/>
                <a:gd name="connsiteY2" fmla="*/ 45244 h 47625"/>
                <a:gd name="connsiteX3" fmla="*/ 7144 w 104775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47625">
                  <a:moveTo>
                    <a:pt x="7144" y="7144"/>
                  </a:moveTo>
                  <a:lnTo>
                    <a:pt x="102394" y="7144"/>
                  </a:lnTo>
                  <a:lnTo>
                    <a:pt x="102394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4" name="Ελεύθερη σχεδίαση: Σχήμα 53"/>
            <p:cNvSpPr/>
            <p:nvPr/>
          </p:nvSpPr>
          <p:spPr>
            <a:xfrm>
              <a:off x="6048356" y="3362306"/>
              <a:ext cx="104775" cy="47625"/>
            </a:xfrm>
            <a:custGeom>
              <a:avLst/>
              <a:gdLst>
                <a:gd name="connsiteX0" fmla="*/ 7144 w 104775"/>
                <a:gd name="connsiteY0" fmla="*/ 7144 h 47625"/>
                <a:gd name="connsiteX1" fmla="*/ 102394 w 104775"/>
                <a:gd name="connsiteY1" fmla="*/ 7144 h 47625"/>
                <a:gd name="connsiteX2" fmla="*/ 102394 w 104775"/>
                <a:gd name="connsiteY2" fmla="*/ 45244 h 47625"/>
                <a:gd name="connsiteX3" fmla="*/ 7144 w 104775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47625">
                  <a:moveTo>
                    <a:pt x="7144" y="7144"/>
                  </a:moveTo>
                  <a:lnTo>
                    <a:pt x="102394" y="7144"/>
                  </a:lnTo>
                  <a:lnTo>
                    <a:pt x="102394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5" name="Ελεύθερη σχεδίαση: Σχήμα 54"/>
            <p:cNvSpPr/>
            <p:nvPr/>
          </p:nvSpPr>
          <p:spPr>
            <a:xfrm>
              <a:off x="6048356" y="3286106"/>
              <a:ext cx="104775" cy="47625"/>
            </a:xfrm>
            <a:custGeom>
              <a:avLst/>
              <a:gdLst>
                <a:gd name="connsiteX0" fmla="*/ 7144 w 104775"/>
                <a:gd name="connsiteY0" fmla="*/ 7144 h 47625"/>
                <a:gd name="connsiteX1" fmla="*/ 102394 w 104775"/>
                <a:gd name="connsiteY1" fmla="*/ 7144 h 47625"/>
                <a:gd name="connsiteX2" fmla="*/ 102394 w 104775"/>
                <a:gd name="connsiteY2" fmla="*/ 45244 h 47625"/>
                <a:gd name="connsiteX3" fmla="*/ 7144 w 104775"/>
                <a:gd name="connsiteY3" fmla="*/ 452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47625">
                  <a:moveTo>
                    <a:pt x="7144" y="7144"/>
                  </a:moveTo>
                  <a:lnTo>
                    <a:pt x="102394" y="7144"/>
                  </a:lnTo>
                  <a:lnTo>
                    <a:pt x="102394" y="45244"/>
                  </a:lnTo>
                  <a:lnTo>
                    <a:pt x="7144" y="452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56" name="Ελεύθερη σχεδίαση: Σχήμα 55"/>
            <p:cNvSpPr/>
            <p:nvPr/>
          </p:nvSpPr>
          <p:spPr>
            <a:xfrm>
              <a:off x="5857856" y="3209906"/>
              <a:ext cx="771525" cy="523875"/>
            </a:xfrm>
            <a:custGeom>
              <a:avLst/>
              <a:gdLst>
                <a:gd name="connsiteX0" fmla="*/ 654844 w 771525"/>
                <a:gd name="connsiteY0" fmla="*/ 311944 h 523875"/>
                <a:gd name="connsiteX1" fmla="*/ 426244 w 771525"/>
                <a:gd name="connsiteY1" fmla="*/ 311944 h 523875"/>
                <a:gd name="connsiteX2" fmla="*/ 426244 w 771525"/>
                <a:gd name="connsiteY2" fmla="*/ 216694 h 523875"/>
                <a:gd name="connsiteX3" fmla="*/ 654844 w 771525"/>
                <a:gd name="connsiteY3" fmla="*/ 216694 h 523875"/>
                <a:gd name="connsiteX4" fmla="*/ 654844 w 771525"/>
                <a:gd name="connsiteY4" fmla="*/ 311944 h 523875"/>
                <a:gd name="connsiteX5" fmla="*/ 330994 w 771525"/>
                <a:gd name="connsiteY5" fmla="*/ 311944 h 523875"/>
                <a:gd name="connsiteX6" fmla="*/ 159544 w 771525"/>
                <a:gd name="connsiteY6" fmla="*/ 311944 h 523875"/>
                <a:gd name="connsiteX7" fmla="*/ 159544 w 771525"/>
                <a:gd name="connsiteY7" fmla="*/ 45244 h 523875"/>
                <a:gd name="connsiteX8" fmla="*/ 330994 w 771525"/>
                <a:gd name="connsiteY8" fmla="*/ 45244 h 523875"/>
                <a:gd name="connsiteX9" fmla="*/ 330994 w 771525"/>
                <a:gd name="connsiteY9" fmla="*/ 311944 h 523875"/>
                <a:gd name="connsiteX10" fmla="*/ 711994 w 771525"/>
                <a:gd name="connsiteY10" fmla="*/ 311944 h 523875"/>
                <a:gd name="connsiteX11" fmla="*/ 711994 w 771525"/>
                <a:gd name="connsiteY11" fmla="*/ 197644 h 523875"/>
                <a:gd name="connsiteX12" fmla="*/ 673894 w 771525"/>
                <a:gd name="connsiteY12" fmla="*/ 159544 h 523875"/>
                <a:gd name="connsiteX13" fmla="*/ 369094 w 771525"/>
                <a:gd name="connsiteY13" fmla="*/ 159544 h 523875"/>
                <a:gd name="connsiteX14" fmla="*/ 369094 w 771525"/>
                <a:gd name="connsiteY14" fmla="*/ 26194 h 523875"/>
                <a:gd name="connsiteX15" fmla="*/ 350044 w 771525"/>
                <a:gd name="connsiteY15" fmla="*/ 7144 h 523875"/>
                <a:gd name="connsiteX16" fmla="*/ 140494 w 771525"/>
                <a:gd name="connsiteY16" fmla="*/ 7144 h 523875"/>
                <a:gd name="connsiteX17" fmla="*/ 121444 w 771525"/>
                <a:gd name="connsiteY17" fmla="*/ 26194 h 523875"/>
                <a:gd name="connsiteX18" fmla="*/ 121444 w 771525"/>
                <a:gd name="connsiteY18" fmla="*/ 159544 h 523875"/>
                <a:gd name="connsiteX19" fmla="*/ 102394 w 771525"/>
                <a:gd name="connsiteY19" fmla="*/ 159544 h 523875"/>
                <a:gd name="connsiteX20" fmla="*/ 64294 w 771525"/>
                <a:gd name="connsiteY20" fmla="*/ 197644 h 523875"/>
                <a:gd name="connsiteX21" fmla="*/ 64294 w 771525"/>
                <a:gd name="connsiteY21" fmla="*/ 311944 h 523875"/>
                <a:gd name="connsiteX22" fmla="*/ 7144 w 771525"/>
                <a:gd name="connsiteY22" fmla="*/ 445294 h 523875"/>
                <a:gd name="connsiteX23" fmla="*/ 7144 w 771525"/>
                <a:gd name="connsiteY23" fmla="*/ 521494 h 523875"/>
                <a:gd name="connsiteX24" fmla="*/ 769144 w 771525"/>
                <a:gd name="connsiteY24" fmla="*/ 521494 h 523875"/>
                <a:gd name="connsiteX25" fmla="*/ 769144 w 771525"/>
                <a:gd name="connsiteY25" fmla="*/ 445294 h 523875"/>
                <a:gd name="connsiteX26" fmla="*/ 711994 w 771525"/>
                <a:gd name="connsiteY26" fmla="*/ 311944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71525" h="523875">
                  <a:moveTo>
                    <a:pt x="654844" y="311944"/>
                  </a:moveTo>
                  <a:lnTo>
                    <a:pt x="426244" y="311944"/>
                  </a:lnTo>
                  <a:lnTo>
                    <a:pt x="426244" y="216694"/>
                  </a:lnTo>
                  <a:lnTo>
                    <a:pt x="654844" y="216694"/>
                  </a:lnTo>
                  <a:lnTo>
                    <a:pt x="654844" y="311944"/>
                  </a:lnTo>
                  <a:close/>
                  <a:moveTo>
                    <a:pt x="330994" y="311944"/>
                  </a:moveTo>
                  <a:lnTo>
                    <a:pt x="159544" y="311944"/>
                  </a:lnTo>
                  <a:lnTo>
                    <a:pt x="159544" y="45244"/>
                  </a:lnTo>
                  <a:lnTo>
                    <a:pt x="330994" y="45244"/>
                  </a:lnTo>
                  <a:lnTo>
                    <a:pt x="330994" y="311944"/>
                  </a:lnTo>
                  <a:close/>
                  <a:moveTo>
                    <a:pt x="711994" y="311944"/>
                  </a:moveTo>
                  <a:lnTo>
                    <a:pt x="711994" y="197644"/>
                  </a:lnTo>
                  <a:cubicBezTo>
                    <a:pt x="711994" y="176689"/>
                    <a:pt x="694849" y="159544"/>
                    <a:pt x="673894" y="159544"/>
                  </a:cubicBezTo>
                  <a:lnTo>
                    <a:pt x="369094" y="159544"/>
                  </a:lnTo>
                  <a:lnTo>
                    <a:pt x="369094" y="26194"/>
                  </a:lnTo>
                  <a:cubicBezTo>
                    <a:pt x="369094" y="15716"/>
                    <a:pt x="360521" y="7144"/>
                    <a:pt x="350044" y="7144"/>
                  </a:cubicBezTo>
                  <a:lnTo>
                    <a:pt x="140494" y="7144"/>
                  </a:lnTo>
                  <a:cubicBezTo>
                    <a:pt x="130016" y="7144"/>
                    <a:pt x="121444" y="15716"/>
                    <a:pt x="121444" y="26194"/>
                  </a:cubicBezTo>
                  <a:lnTo>
                    <a:pt x="121444" y="159544"/>
                  </a:lnTo>
                  <a:lnTo>
                    <a:pt x="102394" y="159544"/>
                  </a:lnTo>
                  <a:cubicBezTo>
                    <a:pt x="81439" y="159544"/>
                    <a:pt x="64294" y="176689"/>
                    <a:pt x="64294" y="197644"/>
                  </a:cubicBezTo>
                  <a:lnTo>
                    <a:pt x="64294" y="311944"/>
                  </a:lnTo>
                  <a:lnTo>
                    <a:pt x="7144" y="445294"/>
                  </a:lnTo>
                  <a:lnTo>
                    <a:pt x="7144" y="521494"/>
                  </a:lnTo>
                  <a:lnTo>
                    <a:pt x="769144" y="521494"/>
                  </a:lnTo>
                  <a:lnTo>
                    <a:pt x="769144" y="445294"/>
                  </a:lnTo>
                  <a:lnTo>
                    <a:pt x="711994" y="3119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57" name="Γραφικό 41" descr="Μαυροπίνακας"/>
          <p:cNvSpPr/>
          <p:nvPr/>
        </p:nvSpPr>
        <p:spPr>
          <a:xfrm>
            <a:off x="10529342" y="4456228"/>
            <a:ext cx="800100" cy="542925"/>
          </a:xfrm>
          <a:custGeom>
            <a:avLst/>
            <a:gdLst>
              <a:gd name="connsiteX0" fmla="*/ 775811 w 800100"/>
              <a:gd name="connsiteY0" fmla="*/ 233839 h 542925"/>
              <a:gd name="connsiteX1" fmla="*/ 769144 w 800100"/>
              <a:gd name="connsiteY1" fmla="*/ 228124 h 542925"/>
              <a:gd name="connsiteX2" fmla="*/ 769144 w 800100"/>
              <a:gd name="connsiteY2" fmla="*/ 45244 h 542925"/>
              <a:gd name="connsiteX3" fmla="*/ 731044 w 800100"/>
              <a:gd name="connsiteY3" fmla="*/ 7144 h 542925"/>
              <a:gd name="connsiteX4" fmla="*/ 45244 w 800100"/>
              <a:gd name="connsiteY4" fmla="*/ 7144 h 542925"/>
              <a:gd name="connsiteX5" fmla="*/ 7144 w 800100"/>
              <a:gd name="connsiteY5" fmla="*/ 45244 h 542925"/>
              <a:gd name="connsiteX6" fmla="*/ 7144 w 800100"/>
              <a:gd name="connsiteY6" fmla="*/ 502444 h 542925"/>
              <a:gd name="connsiteX7" fmla="*/ 45244 w 800100"/>
              <a:gd name="connsiteY7" fmla="*/ 540544 h 542925"/>
              <a:gd name="connsiteX8" fmla="*/ 731044 w 800100"/>
              <a:gd name="connsiteY8" fmla="*/ 540544 h 542925"/>
              <a:gd name="connsiteX9" fmla="*/ 769144 w 800100"/>
              <a:gd name="connsiteY9" fmla="*/ 502444 h 542925"/>
              <a:gd name="connsiteX10" fmla="*/ 769144 w 800100"/>
              <a:gd name="connsiteY10" fmla="*/ 321469 h 542925"/>
              <a:gd name="connsiteX11" fmla="*/ 775811 w 800100"/>
              <a:gd name="connsiteY11" fmla="*/ 314801 h 542925"/>
              <a:gd name="connsiteX12" fmla="*/ 792956 w 800100"/>
              <a:gd name="connsiteY12" fmla="*/ 274796 h 542925"/>
              <a:gd name="connsiteX13" fmla="*/ 775811 w 800100"/>
              <a:gd name="connsiteY13" fmla="*/ 233839 h 542925"/>
              <a:gd name="connsiteX14" fmla="*/ 711994 w 800100"/>
              <a:gd name="connsiteY14" fmla="*/ 483394 h 542925"/>
              <a:gd name="connsiteX15" fmla="*/ 64294 w 800100"/>
              <a:gd name="connsiteY15" fmla="*/ 483394 h 542925"/>
              <a:gd name="connsiteX16" fmla="*/ 64294 w 800100"/>
              <a:gd name="connsiteY16" fmla="*/ 64294 h 542925"/>
              <a:gd name="connsiteX17" fmla="*/ 711994 w 800100"/>
              <a:gd name="connsiteY17" fmla="*/ 64294 h 542925"/>
              <a:gd name="connsiteX18" fmla="*/ 711994 w 800100"/>
              <a:gd name="connsiteY18" fmla="*/ 221456 h 542925"/>
              <a:gd name="connsiteX19" fmla="*/ 694849 w 800100"/>
              <a:gd name="connsiteY19" fmla="*/ 232886 h 542925"/>
              <a:gd name="connsiteX20" fmla="*/ 673894 w 800100"/>
              <a:gd name="connsiteY20" fmla="*/ 254794 h 542925"/>
              <a:gd name="connsiteX21" fmla="*/ 673894 w 800100"/>
              <a:gd name="connsiteY21" fmla="*/ 102394 h 542925"/>
              <a:gd name="connsiteX22" fmla="*/ 102394 w 800100"/>
              <a:gd name="connsiteY22" fmla="*/ 102394 h 542925"/>
              <a:gd name="connsiteX23" fmla="*/ 102394 w 800100"/>
              <a:gd name="connsiteY23" fmla="*/ 445294 h 542925"/>
              <a:gd name="connsiteX24" fmla="*/ 673894 w 800100"/>
              <a:gd name="connsiteY24" fmla="*/ 445294 h 542925"/>
              <a:gd name="connsiteX25" fmla="*/ 673894 w 800100"/>
              <a:gd name="connsiteY25" fmla="*/ 408146 h 542925"/>
              <a:gd name="connsiteX26" fmla="*/ 694849 w 800100"/>
              <a:gd name="connsiteY26" fmla="*/ 394811 h 542925"/>
              <a:gd name="connsiteX27" fmla="*/ 711994 w 800100"/>
              <a:gd name="connsiteY27" fmla="*/ 378619 h 542925"/>
              <a:gd name="connsiteX28" fmla="*/ 711994 w 800100"/>
              <a:gd name="connsiteY28" fmla="*/ 483394 h 542925"/>
              <a:gd name="connsiteX29" fmla="*/ 409099 w 800100"/>
              <a:gd name="connsiteY29" fmla="*/ 291941 h 542925"/>
              <a:gd name="connsiteX30" fmla="*/ 404336 w 800100"/>
              <a:gd name="connsiteY30" fmla="*/ 342424 h 542925"/>
              <a:gd name="connsiteX31" fmla="*/ 368141 w 800100"/>
              <a:gd name="connsiteY31" fmla="*/ 336709 h 542925"/>
              <a:gd name="connsiteX32" fmla="*/ 227171 w 800100"/>
              <a:gd name="connsiteY32" fmla="*/ 215741 h 542925"/>
              <a:gd name="connsiteX33" fmla="*/ 227171 w 800100"/>
              <a:gd name="connsiteY33" fmla="*/ 189071 h 542925"/>
              <a:gd name="connsiteX34" fmla="*/ 253841 w 800100"/>
              <a:gd name="connsiteY34" fmla="*/ 189071 h 542925"/>
              <a:gd name="connsiteX35" fmla="*/ 370046 w 800100"/>
              <a:gd name="connsiteY35" fmla="*/ 292894 h 542925"/>
              <a:gd name="connsiteX36" fmla="*/ 359569 w 800100"/>
              <a:gd name="connsiteY36" fmla="*/ 229076 h 542925"/>
              <a:gd name="connsiteX37" fmla="*/ 378619 w 800100"/>
              <a:gd name="connsiteY37" fmla="*/ 184309 h 542925"/>
              <a:gd name="connsiteX38" fmla="*/ 482441 w 800100"/>
              <a:gd name="connsiteY38" fmla="*/ 244316 h 542925"/>
              <a:gd name="connsiteX39" fmla="*/ 560546 w 800100"/>
              <a:gd name="connsiteY39" fmla="*/ 333851 h 542925"/>
              <a:gd name="connsiteX40" fmla="*/ 553879 w 800100"/>
              <a:gd name="connsiteY40" fmla="*/ 359569 h 542925"/>
              <a:gd name="connsiteX41" fmla="*/ 544354 w 800100"/>
              <a:gd name="connsiteY41" fmla="*/ 362426 h 542925"/>
              <a:gd name="connsiteX42" fmla="*/ 528161 w 800100"/>
              <a:gd name="connsiteY42" fmla="*/ 352901 h 542925"/>
              <a:gd name="connsiteX43" fmla="*/ 397669 w 800100"/>
              <a:gd name="connsiteY43" fmla="*/ 224314 h 542925"/>
              <a:gd name="connsiteX44" fmla="*/ 409099 w 800100"/>
              <a:gd name="connsiteY44" fmla="*/ 291941 h 542925"/>
              <a:gd name="connsiteX45" fmla="*/ 749141 w 800100"/>
              <a:gd name="connsiteY45" fmla="*/ 287179 h 542925"/>
              <a:gd name="connsiteX46" fmla="*/ 668179 w 800100"/>
              <a:gd name="connsiteY46" fmla="*/ 368141 h 542925"/>
              <a:gd name="connsiteX47" fmla="*/ 641509 w 800100"/>
              <a:gd name="connsiteY47" fmla="*/ 368141 h 542925"/>
              <a:gd name="connsiteX48" fmla="*/ 641509 w 800100"/>
              <a:gd name="connsiteY48" fmla="*/ 341471 h 542925"/>
              <a:gd name="connsiteX49" fmla="*/ 722471 w 800100"/>
              <a:gd name="connsiteY49" fmla="*/ 260509 h 542925"/>
              <a:gd name="connsiteX50" fmla="*/ 749141 w 800100"/>
              <a:gd name="connsiteY50" fmla="*/ 260509 h 542925"/>
              <a:gd name="connsiteX51" fmla="*/ 749141 w 800100"/>
              <a:gd name="connsiteY51" fmla="*/ 287179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0100" h="542925">
                <a:moveTo>
                  <a:pt x="775811" y="233839"/>
                </a:moveTo>
                <a:cubicBezTo>
                  <a:pt x="773906" y="231934"/>
                  <a:pt x="771049" y="230029"/>
                  <a:pt x="769144" y="228124"/>
                </a:cubicBezTo>
                <a:lnTo>
                  <a:pt x="769144" y="45244"/>
                </a:lnTo>
                <a:cubicBezTo>
                  <a:pt x="769144" y="24289"/>
                  <a:pt x="751999" y="7144"/>
                  <a:pt x="731044" y="7144"/>
                </a:cubicBezTo>
                <a:lnTo>
                  <a:pt x="45244" y="7144"/>
                </a:lnTo>
                <a:cubicBezTo>
                  <a:pt x="24289" y="7144"/>
                  <a:pt x="7144" y="24289"/>
                  <a:pt x="7144" y="45244"/>
                </a:cubicBezTo>
                <a:lnTo>
                  <a:pt x="7144" y="502444"/>
                </a:lnTo>
                <a:cubicBezTo>
                  <a:pt x="7144" y="523399"/>
                  <a:pt x="24289" y="540544"/>
                  <a:pt x="45244" y="540544"/>
                </a:cubicBezTo>
                <a:lnTo>
                  <a:pt x="731044" y="540544"/>
                </a:lnTo>
                <a:cubicBezTo>
                  <a:pt x="751999" y="540544"/>
                  <a:pt x="769144" y="523399"/>
                  <a:pt x="769144" y="502444"/>
                </a:cubicBezTo>
                <a:lnTo>
                  <a:pt x="769144" y="321469"/>
                </a:lnTo>
                <a:lnTo>
                  <a:pt x="775811" y="314801"/>
                </a:lnTo>
                <a:cubicBezTo>
                  <a:pt x="786289" y="304324"/>
                  <a:pt x="792956" y="290036"/>
                  <a:pt x="792956" y="274796"/>
                </a:cubicBezTo>
                <a:cubicBezTo>
                  <a:pt x="792956" y="258604"/>
                  <a:pt x="787241" y="244316"/>
                  <a:pt x="775811" y="233839"/>
                </a:cubicBezTo>
                <a:close/>
                <a:moveTo>
                  <a:pt x="711994" y="483394"/>
                </a:moveTo>
                <a:lnTo>
                  <a:pt x="64294" y="483394"/>
                </a:lnTo>
                <a:lnTo>
                  <a:pt x="64294" y="64294"/>
                </a:lnTo>
                <a:lnTo>
                  <a:pt x="711994" y="64294"/>
                </a:lnTo>
                <a:lnTo>
                  <a:pt x="711994" y="221456"/>
                </a:lnTo>
                <a:cubicBezTo>
                  <a:pt x="706279" y="224314"/>
                  <a:pt x="700564" y="228124"/>
                  <a:pt x="694849" y="232886"/>
                </a:cubicBezTo>
                <a:lnTo>
                  <a:pt x="673894" y="254794"/>
                </a:lnTo>
                <a:lnTo>
                  <a:pt x="673894" y="102394"/>
                </a:lnTo>
                <a:lnTo>
                  <a:pt x="102394" y="102394"/>
                </a:lnTo>
                <a:lnTo>
                  <a:pt x="102394" y="445294"/>
                </a:lnTo>
                <a:lnTo>
                  <a:pt x="673894" y="445294"/>
                </a:lnTo>
                <a:lnTo>
                  <a:pt x="673894" y="408146"/>
                </a:lnTo>
                <a:cubicBezTo>
                  <a:pt x="681514" y="405289"/>
                  <a:pt x="689134" y="400526"/>
                  <a:pt x="694849" y="394811"/>
                </a:cubicBezTo>
                <a:lnTo>
                  <a:pt x="711994" y="378619"/>
                </a:lnTo>
                <a:lnTo>
                  <a:pt x="711994" y="483394"/>
                </a:lnTo>
                <a:close/>
                <a:moveTo>
                  <a:pt x="409099" y="291941"/>
                </a:moveTo>
                <a:cubicBezTo>
                  <a:pt x="414814" y="317659"/>
                  <a:pt x="417671" y="332899"/>
                  <a:pt x="404336" y="342424"/>
                </a:cubicBezTo>
                <a:cubicBezTo>
                  <a:pt x="391001" y="351949"/>
                  <a:pt x="375761" y="342424"/>
                  <a:pt x="368141" y="336709"/>
                </a:cubicBezTo>
                <a:cubicBezTo>
                  <a:pt x="311944" y="300514"/>
                  <a:pt x="230029" y="218599"/>
                  <a:pt x="227171" y="215741"/>
                </a:cubicBezTo>
                <a:cubicBezTo>
                  <a:pt x="219551" y="208121"/>
                  <a:pt x="219551" y="196691"/>
                  <a:pt x="227171" y="189071"/>
                </a:cubicBezTo>
                <a:cubicBezTo>
                  <a:pt x="234791" y="181451"/>
                  <a:pt x="246221" y="181451"/>
                  <a:pt x="253841" y="189071"/>
                </a:cubicBezTo>
                <a:cubicBezTo>
                  <a:pt x="254794" y="190024"/>
                  <a:pt x="319564" y="253841"/>
                  <a:pt x="370046" y="292894"/>
                </a:cubicBezTo>
                <a:cubicBezTo>
                  <a:pt x="366236" y="276701"/>
                  <a:pt x="362426" y="255746"/>
                  <a:pt x="359569" y="229076"/>
                </a:cubicBezTo>
                <a:cubicBezTo>
                  <a:pt x="355759" y="197644"/>
                  <a:pt x="370046" y="188119"/>
                  <a:pt x="378619" y="184309"/>
                </a:cubicBezTo>
                <a:cubicBezTo>
                  <a:pt x="393859" y="178594"/>
                  <a:pt x="418624" y="182404"/>
                  <a:pt x="482441" y="244316"/>
                </a:cubicBezTo>
                <a:cubicBezTo>
                  <a:pt x="514826" y="275749"/>
                  <a:pt x="550069" y="315754"/>
                  <a:pt x="560546" y="333851"/>
                </a:cubicBezTo>
                <a:cubicBezTo>
                  <a:pt x="566261" y="342424"/>
                  <a:pt x="563404" y="354806"/>
                  <a:pt x="553879" y="359569"/>
                </a:cubicBezTo>
                <a:cubicBezTo>
                  <a:pt x="551021" y="361474"/>
                  <a:pt x="547211" y="362426"/>
                  <a:pt x="544354" y="362426"/>
                </a:cubicBezTo>
                <a:cubicBezTo>
                  <a:pt x="537686" y="362426"/>
                  <a:pt x="531971" y="359569"/>
                  <a:pt x="528161" y="352901"/>
                </a:cubicBezTo>
                <a:cubicBezTo>
                  <a:pt x="502444" y="310991"/>
                  <a:pt x="425291" y="240506"/>
                  <a:pt x="397669" y="224314"/>
                </a:cubicBezTo>
                <a:cubicBezTo>
                  <a:pt x="400526" y="252889"/>
                  <a:pt x="405289" y="275749"/>
                  <a:pt x="409099" y="291941"/>
                </a:cubicBezTo>
                <a:close/>
                <a:moveTo>
                  <a:pt x="749141" y="287179"/>
                </a:moveTo>
                <a:lnTo>
                  <a:pt x="668179" y="368141"/>
                </a:lnTo>
                <a:cubicBezTo>
                  <a:pt x="660559" y="375761"/>
                  <a:pt x="649129" y="375761"/>
                  <a:pt x="641509" y="368141"/>
                </a:cubicBezTo>
                <a:cubicBezTo>
                  <a:pt x="633889" y="360521"/>
                  <a:pt x="633889" y="349091"/>
                  <a:pt x="641509" y="341471"/>
                </a:cubicBezTo>
                <a:lnTo>
                  <a:pt x="722471" y="260509"/>
                </a:lnTo>
                <a:cubicBezTo>
                  <a:pt x="730091" y="252889"/>
                  <a:pt x="741521" y="252889"/>
                  <a:pt x="749141" y="260509"/>
                </a:cubicBezTo>
                <a:cubicBezTo>
                  <a:pt x="756761" y="268129"/>
                  <a:pt x="756761" y="279559"/>
                  <a:pt x="749141" y="28717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grpSp>
        <p:nvGrpSpPr>
          <p:cNvPr id="58" name="Γραφικό 43" descr="Ιατρική περίθαλψη"/>
          <p:cNvGrpSpPr/>
          <p:nvPr/>
        </p:nvGrpSpPr>
        <p:grpSpPr>
          <a:xfrm>
            <a:off x="10473350" y="2497747"/>
            <a:ext cx="847725" cy="804868"/>
            <a:chOff x="6088800" y="3421800"/>
            <a:chExt cx="914400" cy="9144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9" name="Ελεύθερη σχεδίαση: Σχήμα 58"/>
            <p:cNvSpPr/>
            <p:nvPr/>
          </p:nvSpPr>
          <p:spPr>
            <a:xfrm>
              <a:off x="6176906" y="3509906"/>
              <a:ext cx="733425" cy="733425"/>
            </a:xfrm>
            <a:custGeom>
              <a:avLst/>
              <a:gdLst>
                <a:gd name="connsiteX0" fmla="*/ 369094 w 733425"/>
                <a:gd name="connsiteY0" fmla="*/ 64294 h 733425"/>
                <a:gd name="connsiteX1" fmla="*/ 64294 w 733425"/>
                <a:gd name="connsiteY1" fmla="*/ 369094 h 733425"/>
                <a:gd name="connsiteX2" fmla="*/ 369094 w 733425"/>
                <a:gd name="connsiteY2" fmla="*/ 673894 h 733425"/>
                <a:gd name="connsiteX3" fmla="*/ 673894 w 733425"/>
                <a:gd name="connsiteY3" fmla="*/ 369094 h 733425"/>
                <a:gd name="connsiteX4" fmla="*/ 369094 w 733425"/>
                <a:gd name="connsiteY4" fmla="*/ 64294 h 733425"/>
                <a:gd name="connsiteX5" fmla="*/ 369094 w 733425"/>
                <a:gd name="connsiteY5" fmla="*/ 731044 h 733425"/>
                <a:gd name="connsiteX6" fmla="*/ 7144 w 733425"/>
                <a:gd name="connsiteY6" fmla="*/ 369094 h 733425"/>
                <a:gd name="connsiteX7" fmla="*/ 369094 w 733425"/>
                <a:gd name="connsiteY7" fmla="*/ 7144 h 733425"/>
                <a:gd name="connsiteX8" fmla="*/ 731044 w 733425"/>
                <a:gd name="connsiteY8" fmla="*/ 369094 h 733425"/>
                <a:gd name="connsiteX9" fmla="*/ 369094 w 733425"/>
                <a:gd name="connsiteY9" fmla="*/ 731044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3425" h="733425">
                  <a:moveTo>
                    <a:pt x="369094" y="64294"/>
                  </a:moveTo>
                  <a:cubicBezTo>
                    <a:pt x="200501" y="64294"/>
                    <a:pt x="64294" y="200501"/>
                    <a:pt x="64294" y="369094"/>
                  </a:cubicBezTo>
                  <a:cubicBezTo>
                    <a:pt x="64294" y="537686"/>
                    <a:pt x="200501" y="673894"/>
                    <a:pt x="369094" y="673894"/>
                  </a:cubicBezTo>
                  <a:cubicBezTo>
                    <a:pt x="537686" y="673894"/>
                    <a:pt x="673894" y="537686"/>
                    <a:pt x="673894" y="369094"/>
                  </a:cubicBezTo>
                  <a:cubicBezTo>
                    <a:pt x="673894" y="200501"/>
                    <a:pt x="537686" y="64294"/>
                    <a:pt x="369094" y="64294"/>
                  </a:cubicBezTo>
                  <a:close/>
                  <a:moveTo>
                    <a:pt x="369094" y="731044"/>
                  </a:moveTo>
                  <a:cubicBezTo>
                    <a:pt x="169069" y="731044"/>
                    <a:pt x="7144" y="569119"/>
                    <a:pt x="7144" y="369094"/>
                  </a:cubicBezTo>
                  <a:cubicBezTo>
                    <a:pt x="7144" y="169069"/>
                    <a:pt x="169069" y="7144"/>
                    <a:pt x="369094" y="7144"/>
                  </a:cubicBezTo>
                  <a:cubicBezTo>
                    <a:pt x="569119" y="7144"/>
                    <a:pt x="731044" y="169069"/>
                    <a:pt x="731044" y="369094"/>
                  </a:cubicBezTo>
                  <a:cubicBezTo>
                    <a:pt x="731044" y="569119"/>
                    <a:pt x="569119" y="731044"/>
                    <a:pt x="369094" y="7310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60" name="Ελεύθερη σχεδίαση: Σχήμα 59"/>
            <p:cNvSpPr/>
            <p:nvPr/>
          </p:nvSpPr>
          <p:spPr>
            <a:xfrm>
              <a:off x="6310256" y="3643256"/>
              <a:ext cx="466725" cy="466725"/>
            </a:xfrm>
            <a:custGeom>
              <a:avLst/>
              <a:gdLst>
                <a:gd name="connsiteX0" fmla="*/ 426244 w 466725"/>
                <a:gd name="connsiteY0" fmla="*/ 159544 h 466725"/>
                <a:gd name="connsiteX1" fmla="*/ 311944 w 466725"/>
                <a:gd name="connsiteY1" fmla="*/ 159544 h 466725"/>
                <a:gd name="connsiteX2" fmla="*/ 311944 w 466725"/>
                <a:gd name="connsiteY2" fmla="*/ 45244 h 466725"/>
                <a:gd name="connsiteX3" fmla="*/ 273844 w 466725"/>
                <a:gd name="connsiteY3" fmla="*/ 7144 h 466725"/>
                <a:gd name="connsiteX4" fmla="*/ 197644 w 466725"/>
                <a:gd name="connsiteY4" fmla="*/ 7144 h 466725"/>
                <a:gd name="connsiteX5" fmla="*/ 159544 w 466725"/>
                <a:gd name="connsiteY5" fmla="*/ 45244 h 466725"/>
                <a:gd name="connsiteX6" fmla="*/ 159544 w 466725"/>
                <a:gd name="connsiteY6" fmla="*/ 159544 h 466725"/>
                <a:gd name="connsiteX7" fmla="*/ 45244 w 466725"/>
                <a:gd name="connsiteY7" fmla="*/ 159544 h 466725"/>
                <a:gd name="connsiteX8" fmla="*/ 7144 w 466725"/>
                <a:gd name="connsiteY8" fmla="*/ 197644 h 466725"/>
                <a:gd name="connsiteX9" fmla="*/ 7144 w 466725"/>
                <a:gd name="connsiteY9" fmla="*/ 273844 h 466725"/>
                <a:gd name="connsiteX10" fmla="*/ 45244 w 466725"/>
                <a:gd name="connsiteY10" fmla="*/ 311944 h 466725"/>
                <a:gd name="connsiteX11" fmla="*/ 159544 w 466725"/>
                <a:gd name="connsiteY11" fmla="*/ 311944 h 466725"/>
                <a:gd name="connsiteX12" fmla="*/ 159544 w 466725"/>
                <a:gd name="connsiteY12" fmla="*/ 426244 h 466725"/>
                <a:gd name="connsiteX13" fmla="*/ 197644 w 466725"/>
                <a:gd name="connsiteY13" fmla="*/ 464344 h 466725"/>
                <a:gd name="connsiteX14" fmla="*/ 273844 w 466725"/>
                <a:gd name="connsiteY14" fmla="*/ 464344 h 466725"/>
                <a:gd name="connsiteX15" fmla="*/ 311944 w 466725"/>
                <a:gd name="connsiteY15" fmla="*/ 426244 h 466725"/>
                <a:gd name="connsiteX16" fmla="*/ 311944 w 466725"/>
                <a:gd name="connsiteY16" fmla="*/ 311944 h 466725"/>
                <a:gd name="connsiteX17" fmla="*/ 426244 w 466725"/>
                <a:gd name="connsiteY17" fmla="*/ 311944 h 466725"/>
                <a:gd name="connsiteX18" fmla="*/ 464344 w 466725"/>
                <a:gd name="connsiteY18" fmla="*/ 273844 h 466725"/>
                <a:gd name="connsiteX19" fmla="*/ 464344 w 466725"/>
                <a:gd name="connsiteY19" fmla="*/ 197644 h 466725"/>
                <a:gd name="connsiteX20" fmla="*/ 426244 w 466725"/>
                <a:gd name="connsiteY20" fmla="*/ 159544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6725" h="466725">
                  <a:moveTo>
                    <a:pt x="426244" y="159544"/>
                  </a:moveTo>
                  <a:lnTo>
                    <a:pt x="311944" y="159544"/>
                  </a:lnTo>
                  <a:lnTo>
                    <a:pt x="311944" y="45244"/>
                  </a:lnTo>
                  <a:cubicBezTo>
                    <a:pt x="311944" y="24289"/>
                    <a:pt x="294799" y="7144"/>
                    <a:pt x="273844" y="7144"/>
                  </a:cubicBezTo>
                  <a:lnTo>
                    <a:pt x="197644" y="7144"/>
                  </a:lnTo>
                  <a:cubicBezTo>
                    <a:pt x="176689" y="7144"/>
                    <a:pt x="159544" y="24289"/>
                    <a:pt x="159544" y="45244"/>
                  </a:cubicBezTo>
                  <a:lnTo>
                    <a:pt x="159544" y="159544"/>
                  </a:lnTo>
                  <a:lnTo>
                    <a:pt x="45244" y="159544"/>
                  </a:lnTo>
                  <a:cubicBezTo>
                    <a:pt x="24289" y="159544"/>
                    <a:pt x="7144" y="176689"/>
                    <a:pt x="7144" y="197644"/>
                  </a:cubicBezTo>
                  <a:lnTo>
                    <a:pt x="7144" y="273844"/>
                  </a:lnTo>
                  <a:cubicBezTo>
                    <a:pt x="7144" y="294799"/>
                    <a:pt x="24289" y="311944"/>
                    <a:pt x="45244" y="311944"/>
                  </a:cubicBezTo>
                  <a:lnTo>
                    <a:pt x="159544" y="311944"/>
                  </a:lnTo>
                  <a:lnTo>
                    <a:pt x="159544" y="426244"/>
                  </a:lnTo>
                  <a:cubicBezTo>
                    <a:pt x="159544" y="447199"/>
                    <a:pt x="176689" y="464344"/>
                    <a:pt x="197644" y="464344"/>
                  </a:cubicBezTo>
                  <a:lnTo>
                    <a:pt x="273844" y="464344"/>
                  </a:lnTo>
                  <a:cubicBezTo>
                    <a:pt x="294799" y="464344"/>
                    <a:pt x="311944" y="447199"/>
                    <a:pt x="311944" y="426244"/>
                  </a:cubicBezTo>
                  <a:lnTo>
                    <a:pt x="311944" y="311944"/>
                  </a:lnTo>
                  <a:lnTo>
                    <a:pt x="426244" y="311944"/>
                  </a:lnTo>
                  <a:cubicBezTo>
                    <a:pt x="447199" y="311944"/>
                    <a:pt x="464344" y="294799"/>
                    <a:pt x="464344" y="273844"/>
                  </a:cubicBezTo>
                  <a:lnTo>
                    <a:pt x="464344" y="197644"/>
                  </a:lnTo>
                  <a:cubicBezTo>
                    <a:pt x="464344" y="176689"/>
                    <a:pt x="447199" y="159544"/>
                    <a:pt x="426244" y="159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29" name="Ορθογώνιο 6">
            <a:extLst>
              <a:ext uri="{FF2B5EF4-FFF2-40B4-BE49-F238E27FC236}">
                <a16:creationId xmlns="" xmlns:a16="http://schemas.microsoft.com/office/drawing/2014/main" id="{A3AFF7C1-7686-4644-AB92-7529276578F4}"/>
              </a:ext>
            </a:extLst>
          </p:cNvPr>
          <p:cNvSpPr/>
          <p:nvPr/>
        </p:nvSpPr>
        <p:spPr>
          <a:xfrm flipV="1">
            <a:off x="279168" y="347045"/>
            <a:ext cx="4768821" cy="161205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30" name="Ορθογώνιο 6">
            <a:extLst>
              <a:ext uri="{FF2B5EF4-FFF2-40B4-BE49-F238E27FC236}">
                <a16:creationId xmlns="" xmlns:a16="http://schemas.microsoft.com/office/drawing/2014/main" id="{A471603E-1B1B-45EC-98E5-396EF6904002}"/>
              </a:ext>
            </a:extLst>
          </p:cNvPr>
          <p:cNvSpPr/>
          <p:nvPr/>
        </p:nvSpPr>
        <p:spPr>
          <a:xfrm>
            <a:off x="318515" y="6330807"/>
            <a:ext cx="4729474" cy="161206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05546" y="79342"/>
            <a:ext cx="11755469" cy="432000"/>
          </a:xfrm>
        </p:spPr>
        <p:txBody>
          <a:bodyPr rtlCol="0"/>
          <a:lstStyle/>
          <a:p>
            <a:pPr algn="ctr"/>
            <a:r>
              <a:rPr lang="el-GR" sz="2000" b="1" dirty="0">
                <a:solidFill>
                  <a:schemeClr val="bg2">
                    <a:lumMod val="50000"/>
                  </a:schemeClr>
                </a:solidFill>
              </a:rPr>
              <a:t>Κατηγοριοποίηση επιχειρήσεων βάσει συστημάτων παραγωγής &amp; χρησιμοποιούμενων τεχνικών μεθόδων</a:t>
            </a:r>
            <a:endParaRPr lang="el-GR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>
          <a:xfrm>
            <a:off x="6330320" y="7064776"/>
            <a:ext cx="4114800" cy="206104"/>
          </a:xfrm>
        </p:spPr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403513" y="6211193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70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32225" y="608126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77" name="Γράφημα 76">
            <a:extLst>
              <a:ext uri="{FF2B5EF4-FFF2-40B4-BE49-F238E27FC236}">
                <a16:creationId xmlns="" xmlns:a16="http://schemas.microsoft.com/office/drawing/2014/main" id="{8EA8A132-943D-42D3-8524-9598F2E83FA9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1192915031"/>
              </p:ext>
            </p:extLst>
          </p:nvPr>
        </p:nvGraphicFramePr>
        <p:xfrm>
          <a:off x="1759290" y="796370"/>
          <a:ext cx="1193165" cy="1729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Γραφικό 6" descr="Τρένο">
            <a:extLst>
              <a:ext uri="{FF2B5EF4-FFF2-40B4-BE49-F238E27FC236}">
                <a16:creationId xmlns="" xmlns:a16="http://schemas.microsoft.com/office/drawing/2014/main" id="{9B663F29-00D5-4697-8CC7-FFDAC70489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76472" y="1381840"/>
            <a:ext cx="558800" cy="558800"/>
          </a:xfrm>
          <a:prstGeom prst="rect">
            <a:avLst/>
          </a:prstGeom>
        </p:spPr>
      </p:pic>
      <p:graphicFrame>
        <p:nvGraphicFramePr>
          <p:cNvPr id="81" name="Γράφημα 80">
            <a:extLst>
              <a:ext uri="{FF2B5EF4-FFF2-40B4-BE49-F238E27FC236}">
                <a16:creationId xmlns="" xmlns:a16="http://schemas.microsoft.com/office/drawing/2014/main" id="{5181D75E-80D5-4F57-A0DB-E54547C046E9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621609090"/>
              </p:ext>
            </p:extLst>
          </p:nvPr>
        </p:nvGraphicFramePr>
        <p:xfrm>
          <a:off x="1745680" y="2889734"/>
          <a:ext cx="1193165" cy="1729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0" name="Γραφικό 9" descr="Αυτοκίνητο">
            <a:extLst>
              <a:ext uri="{FF2B5EF4-FFF2-40B4-BE49-F238E27FC236}">
                <a16:creationId xmlns="" xmlns:a16="http://schemas.microsoft.com/office/drawing/2014/main" id="{483E65FA-97B5-4ADF-AC0E-5B92A4AF84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214942" y="3679463"/>
            <a:ext cx="457200" cy="457200"/>
          </a:xfrm>
          <a:prstGeom prst="rect">
            <a:avLst/>
          </a:prstGeom>
        </p:spPr>
      </p:pic>
      <p:pic>
        <p:nvPicPr>
          <p:cNvPr id="84" name="Γραφικό 83" descr="Αυτοκίνητο">
            <a:extLst>
              <a:ext uri="{FF2B5EF4-FFF2-40B4-BE49-F238E27FC236}">
                <a16:creationId xmlns="" xmlns:a16="http://schemas.microsoft.com/office/drawing/2014/main" id="{CFA795E2-C3E7-421D-BFDD-7216E97E12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86661" y="3438820"/>
            <a:ext cx="457200" cy="457200"/>
          </a:xfrm>
          <a:prstGeom prst="rect">
            <a:avLst/>
          </a:prstGeom>
        </p:spPr>
      </p:pic>
      <p:graphicFrame>
        <p:nvGraphicFramePr>
          <p:cNvPr id="85" name="Γράφημα 84">
            <a:extLst>
              <a:ext uri="{FF2B5EF4-FFF2-40B4-BE49-F238E27FC236}">
                <a16:creationId xmlns="" xmlns:a16="http://schemas.microsoft.com/office/drawing/2014/main" id="{7B24E86D-BB9F-4B97-BBA1-55A825458683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500869630"/>
              </p:ext>
            </p:extLst>
          </p:nvPr>
        </p:nvGraphicFramePr>
        <p:xfrm>
          <a:off x="1759289" y="4868455"/>
          <a:ext cx="1193165" cy="1729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13" name="Γραφικό 12" descr="Φωτογραφική μηχανή">
            <a:extLst>
              <a:ext uri="{FF2B5EF4-FFF2-40B4-BE49-F238E27FC236}">
                <a16:creationId xmlns="" xmlns:a16="http://schemas.microsoft.com/office/drawing/2014/main" id="{127D8C2F-41D3-49F7-9905-E65F66B9F86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076472" y="5455830"/>
            <a:ext cx="558800" cy="5588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0F8E3231-F3E1-47C1-AED0-A68DC64B3CD9}"/>
              </a:ext>
            </a:extLst>
          </p:cNvPr>
          <p:cNvSpPr txBox="1"/>
          <p:nvPr/>
        </p:nvSpPr>
        <p:spPr>
          <a:xfrm>
            <a:off x="907752" y="2062957"/>
            <a:ext cx="30734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1" dirty="0"/>
              <a:t>Ομάδα 1</a:t>
            </a:r>
          </a:p>
          <a:p>
            <a:pPr algn="ctr"/>
            <a:r>
              <a:rPr lang="el-GR" sz="1400" dirty="0"/>
              <a:t>Σύστημα παραγωγής μοναδικού προϊόντος ή/και μικρών παρτίδων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="" xmlns:a16="http://schemas.microsoft.com/office/drawing/2014/main" id="{C3273C7C-D810-4AF4-9165-8C1AC861A04D}"/>
              </a:ext>
            </a:extLst>
          </p:cNvPr>
          <p:cNvSpPr txBox="1"/>
          <p:nvPr/>
        </p:nvSpPr>
        <p:spPr>
          <a:xfrm>
            <a:off x="813339" y="4147431"/>
            <a:ext cx="30734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1" dirty="0"/>
              <a:t>Ομάδα 2</a:t>
            </a:r>
          </a:p>
          <a:p>
            <a:pPr algn="ctr"/>
            <a:r>
              <a:rPr lang="el-GR" sz="1400" dirty="0"/>
              <a:t>Σύστημα παραγωγής μεγάλων παρτίδων ή/και μαζικής παραγωγής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FD19822D-29DB-449E-93C0-C37DDE83DE87}"/>
              </a:ext>
            </a:extLst>
          </p:cNvPr>
          <p:cNvSpPr txBox="1"/>
          <p:nvPr/>
        </p:nvSpPr>
        <p:spPr>
          <a:xfrm>
            <a:off x="814249" y="6142820"/>
            <a:ext cx="307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1" dirty="0"/>
              <a:t>Ομάδα 3</a:t>
            </a:r>
          </a:p>
          <a:p>
            <a:pPr algn="ctr"/>
            <a:r>
              <a:rPr lang="el-GR" sz="1400" dirty="0"/>
              <a:t>Σύστημα παραγωγής σε ροή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="" xmlns:a16="http://schemas.microsoft.com/office/drawing/2014/main" id="{4EDCA31C-7F0C-4A54-9E67-68B424F45ED0}"/>
              </a:ext>
            </a:extLst>
          </p:cNvPr>
          <p:cNvSpPr txBox="1"/>
          <p:nvPr/>
        </p:nvSpPr>
        <p:spPr>
          <a:xfrm>
            <a:off x="4596434" y="774234"/>
            <a:ext cx="6207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I</a:t>
            </a:r>
            <a:r>
              <a:rPr lang="en-US" sz="1400" dirty="0"/>
              <a:t>     </a:t>
            </a:r>
            <a:r>
              <a:rPr lang="el-GR" sz="1400" dirty="0"/>
              <a:t>Παραγωγή των απλών μονάδων που καλύπτουν τις παραγγελίες των πελατών (πχ πολεμικά αεροσκάφη ή ειδικός πολεμικός εξοπλισμός) -5 επιχειρήσεις- 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3E236249-C750-4A4F-8A3F-46720E9BA68E}"/>
              </a:ext>
            </a:extLst>
          </p:cNvPr>
          <p:cNvSpPr txBox="1"/>
          <p:nvPr/>
        </p:nvSpPr>
        <p:spPr>
          <a:xfrm>
            <a:off x="4596434" y="1381275"/>
            <a:ext cx="584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II </a:t>
            </a:r>
            <a:r>
              <a:rPr lang="en-US" sz="1400" dirty="0"/>
              <a:t>   </a:t>
            </a:r>
            <a:r>
              <a:rPr lang="el-GR" sz="1400" dirty="0"/>
              <a:t>Παραγωγή προτύπων ή τεχνικά περίπλοκων μονάδων </a:t>
            </a:r>
            <a:r>
              <a:rPr lang="en-US" sz="1400" dirty="0"/>
              <a:t>(</a:t>
            </a:r>
            <a:r>
              <a:rPr lang="el-GR" sz="1400" dirty="0"/>
              <a:t>πχ πρότυπα νέων μοντέλων αυτοκινήτων) -10 επιχειρήσεις-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02E76BDC-1E29-4E3E-BE07-39AC79381571}"/>
              </a:ext>
            </a:extLst>
          </p:cNvPr>
          <p:cNvSpPr txBox="1"/>
          <p:nvPr/>
        </p:nvSpPr>
        <p:spPr>
          <a:xfrm>
            <a:off x="4596434" y="1988316"/>
            <a:ext cx="584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III</a:t>
            </a:r>
            <a:r>
              <a:rPr lang="en-US" sz="1400" dirty="0"/>
              <a:t>   </a:t>
            </a:r>
            <a:r>
              <a:rPr lang="el-GR" sz="1400" dirty="0"/>
              <a:t>Κατασκευή μεγάλου &amp; τεχνικά περίπλοκου έργου κατά στάδια (πχ κατασκευή μεγάλου φράγματος) -2 επιχειρήσεις-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C4B1A6CA-4390-4857-A1F0-C9FEE711EF26}"/>
              </a:ext>
            </a:extLst>
          </p:cNvPr>
          <p:cNvSpPr txBox="1"/>
          <p:nvPr/>
        </p:nvSpPr>
        <p:spPr>
          <a:xfrm>
            <a:off x="4596434" y="2595357"/>
            <a:ext cx="584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IV</a:t>
            </a:r>
            <a:r>
              <a:rPr lang="en-US" sz="1400" dirty="0"/>
              <a:t>   </a:t>
            </a:r>
            <a:r>
              <a:rPr lang="el-GR" sz="1400" dirty="0"/>
              <a:t>Παραγωγή μικρών παρτίδων ανάλογα με τις παραγγελίες των πελατών (πχ τεθωρακισμένα αυτοκίνητα ή ακριβά </a:t>
            </a:r>
            <a:r>
              <a:rPr lang="el-GR" sz="1400" dirty="0" smtClean="0"/>
              <a:t>κοσμήματα) </a:t>
            </a:r>
            <a:r>
              <a:rPr lang="el-GR" sz="1400" dirty="0"/>
              <a:t>-7 επιχειρήσεις-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41AEAF39-C870-4B0A-8316-7269D9C3F54A}"/>
              </a:ext>
            </a:extLst>
          </p:cNvPr>
          <p:cNvSpPr txBox="1"/>
          <p:nvPr/>
        </p:nvSpPr>
        <p:spPr>
          <a:xfrm>
            <a:off x="4596434" y="3202398"/>
            <a:ext cx="584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</a:t>
            </a:r>
            <a:r>
              <a:rPr lang="en-US" sz="1400" dirty="0"/>
              <a:t>   </a:t>
            </a:r>
            <a:r>
              <a:rPr lang="el-GR" sz="1400" dirty="0"/>
              <a:t>Παραγωγή μεγάλων παρτίδων </a:t>
            </a:r>
            <a:r>
              <a:rPr lang="el-GR" sz="1400" dirty="0" smtClean="0"/>
              <a:t>με </a:t>
            </a:r>
            <a:r>
              <a:rPr lang="el-GR" sz="1400" dirty="0"/>
              <a:t>ξεχωριστή συναρμολόγηση (πχ έτοιμα ενδύματα) -3 επιχειρήσεις-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="" xmlns:a16="http://schemas.microsoft.com/office/drawing/2014/main" id="{A2CC3721-778B-4A99-BBBD-950B6AF37AA6}"/>
              </a:ext>
            </a:extLst>
          </p:cNvPr>
          <p:cNvSpPr txBox="1"/>
          <p:nvPr/>
        </p:nvSpPr>
        <p:spPr>
          <a:xfrm>
            <a:off x="4596434" y="3809439"/>
            <a:ext cx="584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VI</a:t>
            </a:r>
            <a:r>
              <a:rPr lang="en-US" sz="1400" dirty="0"/>
              <a:t>    </a:t>
            </a:r>
            <a:r>
              <a:rPr lang="el-GR" sz="1400" dirty="0"/>
              <a:t>Παραγωγή μεγάλων παρτίδων τύπου αλυσίδας παραγωγής  (πχ αυτοκινητοβιομηχανία) -25 επιχειρήσεις-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="" xmlns:a16="http://schemas.microsoft.com/office/drawing/2014/main" id="{D1AA9DE6-3CA5-4C60-834F-723194FE09A0}"/>
              </a:ext>
            </a:extLst>
          </p:cNvPr>
          <p:cNvSpPr txBox="1"/>
          <p:nvPr/>
        </p:nvSpPr>
        <p:spPr>
          <a:xfrm>
            <a:off x="4596434" y="4416480"/>
            <a:ext cx="58486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VII</a:t>
            </a:r>
            <a:r>
              <a:rPr lang="en-US" sz="1400" dirty="0"/>
              <a:t>    </a:t>
            </a:r>
            <a:r>
              <a:rPr lang="el-GR" sz="1400" dirty="0"/>
              <a:t>Μαζική παραγωγή (πχ απορρυπαντικά, αναψυκτικά) -6 επιχειρήσεις-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27611155-D9A1-42C4-A4B8-0B4ADA5319C3}"/>
              </a:ext>
            </a:extLst>
          </p:cNvPr>
          <p:cNvSpPr txBox="1"/>
          <p:nvPr/>
        </p:nvSpPr>
        <p:spPr>
          <a:xfrm>
            <a:off x="4596431" y="4808078"/>
            <a:ext cx="58486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VIII</a:t>
            </a:r>
            <a:r>
              <a:rPr lang="en-US" sz="1400" dirty="0"/>
              <a:t>    </a:t>
            </a:r>
            <a:r>
              <a:rPr lang="el-GR" sz="1400" dirty="0"/>
              <a:t>Παραγωγή ροής συνδυασμένη είτε με την προετοιμασία ενός προϊόντος για πώληση σε μεγάλες παρτίδες  είτε με μεθόδους μαζικής παραγωγής (πχ φαρμακοβιομηχανίες) -9 επιχειρήσεις-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230AEF84-8878-4AEA-A53E-B0777521C49A}"/>
              </a:ext>
            </a:extLst>
          </p:cNvPr>
          <p:cNvSpPr txBox="1"/>
          <p:nvPr/>
        </p:nvSpPr>
        <p:spPr>
          <a:xfrm>
            <a:off x="4596431" y="5630563"/>
            <a:ext cx="6522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IX</a:t>
            </a:r>
            <a:r>
              <a:rPr lang="en-US" sz="1400" dirty="0"/>
              <a:t>   </a:t>
            </a:r>
            <a:r>
              <a:rPr lang="el-GR" sz="1400" dirty="0"/>
              <a:t>Παραγωγή ροής χημικών σε παρτίδες (πχ φωτογραφικό υλικό) - 13 επιχειρήσεις-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="" xmlns:a16="http://schemas.microsoft.com/office/drawing/2014/main" id="{0515B9D1-D6F0-44F4-AE4A-86D27AD61A91}"/>
              </a:ext>
            </a:extLst>
          </p:cNvPr>
          <p:cNvSpPr txBox="1"/>
          <p:nvPr/>
        </p:nvSpPr>
        <p:spPr>
          <a:xfrm>
            <a:off x="4596431" y="6022160"/>
            <a:ext cx="584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X</a:t>
            </a:r>
            <a:r>
              <a:rPr lang="en-US" sz="1400" dirty="0"/>
              <a:t>    </a:t>
            </a:r>
            <a:r>
              <a:rPr lang="el-GR" sz="1400" dirty="0"/>
              <a:t>Συνεχής παραγωγή ροής υλικών σε υγρή, αέρια &amp; στερεή μορφή  (πχ </a:t>
            </a:r>
            <a:r>
              <a:rPr lang="el-GR" sz="1400" dirty="0" err="1"/>
              <a:t>πετρελαιοβιομηχανία</a:t>
            </a:r>
            <a:r>
              <a:rPr lang="el-GR" sz="1400" dirty="0"/>
              <a:t>) -12 επιχειρήσεις-</a:t>
            </a:r>
          </a:p>
        </p:txBody>
      </p:sp>
      <p:cxnSp>
        <p:nvCxnSpPr>
          <p:cNvPr id="17" name="Ευθεία γραμμή σύνδεσης 16">
            <a:extLst>
              <a:ext uri="{FF2B5EF4-FFF2-40B4-BE49-F238E27FC236}">
                <a16:creationId xmlns="" xmlns:a16="http://schemas.microsoft.com/office/drawing/2014/main" id="{EC0DB223-0274-406E-BB4D-379C26EBBD91}"/>
              </a:ext>
            </a:extLst>
          </p:cNvPr>
          <p:cNvCxnSpPr/>
          <p:nvPr/>
        </p:nvCxnSpPr>
        <p:spPr>
          <a:xfrm flipH="1">
            <a:off x="4387555" y="733914"/>
            <a:ext cx="5715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Ευθεία γραμμή σύνδεσης 18">
            <a:extLst>
              <a:ext uri="{FF2B5EF4-FFF2-40B4-BE49-F238E27FC236}">
                <a16:creationId xmlns="" xmlns:a16="http://schemas.microsoft.com/office/drawing/2014/main" id="{9AA59507-1852-4CB9-898F-BF786D54A055}"/>
              </a:ext>
            </a:extLst>
          </p:cNvPr>
          <p:cNvCxnSpPr/>
          <p:nvPr/>
        </p:nvCxnSpPr>
        <p:spPr>
          <a:xfrm>
            <a:off x="4400081" y="721214"/>
            <a:ext cx="0" cy="29918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Ευθεία γραμμή σύνδεσης 108">
            <a:extLst>
              <a:ext uri="{FF2B5EF4-FFF2-40B4-BE49-F238E27FC236}">
                <a16:creationId xmlns="" xmlns:a16="http://schemas.microsoft.com/office/drawing/2014/main" id="{FF5398BA-C256-4E51-BBAE-8AA67F83866B}"/>
              </a:ext>
            </a:extLst>
          </p:cNvPr>
          <p:cNvCxnSpPr/>
          <p:nvPr/>
        </p:nvCxnSpPr>
        <p:spPr>
          <a:xfrm flipH="1">
            <a:off x="4387555" y="3707219"/>
            <a:ext cx="5715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Ευθεία γραμμή σύνδεσης 109">
            <a:extLst>
              <a:ext uri="{FF2B5EF4-FFF2-40B4-BE49-F238E27FC236}">
                <a16:creationId xmlns="" xmlns:a16="http://schemas.microsoft.com/office/drawing/2014/main" id="{C2F54AAD-0D1D-4EC0-BFDE-FA0CA3578875}"/>
              </a:ext>
            </a:extLst>
          </p:cNvPr>
          <p:cNvCxnSpPr/>
          <p:nvPr/>
        </p:nvCxnSpPr>
        <p:spPr>
          <a:xfrm flipH="1">
            <a:off x="4387381" y="4761145"/>
            <a:ext cx="5715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Ευθεία γραμμή σύνδεσης 110">
            <a:extLst>
              <a:ext uri="{FF2B5EF4-FFF2-40B4-BE49-F238E27FC236}">
                <a16:creationId xmlns="" xmlns:a16="http://schemas.microsoft.com/office/drawing/2014/main" id="{9462F135-D312-465F-9C31-DA732D535C39}"/>
              </a:ext>
            </a:extLst>
          </p:cNvPr>
          <p:cNvCxnSpPr/>
          <p:nvPr/>
        </p:nvCxnSpPr>
        <p:spPr>
          <a:xfrm flipH="1">
            <a:off x="4387381" y="6573552"/>
            <a:ext cx="5715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Ευθεία γραμμή σύνδεσης 24">
            <a:extLst>
              <a:ext uri="{FF2B5EF4-FFF2-40B4-BE49-F238E27FC236}">
                <a16:creationId xmlns="" xmlns:a16="http://schemas.microsoft.com/office/drawing/2014/main" id="{45F55FD2-C05B-4DE3-9231-5C3BCFA80900}"/>
              </a:ext>
            </a:extLst>
          </p:cNvPr>
          <p:cNvCxnSpPr>
            <a:cxnSpLocks/>
          </p:cNvCxnSpPr>
          <p:nvPr/>
        </p:nvCxnSpPr>
        <p:spPr>
          <a:xfrm>
            <a:off x="4400081" y="4760980"/>
            <a:ext cx="0" cy="18250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Ευθεία γραμμή σύνδεσης 28">
            <a:extLst>
              <a:ext uri="{FF2B5EF4-FFF2-40B4-BE49-F238E27FC236}">
                <a16:creationId xmlns="" xmlns:a16="http://schemas.microsoft.com/office/drawing/2014/main" id="{5F48859A-6E89-42FC-8CFF-F68BF120024C}"/>
              </a:ext>
            </a:extLst>
          </p:cNvPr>
          <p:cNvCxnSpPr/>
          <p:nvPr/>
        </p:nvCxnSpPr>
        <p:spPr>
          <a:xfrm flipH="1">
            <a:off x="4108155" y="3492793"/>
            <a:ext cx="279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Ευθεία γραμμή σύνδεσης 113">
            <a:extLst>
              <a:ext uri="{FF2B5EF4-FFF2-40B4-BE49-F238E27FC236}">
                <a16:creationId xmlns="" xmlns:a16="http://schemas.microsoft.com/office/drawing/2014/main" id="{E7AF22A7-C503-4578-9CD2-17CB74A1EB2E}"/>
              </a:ext>
            </a:extLst>
          </p:cNvPr>
          <p:cNvCxnSpPr/>
          <p:nvPr/>
        </p:nvCxnSpPr>
        <p:spPr>
          <a:xfrm flipH="1">
            <a:off x="4108155" y="5171072"/>
            <a:ext cx="279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Ευθεία γραμμή σύνδεσης 30">
            <a:extLst>
              <a:ext uri="{FF2B5EF4-FFF2-40B4-BE49-F238E27FC236}">
                <a16:creationId xmlns="" xmlns:a16="http://schemas.microsoft.com/office/drawing/2014/main" id="{2B6F58F2-200B-4D12-8C05-0C84EA08D707}"/>
              </a:ext>
            </a:extLst>
          </p:cNvPr>
          <p:cNvCxnSpPr/>
          <p:nvPr/>
        </p:nvCxnSpPr>
        <p:spPr>
          <a:xfrm>
            <a:off x="4120855" y="3480093"/>
            <a:ext cx="0" cy="168995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Ισοσκελές τρίγωνο 224">
            <a:extLst>
              <a:ext uri="{FF2B5EF4-FFF2-40B4-BE49-F238E27FC236}">
                <a16:creationId xmlns="" xmlns:a16="http://schemas.microsoft.com/office/drawing/2014/main" id="{FB8FBED7-B2CA-41B4-9ADA-2BDCAAAEE776}"/>
              </a:ext>
            </a:extLst>
          </p:cNvPr>
          <p:cNvSpPr/>
          <p:nvPr/>
        </p:nvSpPr>
        <p:spPr>
          <a:xfrm rot="16200000">
            <a:off x="4200006" y="1566964"/>
            <a:ext cx="227426" cy="151841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8" name="Ισοσκελές τρίγωνο 117">
            <a:extLst>
              <a:ext uri="{FF2B5EF4-FFF2-40B4-BE49-F238E27FC236}">
                <a16:creationId xmlns="" xmlns:a16="http://schemas.microsoft.com/office/drawing/2014/main" id="{A9F38C1A-FB62-4357-B7E9-8A0EE2F64ED4}"/>
              </a:ext>
            </a:extLst>
          </p:cNvPr>
          <p:cNvSpPr/>
          <p:nvPr/>
        </p:nvSpPr>
        <p:spPr>
          <a:xfrm rot="16200000">
            <a:off x="3925386" y="4071510"/>
            <a:ext cx="227426" cy="151841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2" name="Ισοσκελές τρίγωνο 121">
            <a:extLst>
              <a:ext uri="{FF2B5EF4-FFF2-40B4-BE49-F238E27FC236}">
                <a16:creationId xmlns="" xmlns:a16="http://schemas.microsoft.com/office/drawing/2014/main" id="{BB9F4572-7DE2-48CC-ADE8-CA24D9EFDD9C}"/>
              </a:ext>
            </a:extLst>
          </p:cNvPr>
          <p:cNvSpPr/>
          <p:nvPr/>
        </p:nvSpPr>
        <p:spPr>
          <a:xfrm rot="16200000">
            <a:off x="4203774" y="6041064"/>
            <a:ext cx="227426" cy="151841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216354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Θέση εικόνας 14" descr="εναέρια προβολή αυτοκινητοδρόμων μεγάλης πόλ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 t="32" b="32"/>
          <a:stretch>
            <a:fillRect/>
          </a:stretch>
        </p:blipFill>
        <p:spPr/>
      </p:pic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07781" y="1089260"/>
            <a:ext cx="4491355" cy="4983757"/>
          </a:xfrm>
        </p:spPr>
        <p:txBody>
          <a:bodyPr rtlCol="0"/>
          <a:lstStyle/>
          <a:p>
            <a:pPr marL="0" indent="0" algn="ctr">
              <a:buNone/>
            </a:pPr>
            <a:r>
              <a:rPr lang="el-GR" sz="1700" dirty="0"/>
              <a:t>Σύμφωνα με την έρευνα όσο </a:t>
            </a:r>
            <a:r>
              <a:rPr lang="el-GR" sz="1700" b="1" dirty="0"/>
              <a:t>αυξάνει ο βαθμός τεχνικής πολυπλοκότητας</a:t>
            </a:r>
          </a:p>
          <a:p>
            <a:pPr marL="0" indent="0">
              <a:buNone/>
            </a:pPr>
            <a:endParaRPr lang="el-GR" sz="1700" dirty="0"/>
          </a:p>
          <a:p>
            <a:pPr marL="0" indent="0">
              <a:buNone/>
            </a:pPr>
            <a:endParaRPr lang="el-GR" sz="1700" dirty="0"/>
          </a:p>
          <a:p>
            <a:pPr marL="0" indent="0" algn="ctr">
              <a:buNone/>
            </a:pPr>
            <a:r>
              <a:rPr lang="el-GR" sz="1700" dirty="0"/>
              <a:t>τόσο </a:t>
            </a:r>
            <a:r>
              <a:rPr lang="el-GR" sz="1700" b="1" dirty="0"/>
              <a:t>αυξάνονται</a:t>
            </a:r>
            <a:r>
              <a:rPr lang="el-GR" sz="1700" dirty="0"/>
              <a:t> και </a:t>
            </a:r>
            <a:r>
              <a:rPr lang="el-GR" sz="1700" b="1" dirty="0"/>
              <a:t>τα επίπεδα ιεραρχίας </a:t>
            </a:r>
            <a:r>
              <a:rPr lang="el-GR" sz="1700" dirty="0"/>
              <a:t>στο εσωτερικό των επιχειρήσεων</a:t>
            </a:r>
          </a:p>
          <a:p>
            <a:endParaRPr lang="el-GR" sz="1700" dirty="0"/>
          </a:p>
          <a:p>
            <a:endParaRPr lang="el-GR" sz="1700" dirty="0"/>
          </a:p>
          <a:p>
            <a:r>
              <a:rPr lang="en-US" sz="1700" dirty="0" smtClean="0"/>
              <a:t>K</a:t>
            </a:r>
            <a:r>
              <a:rPr lang="el-GR" sz="1700" dirty="0" err="1" smtClean="0"/>
              <a:t>αθώς</a:t>
            </a:r>
            <a:r>
              <a:rPr lang="el-GR" sz="1700" dirty="0" smtClean="0"/>
              <a:t> </a:t>
            </a:r>
            <a:r>
              <a:rPr lang="el-GR" sz="1700" dirty="0"/>
              <a:t>για παράδειγμα στις επιχειρήσεις που χρησιμοποιούν το </a:t>
            </a:r>
            <a:r>
              <a:rPr lang="el-GR" sz="1700" b="1" dirty="0"/>
              <a:t>σύστημα παραγωγής μοναδικού προϊόντος</a:t>
            </a:r>
            <a:r>
              <a:rPr lang="el-GR" sz="1700" dirty="0"/>
              <a:t> ή/και μικρών παρτίδων, τα επίπεδα ιεραρχίας είναι τρία</a:t>
            </a:r>
            <a:endParaRPr lang="en-US" sz="1700" dirty="0"/>
          </a:p>
          <a:p>
            <a:endParaRPr lang="en-US" sz="1700" dirty="0"/>
          </a:p>
          <a:p>
            <a:r>
              <a:rPr lang="en-US" sz="1700" dirty="0" smtClean="0"/>
              <a:t>E</a:t>
            </a:r>
            <a:r>
              <a:rPr lang="el-GR" sz="1700" dirty="0" err="1" smtClean="0"/>
              <a:t>νώ</a:t>
            </a:r>
            <a:r>
              <a:rPr lang="el-GR" sz="1700" dirty="0" smtClean="0"/>
              <a:t> </a:t>
            </a:r>
            <a:r>
              <a:rPr lang="el-GR" sz="1700" dirty="0"/>
              <a:t>στις επιχειρήσεις που χρησιμοποιούν το </a:t>
            </a:r>
            <a:r>
              <a:rPr lang="el-GR" sz="1700" b="1" dirty="0"/>
              <a:t>σύστημα παραγωγής σε ροή </a:t>
            </a:r>
            <a:r>
              <a:rPr lang="el-GR" sz="1700" dirty="0"/>
              <a:t>ή σε συνεχή διαδικασία αυξάνονται σε 6</a:t>
            </a:r>
          </a:p>
          <a:p>
            <a:endParaRPr lang="el-GR" sz="1700" dirty="0"/>
          </a:p>
          <a:p>
            <a:pPr marL="0" indent="0" rtl="0">
              <a:buNone/>
            </a:pPr>
            <a:endParaRPr lang="el-GR" sz="17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71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Γραφικό 4" descr="Βέλος: Περιστροφή δεξιά"/>
          <p:cNvSpPr/>
          <p:nvPr/>
        </p:nvSpPr>
        <p:spPr>
          <a:xfrm>
            <a:off x="2062076" y="1781634"/>
            <a:ext cx="582764" cy="441825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 dirty="0"/>
          </a:p>
        </p:txBody>
      </p:sp>
      <p:pic>
        <p:nvPicPr>
          <p:cNvPr id="5122" name="Picture 2" descr="ÎÏÎ¿ÏÎ­Î»ÎµÏÎ¼Î± ÎµÎ¹ÎºÏÎ½Î±Ï Î³Î¹Î± production LINE AUDI">
            <a:extLst>
              <a:ext uri="{FF2B5EF4-FFF2-40B4-BE49-F238E27FC236}">
                <a16:creationId xmlns="" xmlns:a16="http://schemas.microsoft.com/office/drawing/2014/main" id="{D16CF9AA-38F1-4024-8733-B11EC2938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319" y="1255405"/>
            <a:ext cx="6974680" cy="39354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247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48094" y="138116"/>
            <a:ext cx="11119699" cy="432000"/>
          </a:xfrm>
        </p:spPr>
        <p:txBody>
          <a:bodyPr rtlCol="0"/>
          <a:lstStyle/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Επίπεδα ιεραρχίας &amp; τεχνική πολυπλοκότητα</a:t>
            </a:r>
            <a: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398450" y="6226916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72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957783" y="608631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6" name="Πίνακας 5">
            <a:extLst>
              <a:ext uri="{FF2B5EF4-FFF2-40B4-BE49-F238E27FC236}">
                <a16:creationId xmlns="" xmlns:a16="http://schemas.microsoft.com/office/drawing/2014/main" id="{7716C1B5-6282-4CB8-9898-5CC98D3A08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10204108"/>
              </p:ext>
            </p:extLst>
          </p:nvPr>
        </p:nvGraphicFramePr>
        <p:xfrm>
          <a:off x="551815" y="503170"/>
          <a:ext cx="10681348" cy="630936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670337">
                  <a:extLst>
                    <a:ext uri="{9D8B030D-6E8A-4147-A177-3AD203B41FA5}">
                      <a16:colId xmlns="" xmlns:a16="http://schemas.microsoft.com/office/drawing/2014/main" val="3233180929"/>
                    </a:ext>
                  </a:extLst>
                </a:gridCol>
                <a:gridCol w="2670337">
                  <a:extLst>
                    <a:ext uri="{9D8B030D-6E8A-4147-A177-3AD203B41FA5}">
                      <a16:colId xmlns="" xmlns:a16="http://schemas.microsoft.com/office/drawing/2014/main" val="120481009"/>
                    </a:ext>
                  </a:extLst>
                </a:gridCol>
                <a:gridCol w="2670337">
                  <a:extLst>
                    <a:ext uri="{9D8B030D-6E8A-4147-A177-3AD203B41FA5}">
                      <a16:colId xmlns="" xmlns:a16="http://schemas.microsoft.com/office/drawing/2014/main" val="110527032"/>
                    </a:ext>
                  </a:extLst>
                </a:gridCol>
                <a:gridCol w="2670337">
                  <a:extLst>
                    <a:ext uri="{9D8B030D-6E8A-4147-A177-3AD203B41FA5}">
                      <a16:colId xmlns="" xmlns:a16="http://schemas.microsoft.com/office/drawing/2014/main" val="35794165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el-GR" dirty="0"/>
                        <a:t>Σύστημα</a:t>
                      </a:r>
                    </a:p>
                    <a:p>
                      <a:pPr algn="r"/>
                      <a:r>
                        <a:rPr lang="el-GR" dirty="0"/>
                        <a:t>Παραγωγής</a:t>
                      </a:r>
                    </a:p>
                    <a:p>
                      <a:pPr algn="r"/>
                      <a:endParaRPr lang="el-GR" dirty="0"/>
                    </a:p>
                    <a:p>
                      <a:pPr algn="r"/>
                      <a:endParaRPr lang="el-GR" dirty="0"/>
                    </a:p>
                    <a:p>
                      <a:pPr algn="l"/>
                      <a:r>
                        <a:rPr lang="el-GR" dirty="0"/>
                        <a:t>Αριθμός επιπέδων</a:t>
                      </a:r>
                    </a:p>
                    <a:p>
                      <a:pPr algn="l"/>
                      <a:r>
                        <a:rPr lang="el-GR" dirty="0"/>
                        <a:t>ιεραρχίας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Παραγωγή μικρών παρτίδων</a:t>
                      </a:r>
                    </a:p>
                    <a:p>
                      <a:pPr algn="ctr"/>
                      <a:endParaRPr lang="el-GR" dirty="0"/>
                    </a:p>
                    <a:p>
                      <a:pPr algn="ctr"/>
                      <a:endParaRPr lang="el-GR" dirty="0"/>
                    </a:p>
                    <a:p>
                      <a:pPr algn="ctr"/>
                      <a:endParaRPr lang="el-GR" dirty="0"/>
                    </a:p>
                    <a:p>
                      <a:pPr algn="ctr"/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Μαζική Παραγωγή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Παραγωγή ροής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71565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b="1" dirty="0"/>
                        <a:t>8</a:t>
                      </a:r>
                      <a:r>
                        <a:rPr lang="el-GR" dirty="0"/>
                        <a:t> </a:t>
                      </a:r>
                      <a:r>
                        <a:rPr lang="el-GR" sz="1400" b="1" dirty="0"/>
                        <a:t>ή </a:t>
                      </a:r>
                      <a:r>
                        <a:rPr lang="el-GR" sz="1400" b="1" dirty="0" err="1"/>
                        <a:t>περισσότ</a:t>
                      </a:r>
                      <a:r>
                        <a:rPr lang="el-GR" sz="1400" b="1" dirty="0"/>
                        <a:t>.</a:t>
                      </a:r>
                    </a:p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94911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b="1" dirty="0"/>
                        <a:t>7</a:t>
                      </a:r>
                    </a:p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81300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b="1" dirty="0"/>
                        <a:t>6</a:t>
                      </a:r>
                    </a:p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56743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b="1" dirty="0"/>
                        <a:t>5</a:t>
                      </a:r>
                    </a:p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37781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b="1" dirty="0"/>
                        <a:t>4</a:t>
                      </a:r>
                    </a:p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00960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b="1" dirty="0"/>
                        <a:t>3</a:t>
                      </a:r>
                    </a:p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85181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b="1" dirty="0"/>
                        <a:t>2</a:t>
                      </a:r>
                      <a:endParaRPr lang="el-G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l-GR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400" b="0" dirty="0"/>
                        <a:t>Ο «μέσος» είναι ο αριθμός των επιπέδων ιεραρχίας, στην επιχείρηση που βρίσκεται στο κέντρο της σειράς. Για παράδειγμα η 16</a:t>
                      </a:r>
                      <a:r>
                        <a:rPr lang="el-GR" sz="1400" b="0" baseline="30000" dirty="0"/>
                        <a:t>η</a:t>
                      </a:r>
                      <a:r>
                        <a:rPr lang="el-GR" sz="1400" b="0" dirty="0"/>
                        <a:t> από τις 31 επιχειρήσεις μαζικής παραγωγής.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6719092"/>
                  </a:ext>
                </a:extLst>
              </a:tr>
            </a:tbl>
          </a:graphicData>
        </a:graphic>
      </p:graphicFrame>
      <p:graphicFrame>
        <p:nvGraphicFramePr>
          <p:cNvPr id="9" name="Γράφημα 8">
            <a:extLst>
              <a:ext uri="{FF2B5EF4-FFF2-40B4-BE49-F238E27FC236}">
                <a16:creationId xmlns="" xmlns:a16="http://schemas.microsoft.com/office/drawing/2014/main" id="{054076B6-1D5D-40DB-B246-8953570C2611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1656062167"/>
              </p:ext>
            </p:extLst>
          </p:nvPr>
        </p:nvGraphicFramePr>
        <p:xfrm>
          <a:off x="3879031" y="725480"/>
          <a:ext cx="1193165" cy="1729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Γραφικό 9" descr="Τρένο">
            <a:extLst>
              <a:ext uri="{FF2B5EF4-FFF2-40B4-BE49-F238E27FC236}">
                <a16:creationId xmlns="" xmlns:a16="http://schemas.microsoft.com/office/drawing/2014/main" id="{174A8123-A74F-47DD-A7B7-A10E0DC8CD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6213" y="1310950"/>
            <a:ext cx="558800" cy="558800"/>
          </a:xfrm>
          <a:prstGeom prst="rect">
            <a:avLst/>
          </a:prstGeom>
        </p:spPr>
      </p:pic>
      <p:graphicFrame>
        <p:nvGraphicFramePr>
          <p:cNvPr id="11" name="Γράφημα 10">
            <a:extLst>
              <a:ext uri="{FF2B5EF4-FFF2-40B4-BE49-F238E27FC236}">
                <a16:creationId xmlns="" xmlns:a16="http://schemas.microsoft.com/office/drawing/2014/main" id="{931BEC41-9CC3-4ED7-9647-D4A6095511CB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412112825"/>
              </p:ext>
            </p:extLst>
          </p:nvPr>
        </p:nvGraphicFramePr>
        <p:xfrm>
          <a:off x="6640611" y="722214"/>
          <a:ext cx="1193165" cy="1729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2" name="Γραφικό 11" descr="Αυτοκίνητο">
            <a:extLst>
              <a:ext uri="{FF2B5EF4-FFF2-40B4-BE49-F238E27FC236}">
                <a16:creationId xmlns="" xmlns:a16="http://schemas.microsoft.com/office/drawing/2014/main" id="{060816C6-C709-443D-899B-D0A41AD03A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09873" y="1511943"/>
            <a:ext cx="457200" cy="457200"/>
          </a:xfrm>
          <a:prstGeom prst="rect">
            <a:avLst/>
          </a:prstGeom>
        </p:spPr>
      </p:pic>
      <p:pic>
        <p:nvPicPr>
          <p:cNvPr id="13" name="Γραφικό 12" descr="Αυτοκίνητο">
            <a:extLst>
              <a:ext uri="{FF2B5EF4-FFF2-40B4-BE49-F238E27FC236}">
                <a16:creationId xmlns="" xmlns:a16="http://schemas.microsoft.com/office/drawing/2014/main" id="{D75CF8C3-0F0F-412D-97F4-F1C5A7202D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81592" y="1271300"/>
            <a:ext cx="457200" cy="457200"/>
          </a:xfrm>
          <a:prstGeom prst="rect">
            <a:avLst/>
          </a:prstGeom>
        </p:spPr>
      </p:pic>
      <p:graphicFrame>
        <p:nvGraphicFramePr>
          <p:cNvPr id="14" name="Γράφημα 13">
            <a:extLst>
              <a:ext uri="{FF2B5EF4-FFF2-40B4-BE49-F238E27FC236}">
                <a16:creationId xmlns="" xmlns:a16="http://schemas.microsoft.com/office/drawing/2014/main" id="{99A928EA-10A6-4A05-B8AC-DB3842AF580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772884587"/>
              </p:ext>
            </p:extLst>
          </p:nvPr>
        </p:nvGraphicFramePr>
        <p:xfrm>
          <a:off x="9261160" y="722214"/>
          <a:ext cx="1193165" cy="1725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15" name="Γραφικό 14" descr="Φωτογραφική μηχανή">
            <a:extLst>
              <a:ext uri="{FF2B5EF4-FFF2-40B4-BE49-F238E27FC236}">
                <a16:creationId xmlns="" xmlns:a16="http://schemas.microsoft.com/office/drawing/2014/main" id="{43B268CF-C765-4F33-B006-7058CBBCD96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78343" y="1309589"/>
            <a:ext cx="558800" cy="557484"/>
          </a:xfrm>
          <a:prstGeom prst="rect">
            <a:avLst/>
          </a:prstGeom>
        </p:spPr>
      </p:pic>
      <p:cxnSp>
        <p:nvCxnSpPr>
          <p:cNvPr id="19" name="Ευθύγραμμο βέλος σύνδεσης 18">
            <a:extLst>
              <a:ext uri="{FF2B5EF4-FFF2-40B4-BE49-F238E27FC236}">
                <a16:creationId xmlns="" xmlns:a16="http://schemas.microsoft.com/office/drawing/2014/main" id="{22CDF368-BC3C-4D55-B876-90565DA72C5F}"/>
              </a:ext>
            </a:extLst>
          </p:cNvPr>
          <p:cNvCxnSpPr>
            <a:cxnSpLocks/>
          </p:cNvCxnSpPr>
          <p:nvPr/>
        </p:nvCxnSpPr>
        <p:spPr>
          <a:xfrm flipV="1">
            <a:off x="1978859" y="6140526"/>
            <a:ext cx="0" cy="5923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Ορθογώνιο 4">
            <a:extLst>
              <a:ext uri="{FF2B5EF4-FFF2-40B4-BE49-F238E27FC236}">
                <a16:creationId xmlns="" xmlns:a16="http://schemas.microsoft.com/office/drawing/2014/main" id="{6C51C911-40D8-4B07-9B13-4DBFF3350481}"/>
              </a:ext>
            </a:extLst>
          </p:cNvPr>
          <p:cNvSpPr/>
          <p:nvPr/>
        </p:nvSpPr>
        <p:spPr>
          <a:xfrm>
            <a:off x="3581525" y="6140526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" name="Ορθογώνιο 21">
            <a:extLst>
              <a:ext uri="{FF2B5EF4-FFF2-40B4-BE49-F238E27FC236}">
                <a16:creationId xmlns="" xmlns:a16="http://schemas.microsoft.com/office/drawing/2014/main" id="{2BDCB73C-9509-4FA7-8AD4-9C387EB06F16}"/>
              </a:ext>
            </a:extLst>
          </p:cNvPr>
          <p:cNvSpPr/>
          <p:nvPr/>
        </p:nvSpPr>
        <p:spPr>
          <a:xfrm>
            <a:off x="3593405" y="6462027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3" name="Ορθογώνιο 22">
            <a:extLst>
              <a:ext uri="{FF2B5EF4-FFF2-40B4-BE49-F238E27FC236}">
                <a16:creationId xmlns="" xmlns:a16="http://schemas.microsoft.com/office/drawing/2014/main" id="{B056E42B-3F9E-4C2F-9A67-62A24C9459D7}"/>
              </a:ext>
            </a:extLst>
          </p:cNvPr>
          <p:cNvSpPr/>
          <p:nvPr/>
        </p:nvSpPr>
        <p:spPr>
          <a:xfrm>
            <a:off x="3807726" y="6142819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2" name="Ορθογώνιο 111">
            <a:extLst>
              <a:ext uri="{FF2B5EF4-FFF2-40B4-BE49-F238E27FC236}">
                <a16:creationId xmlns="" xmlns:a16="http://schemas.microsoft.com/office/drawing/2014/main" id="{46D4CC53-2E2E-4989-9EFC-17918A72E77B}"/>
              </a:ext>
            </a:extLst>
          </p:cNvPr>
          <p:cNvSpPr/>
          <p:nvPr/>
        </p:nvSpPr>
        <p:spPr>
          <a:xfrm>
            <a:off x="4456621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3" name="Ορθογώνιο 112">
            <a:extLst>
              <a:ext uri="{FF2B5EF4-FFF2-40B4-BE49-F238E27FC236}">
                <a16:creationId xmlns="" xmlns:a16="http://schemas.microsoft.com/office/drawing/2014/main" id="{E369F2B0-BAF5-42A0-81E1-DA82E289CD0D}"/>
              </a:ext>
            </a:extLst>
          </p:cNvPr>
          <p:cNvSpPr/>
          <p:nvPr/>
        </p:nvSpPr>
        <p:spPr>
          <a:xfrm>
            <a:off x="4232602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4" name="Ορθογώνιο 113">
            <a:extLst>
              <a:ext uri="{FF2B5EF4-FFF2-40B4-BE49-F238E27FC236}">
                <a16:creationId xmlns="" xmlns:a16="http://schemas.microsoft.com/office/drawing/2014/main" id="{1DA9B0DB-36A3-4D8F-AB19-8E72295C1D6E}"/>
              </a:ext>
            </a:extLst>
          </p:cNvPr>
          <p:cNvSpPr/>
          <p:nvPr/>
        </p:nvSpPr>
        <p:spPr>
          <a:xfrm>
            <a:off x="4012258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5" name="Ορθογώνιο 114">
            <a:extLst>
              <a:ext uri="{FF2B5EF4-FFF2-40B4-BE49-F238E27FC236}">
                <a16:creationId xmlns="" xmlns:a16="http://schemas.microsoft.com/office/drawing/2014/main" id="{84BCBFEB-82F7-41B2-BB13-CB2C7FD552EF}"/>
              </a:ext>
            </a:extLst>
          </p:cNvPr>
          <p:cNvSpPr/>
          <p:nvPr/>
        </p:nvSpPr>
        <p:spPr>
          <a:xfrm>
            <a:off x="3786343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6" name="Ορθογώνιο 115">
            <a:extLst>
              <a:ext uri="{FF2B5EF4-FFF2-40B4-BE49-F238E27FC236}">
                <a16:creationId xmlns="" xmlns:a16="http://schemas.microsoft.com/office/drawing/2014/main" id="{883628D1-D1D7-4FC5-8C8A-EF91154B5A22}"/>
              </a:ext>
            </a:extLst>
          </p:cNvPr>
          <p:cNvSpPr/>
          <p:nvPr/>
        </p:nvSpPr>
        <p:spPr>
          <a:xfrm>
            <a:off x="3558159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7" name="Ορθογώνιο 116">
            <a:extLst>
              <a:ext uri="{FF2B5EF4-FFF2-40B4-BE49-F238E27FC236}">
                <a16:creationId xmlns="" xmlns:a16="http://schemas.microsoft.com/office/drawing/2014/main" id="{2EA83089-8C05-4B7E-9BF0-0045E4A58C19}"/>
              </a:ext>
            </a:extLst>
          </p:cNvPr>
          <p:cNvSpPr/>
          <p:nvPr/>
        </p:nvSpPr>
        <p:spPr>
          <a:xfrm>
            <a:off x="5368409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8" name="Ορθογώνιο 117">
            <a:extLst>
              <a:ext uri="{FF2B5EF4-FFF2-40B4-BE49-F238E27FC236}">
                <a16:creationId xmlns="" xmlns:a16="http://schemas.microsoft.com/office/drawing/2014/main" id="{6D7C9A45-7A98-43A7-AD15-6FAC8B0CFB19}"/>
              </a:ext>
            </a:extLst>
          </p:cNvPr>
          <p:cNvSpPr/>
          <p:nvPr/>
        </p:nvSpPr>
        <p:spPr>
          <a:xfrm>
            <a:off x="5149526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9" name="Ορθογώνιο 118">
            <a:extLst>
              <a:ext uri="{FF2B5EF4-FFF2-40B4-BE49-F238E27FC236}">
                <a16:creationId xmlns="" xmlns:a16="http://schemas.microsoft.com/office/drawing/2014/main" id="{389E41FD-CD7F-408D-895D-56F8F1FBA07D}"/>
              </a:ext>
            </a:extLst>
          </p:cNvPr>
          <p:cNvSpPr/>
          <p:nvPr/>
        </p:nvSpPr>
        <p:spPr>
          <a:xfrm>
            <a:off x="4917196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0" name="Ορθογώνιο 119">
            <a:extLst>
              <a:ext uri="{FF2B5EF4-FFF2-40B4-BE49-F238E27FC236}">
                <a16:creationId xmlns="" xmlns:a16="http://schemas.microsoft.com/office/drawing/2014/main" id="{91385A99-53FD-4FEC-9180-4D3D3018EB96}"/>
              </a:ext>
            </a:extLst>
          </p:cNvPr>
          <p:cNvSpPr/>
          <p:nvPr/>
        </p:nvSpPr>
        <p:spPr>
          <a:xfrm>
            <a:off x="4684389" y="54990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1" name="Ορθογώνιο 120">
            <a:extLst>
              <a:ext uri="{FF2B5EF4-FFF2-40B4-BE49-F238E27FC236}">
                <a16:creationId xmlns="" xmlns:a16="http://schemas.microsoft.com/office/drawing/2014/main" id="{C607B4C6-9426-4150-AFC0-A31034CDC4C7}"/>
              </a:ext>
            </a:extLst>
          </p:cNvPr>
          <p:cNvSpPr/>
          <p:nvPr/>
        </p:nvSpPr>
        <p:spPr>
          <a:xfrm>
            <a:off x="4456621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2" name="Ορθογώνιο 121">
            <a:extLst>
              <a:ext uri="{FF2B5EF4-FFF2-40B4-BE49-F238E27FC236}">
                <a16:creationId xmlns="" xmlns:a16="http://schemas.microsoft.com/office/drawing/2014/main" id="{993DD409-8DCC-4241-935B-C6495A520278}"/>
              </a:ext>
            </a:extLst>
          </p:cNvPr>
          <p:cNvSpPr/>
          <p:nvPr/>
        </p:nvSpPr>
        <p:spPr>
          <a:xfrm>
            <a:off x="4232602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3" name="Ορθογώνιο 122">
            <a:extLst>
              <a:ext uri="{FF2B5EF4-FFF2-40B4-BE49-F238E27FC236}">
                <a16:creationId xmlns="" xmlns:a16="http://schemas.microsoft.com/office/drawing/2014/main" id="{66877B49-AF4F-4B02-81FF-9DCB5B26FD8B}"/>
              </a:ext>
            </a:extLst>
          </p:cNvPr>
          <p:cNvSpPr/>
          <p:nvPr/>
        </p:nvSpPr>
        <p:spPr>
          <a:xfrm>
            <a:off x="4012258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4" name="Ορθογώνιο 123">
            <a:extLst>
              <a:ext uri="{FF2B5EF4-FFF2-40B4-BE49-F238E27FC236}">
                <a16:creationId xmlns="" xmlns:a16="http://schemas.microsoft.com/office/drawing/2014/main" id="{4D0F8708-09A8-4EB2-802B-BA61A1D0AB44}"/>
              </a:ext>
            </a:extLst>
          </p:cNvPr>
          <p:cNvSpPr/>
          <p:nvPr/>
        </p:nvSpPr>
        <p:spPr>
          <a:xfrm>
            <a:off x="3786343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5" name="Ορθογώνιο 124">
            <a:extLst>
              <a:ext uri="{FF2B5EF4-FFF2-40B4-BE49-F238E27FC236}">
                <a16:creationId xmlns="" xmlns:a16="http://schemas.microsoft.com/office/drawing/2014/main" id="{5035D0D0-2628-4BDE-9F96-CE240A44A0F4}"/>
              </a:ext>
            </a:extLst>
          </p:cNvPr>
          <p:cNvSpPr/>
          <p:nvPr/>
        </p:nvSpPr>
        <p:spPr>
          <a:xfrm>
            <a:off x="3558159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6" name="Ορθογώνιο 125">
            <a:extLst>
              <a:ext uri="{FF2B5EF4-FFF2-40B4-BE49-F238E27FC236}">
                <a16:creationId xmlns="" xmlns:a16="http://schemas.microsoft.com/office/drawing/2014/main" id="{501F1A98-B610-4589-B6AE-186E12A13E1E}"/>
              </a:ext>
            </a:extLst>
          </p:cNvPr>
          <p:cNvSpPr/>
          <p:nvPr/>
        </p:nvSpPr>
        <p:spPr>
          <a:xfrm>
            <a:off x="5368409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7" name="Ορθογώνιο 126">
            <a:extLst>
              <a:ext uri="{FF2B5EF4-FFF2-40B4-BE49-F238E27FC236}">
                <a16:creationId xmlns="" xmlns:a16="http://schemas.microsoft.com/office/drawing/2014/main" id="{610FE6A0-4C64-41CB-8F45-7F02FB49606F}"/>
              </a:ext>
            </a:extLst>
          </p:cNvPr>
          <p:cNvSpPr/>
          <p:nvPr/>
        </p:nvSpPr>
        <p:spPr>
          <a:xfrm>
            <a:off x="5149526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8" name="Ορθογώνιο 127">
            <a:extLst>
              <a:ext uri="{FF2B5EF4-FFF2-40B4-BE49-F238E27FC236}">
                <a16:creationId xmlns="" xmlns:a16="http://schemas.microsoft.com/office/drawing/2014/main" id="{41CAE471-7C37-4E6A-80ED-86A393602056}"/>
              </a:ext>
            </a:extLst>
          </p:cNvPr>
          <p:cNvSpPr/>
          <p:nvPr/>
        </p:nvSpPr>
        <p:spPr>
          <a:xfrm>
            <a:off x="4917196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9" name="Ορθογώνιο 128">
            <a:extLst>
              <a:ext uri="{FF2B5EF4-FFF2-40B4-BE49-F238E27FC236}">
                <a16:creationId xmlns="" xmlns:a16="http://schemas.microsoft.com/office/drawing/2014/main" id="{CC80F7DB-634D-40C0-AF22-015AE241EEE3}"/>
              </a:ext>
            </a:extLst>
          </p:cNvPr>
          <p:cNvSpPr/>
          <p:nvPr/>
        </p:nvSpPr>
        <p:spPr>
          <a:xfrm>
            <a:off x="4684389" y="579256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0" name="Ορθογώνιο 129">
            <a:extLst>
              <a:ext uri="{FF2B5EF4-FFF2-40B4-BE49-F238E27FC236}">
                <a16:creationId xmlns="" xmlns:a16="http://schemas.microsoft.com/office/drawing/2014/main" id="{266BE9A7-3420-4B9B-A081-C1C32E4FCF85}"/>
              </a:ext>
            </a:extLst>
          </p:cNvPr>
          <p:cNvSpPr/>
          <p:nvPr/>
        </p:nvSpPr>
        <p:spPr>
          <a:xfrm>
            <a:off x="3560343" y="487009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1" name="Ορθογώνιο 130">
            <a:extLst>
              <a:ext uri="{FF2B5EF4-FFF2-40B4-BE49-F238E27FC236}">
                <a16:creationId xmlns="" xmlns:a16="http://schemas.microsoft.com/office/drawing/2014/main" id="{218AFBC0-6CA2-4873-A041-F0A9709B04C6}"/>
              </a:ext>
            </a:extLst>
          </p:cNvPr>
          <p:cNvSpPr/>
          <p:nvPr/>
        </p:nvSpPr>
        <p:spPr>
          <a:xfrm>
            <a:off x="3558776" y="519159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2" name="Ορθογώνιο 131">
            <a:extLst>
              <a:ext uri="{FF2B5EF4-FFF2-40B4-BE49-F238E27FC236}">
                <a16:creationId xmlns="" xmlns:a16="http://schemas.microsoft.com/office/drawing/2014/main" id="{4D4B7943-57AB-4227-83A8-58F9AE7EFC78}"/>
              </a:ext>
            </a:extLst>
          </p:cNvPr>
          <p:cNvSpPr/>
          <p:nvPr/>
        </p:nvSpPr>
        <p:spPr>
          <a:xfrm>
            <a:off x="3782795" y="519159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5" name="Ορθογώνιο 154">
            <a:extLst>
              <a:ext uri="{FF2B5EF4-FFF2-40B4-BE49-F238E27FC236}">
                <a16:creationId xmlns="" xmlns:a16="http://schemas.microsoft.com/office/drawing/2014/main" id="{BC1B2847-BF76-42AD-A256-50CE597E4779}"/>
              </a:ext>
            </a:extLst>
          </p:cNvPr>
          <p:cNvSpPr/>
          <p:nvPr/>
        </p:nvSpPr>
        <p:spPr>
          <a:xfrm>
            <a:off x="7119400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6" name="Ορθογώνιο 155">
            <a:extLst>
              <a:ext uri="{FF2B5EF4-FFF2-40B4-BE49-F238E27FC236}">
                <a16:creationId xmlns="" xmlns:a16="http://schemas.microsoft.com/office/drawing/2014/main" id="{01E1F073-E2DC-4A4E-A908-57049A534457}"/>
              </a:ext>
            </a:extLst>
          </p:cNvPr>
          <p:cNvSpPr/>
          <p:nvPr/>
        </p:nvSpPr>
        <p:spPr>
          <a:xfrm>
            <a:off x="6895381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7" name="Ορθογώνιο 156">
            <a:extLst>
              <a:ext uri="{FF2B5EF4-FFF2-40B4-BE49-F238E27FC236}">
                <a16:creationId xmlns="" xmlns:a16="http://schemas.microsoft.com/office/drawing/2014/main" id="{B8EC091E-8823-4746-8861-A41655D02EB8}"/>
              </a:ext>
            </a:extLst>
          </p:cNvPr>
          <p:cNvSpPr/>
          <p:nvPr/>
        </p:nvSpPr>
        <p:spPr>
          <a:xfrm>
            <a:off x="6675037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8" name="Ορθογώνιο 157">
            <a:extLst>
              <a:ext uri="{FF2B5EF4-FFF2-40B4-BE49-F238E27FC236}">
                <a16:creationId xmlns="" xmlns:a16="http://schemas.microsoft.com/office/drawing/2014/main" id="{068C05CE-3E08-46AB-A24C-663339D2B822}"/>
              </a:ext>
            </a:extLst>
          </p:cNvPr>
          <p:cNvSpPr/>
          <p:nvPr/>
        </p:nvSpPr>
        <p:spPr>
          <a:xfrm>
            <a:off x="6449122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9" name="Ορθογώνιο 158">
            <a:extLst>
              <a:ext uri="{FF2B5EF4-FFF2-40B4-BE49-F238E27FC236}">
                <a16:creationId xmlns="" xmlns:a16="http://schemas.microsoft.com/office/drawing/2014/main" id="{0368F887-F357-4728-96BB-D74B6FF3F776}"/>
              </a:ext>
            </a:extLst>
          </p:cNvPr>
          <p:cNvSpPr/>
          <p:nvPr/>
        </p:nvSpPr>
        <p:spPr>
          <a:xfrm>
            <a:off x="6220938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0" name="Ορθογώνιο 159">
            <a:extLst>
              <a:ext uri="{FF2B5EF4-FFF2-40B4-BE49-F238E27FC236}">
                <a16:creationId xmlns="" xmlns:a16="http://schemas.microsoft.com/office/drawing/2014/main" id="{3E21693A-B605-420B-9DE5-C83A7AD537A5}"/>
              </a:ext>
            </a:extLst>
          </p:cNvPr>
          <p:cNvSpPr/>
          <p:nvPr/>
        </p:nvSpPr>
        <p:spPr>
          <a:xfrm>
            <a:off x="8031188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1" name="Ορθογώνιο 160">
            <a:extLst>
              <a:ext uri="{FF2B5EF4-FFF2-40B4-BE49-F238E27FC236}">
                <a16:creationId xmlns="" xmlns:a16="http://schemas.microsoft.com/office/drawing/2014/main" id="{48C4744A-668B-4BAC-91D9-B4B1B3F008DA}"/>
              </a:ext>
            </a:extLst>
          </p:cNvPr>
          <p:cNvSpPr/>
          <p:nvPr/>
        </p:nvSpPr>
        <p:spPr>
          <a:xfrm>
            <a:off x="7812305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2" name="Ορθογώνιο 161">
            <a:extLst>
              <a:ext uri="{FF2B5EF4-FFF2-40B4-BE49-F238E27FC236}">
                <a16:creationId xmlns="" xmlns:a16="http://schemas.microsoft.com/office/drawing/2014/main" id="{553E4182-8AA9-4DB6-946C-E2FC0B3B2C19}"/>
              </a:ext>
            </a:extLst>
          </p:cNvPr>
          <p:cNvSpPr/>
          <p:nvPr/>
        </p:nvSpPr>
        <p:spPr>
          <a:xfrm>
            <a:off x="7579975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3" name="Ορθογώνιο 162">
            <a:extLst>
              <a:ext uri="{FF2B5EF4-FFF2-40B4-BE49-F238E27FC236}">
                <a16:creationId xmlns="" xmlns:a16="http://schemas.microsoft.com/office/drawing/2014/main" id="{02A453A0-3FF8-4DC4-A907-4CFAE7C6C89A}"/>
              </a:ext>
            </a:extLst>
          </p:cNvPr>
          <p:cNvSpPr/>
          <p:nvPr/>
        </p:nvSpPr>
        <p:spPr>
          <a:xfrm>
            <a:off x="7347168" y="487280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4" name="Ορθογώνιο 163">
            <a:extLst>
              <a:ext uri="{FF2B5EF4-FFF2-40B4-BE49-F238E27FC236}">
                <a16:creationId xmlns="" xmlns:a16="http://schemas.microsoft.com/office/drawing/2014/main" id="{B4C180A9-8278-43C3-963E-F0402A0D272C}"/>
              </a:ext>
            </a:extLst>
          </p:cNvPr>
          <p:cNvSpPr/>
          <p:nvPr/>
        </p:nvSpPr>
        <p:spPr>
          <a:xfrm>
            <a:off x="7119400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5" name="Ορθογώνιο 164">
            <a:extLst>
              <a:ext uri="{FF2B5EF4-FFF2-40B4-BE49-F238E27FC236}">
                <a16:creationId xmlns="" xmlns:a16="http://schemas.microsoft.com/office/drawing/2014/main" id="{F4EC77CB-0C09-4C3D-92D3-AE1CD75275BE}"/>
              </a:ext>
            </a:extLst>
          </p:cNvPr>
          <p:cNvSpPr/>
          <p:nvPr/>
        </p:nvSpPr>
        <p:spPr>
          <a:xfrm>
            <a:off x="6895381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6" name="Ορθογώνιο 165">
            <a:extLst>
              <a:ext uri="{FF2B5EF4-FFF2-40B4-BE49-F238E27FC236}">
                <a16:creationId xmlns="" xmlns:a16="http://schemas.microsoft.com/office/drawing/2014/main" id="{56CAEF96-7C4C-45EE-8E29-43C9BF1C7E3A}"/>
              </a:ext>
            </a:extLst>
          </p:cNvPr>
          <p:cNvSpPr/>
          <p:nvPr/>
        </p:nvSpPr>
        <p:spPr>
          <a:xfrm>
            <a:off x="6675037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7" name="Ορθογώνιο 166">
            <a:extLst>
              <a:ext uri="{FF2B5EF4-FFF2-40B4-BE49-F238E27FC236}">
                <a16:creationId xmlns="" xmlns:a16="http://schemas.microsoft.com/office/drawing/2014/main" id="{83E93268-83EB-4A44-8697-F177C2E516EF}"/>
              </a:ext>
            </a:extLst>
          </p:cNvPr>
          <p:cNvSpPr/>
          <p:nvPr/>
        </p:nvSpPr>
        <p:spPr>
          <a:xfrm>
            <a:off x="6449122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8" name="Ορθογώνιο 167">
            <a:extLst>
              <a:ext uri="{FF2B5EF4-FFF2-40B4-BE49-F238E27FC236}">
                <a16:creationId xmlns="" xmlns:a16="http://schemas.microsoft.com/office/drawing/2014/main" id="{02689F9E-B1E2-48DB-977E-7C029C0DC747}"/>
              </a:ext>
            </a:extLst>
          </p:cNvPr>
          <p:cNvSpPr/>
          <p:nvPr/>
        </p:nvSpPr>
        <p:spPr>
          <a:xfrm>
            <a:off x="6220938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9" name="Ορθογώνιο 168">
            <a:extLst>
              <a:ext uri="{FF2B5EF4-FFF2-40B4-BE49-F238E27FC236}">
                <a16:creationId xmlns="" xmlns:a16="http://schemas.microsoft.com/office/drawing/2014/main" id="{B27A2A1B-9DB2-49DB-9DAC-3E2FD4221286}"/>
              </a:ext>
            </a:extLst>
          </p:cNvPr>
          <p:cNvSpPr/>
          <p:nvPr/>
        </p:nvSpPr>
        <p:spPr>
          <a:xfrm>
            <a:off x="8031188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70" name="Ορθογώνιο 169">
            <a:extLst>
              <a:ext uri="{FF2B5EF4-FFF2-40B4-BE49-F238E27FC236}">
                <a16:creationId xmlns="" xmlns:a16="http://schemas.microsoft.com/office/drawing/2014/main" id="{9EF722B8-C85D-4E9E-A73A-18F3B9597DF4}"/>
              </a:ext>
            </a:extLst>
          </p:cNvPr>
          <p:cNvSpPr/>
          <p:nvPr/>
        </p:nvSpPr>
        <p:spPr>
          <a:xfrm>
            <a:off x="7812305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71" name="Ορθογώνιο 170">
            <a:extLst>
              <a:ext uri="{FF2B5EF4-FFF2-40B4-BE49-F238E27FC236}">
                <a16:creationId xmlns="" xmlns:a16="http://schemas.microsoft.com/office/drawing/2014/main" id="{B74B880A-FB88-4E01-A858-F3227381C7D1}"/>
              </a:ext>
            </a:extLst>
          </p:cNvPr>
          <p:cNvSpPr/>
          <p:nvPr/>
        </p:nvSpPr>
        <p:spPr>
          <a:xfrm>
            <a:off x="7579975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72" name="Ορθογώνιο 171">
            <a:extLst>
              <a:ext uri="{FF2B5EF4-FFF2-40B4-BE49-F238E27FC236}">
                <a16:creationId xmlns="" xmlns:a16="http://schemas.microsoft.com/office/drawing/2014/main" id="{A810436F-5782-4449-81E9-C182F3582156}"/>
              </a:ext>
            </a:extLst>
          </p:cNvPr>
          <p:cNvSpPr/>
          <p:nvPr/>
        </p:nvSpPr>
        <p:spPr>
          <a:xfrm>
            <a:off x="7347168" y="516628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2" name="Ορθογώνιο 191">
            <a:extLst>
              <a:ext uri="{FF2B5EF4-FFF2-40B4-BE49-F238E27FC236}">
                <a16:creationId xmlns="" xmlns:a16="http://schemas.microsoft.com/office/drawing/2014/main" id="{F2D57395-B148-42BE-BA26-72FB7EBDB71B}"/>
              </a:ext>
            </a:extLst>
          </p:cNvPr>
          <p:cNvSpPr/>
          <p:nvPr/>
        </p:nvSpPr>
        <p:spPr>
          <a:xfrm>
            <a:off x="6226670" y="421146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3" name="Ορθογώνιο 192">
            <a:extLst>
              <a:ext uri="{FF2B5EF4-FFF2-40B4-BE49-F238E27FC236}">
                <a16:creationId xmlns="" xmlns:a16="http://schemas.microsoft.com/office/drawing/2014/main" id="{FBAA7F42-C40E-4DC3-8E48-3CAC4AC2F200}"/>
              </a:ext>
            </a:extLst>
          </p:cNvPr>
          <p:cNvSpPr/>
          <p:nvPr/>
        </p:nvSpPr>
        <p:spPr>
          <a:xfrm>
            <a:off x="6225103" y="453296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4" name="Ορθογώνιο 193">
            <a:extLst>
              <a:ext uri="{FF2B5EF4-FFF2-40B4-BE49-F238E27FC236}">
                <a16:creationId xmlns="" xmlns:a16="http://schemas.microsoft.com/office/drawing/2014/main" id="{597737E5-5702-41E6-8ED9-C10C1B6F3C72}"/>
              </a:ext>
            </a:extLst>
          </p:cNvPr>
          <p:cNvSpPr/>
          <p:nvPr/>
        </p:nvSpPr>
        <p:spPr>
          <a:xfrm>
            <a:off x="6449122" y="453296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5" name="Ορθογώνιο 194">
            <a:extLst>
              <a:ext uri="{FF2B5EF4-FFF2-40B4-BE49-F238E27FC236}">
                <a16:creationId xmlns="" xmlns:a16="http://schemas.microsoft.com/office/drawing/2014/main" id="{70BFBE44-F621-47CD-925F-1961BCB80EB2}"/>
              </a:ext>
            </a:extLst>
          </p:cNvPr>
          <p:cNvSpPr/>
          <p:nvPr/>
        </p:nvSpPr>
        <p:spPr>
          <a:xfrm>
            <a:off x="6454021" y="421146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6" name="Ορθογώνιο 195">
            <a:extLst>
              <a:ext uri="{FF2B5EF4-FFF2-40B4-BE49-F238E27FC236}">
                <a16:creationId xmlns="" xmlns:a16="http://schemas.microsoft.com/office/drawing/2014/main" id="{92C4E081-3A4E-4B70-925F-673E1E53F75F}"/>
              </a:ext>
            </a:extLst>
          </p:cNvPr>
          <p:cNvSpPr/>
          <p:nvPr/>
        </p:nvSpPr>
        <p:spPr>
          <a:xfrm>
            <a:off x="6669321" y="453296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7" name="Ορθογώνιο 196">
            <a:extLst>
              <a:ext uri="{FF2B5EF4-FFF2-40B4-BE49-F238E27FC236}">
                <a16:creationId xmlns="" xmlns:a16="http://schemas.microsoft.com/office/drawing/2014/main" id="{9645D896-D513-41CE-840C-529F9A12878B}"/>
              </a:ext>
            </a:extLst>
          </p:cNvPr>
          <p:cNvSpPr/>
          <p:nvPr/>
        </p:nvSpPr>
        <p:spPr>
          <a:xfrm>
            <a:off x="6893340" y="453296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8" name="Ορθογώνιο 197">
            <a:extLst>
              <a:ext uri="{FF2B5EF4-FFF2-40B4-BE49-F238E27FC236}">
                <a16:creationId xmlns="" xmlns:a16="http://schemas.microsoft.com/office/drawing/2014/main" id="{3F40D232-0FDA-4903-9A99-F301176B5F71}"/>
              </a:ext>
            </a:extLst>
          </p:cNvPr>
          <p:cNvSpPr/>
          <p:nvPr/>
        </p:nvSpPr>
        <p:spPr>
          <a:xfrm>
            <a:off x="6681372" y="421146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9" name="Ορθογώνιο 198">
            <a:extLst>
              <a:ext uri="{FF2B5EF4-FFF2-40B4-BE49-F238E27FC236}">
                <a16:creationId xmlns="" xmlns:a16="http://schemas.microsoft.com/office/drawing/2014/main" id="{8114FAF9-90C9-4E55-AE7E-9DC3F56ABB53}"/>
              </a:ext>
            </a:extLst>
          </p:cNvPr>
          <p:cNvSpPr/>
          <p:nvPr/>
        </p:nvSpPr>
        <p:spPr>
          <a:xfrm>
            <a:off x="6226504" y="358243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0" name="Ορθογώνιο 199">
            <a:extLst>
              <a:ext uri="{FF2B5EF4-FFF2-40B4-BE49-F238E27FC236}">
                <a16:creationId xmlns="" xmlns:a16="http://schemas.microsoft.com/office/drawing/2014/main" id="{17F7765B-C91F-433E-A7E0-9A785595A36B}"/>
              </a:ext>
            </a:extLst>
          </p:cNvPr>
          <p:cNvSpPr/>
          <p:nvPr/>
        </p:nvSpPr>
        <p:spPr>
          <a:xfrm>
            <a:off x="6224937" y="3903935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1" name="Ορθογώνιο 200">
            <a:extLst>
              <a:ext uri="{FF2B5EF4-FFF2-40B4-BE49-F238E27FC236}">
                <a16:creationId xmlns="" xmlns:a16="http://schemas.microsoft.com/office/drawing/2014/main" id="{2194EE84-4135-451E-89C0-85941864CA13}"/>
              </a:ext>
            </a:extLst>
          </p:cNvPr>
          <p:cNvSpPr/>
          <p:nvPr/>
        </p:nvSpPr>
        <p:spPr>
          <a:xfrm>
            <a:off x="6448956" y="3903935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2" name="Ορθογώνιο 201">
            <a:extLst>
              <a:ext uri="{FF2B5EF4-FFF2-40B4-BE49-F238E27FC236}">
                <a16:creationId xmlns="" xmlns:a16="http://schemas.microsoft.com/office/drawing/2014/main" id="{C3E52292-5711-4250-BC19-0F0860886191}"/>
              </a:ext>
            </a:extLst>
          </p:cNvPr>
          <p:cNvSpPr/>
          <p:nvPr/>
        </p:nvSpPr>
        <p:spPr>
          <a:xfrm>
            <a:off x="6216720" y="2929748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3" name="Ορθογώνιο 202">
            <a:extLst>
              <a:ext uri="{FF2B5EF4-FFF2-40B4-BE49-F238E27FC236}">
                <a16:creationId xmlns="" xmlns:a16="http://schemas.microsoft.com/office/drawing/2014/main" id="{5BF392BD-9F95-4858-8B5B-E73BE30B87C7}"/>
              </a:ext>
            </a:extLst>
          </p:cNvPr>
          <p:cNvSpPr/>
          <p:nvPr/>
        </p:nvSpPr>
        <p:spPr>
          <a:xfrm>
            <a:off x="6215153" y="3251249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5" name="Ορθογώνιο 204">
            <a:extLst>
              <a:ext uri="{FF2B5EF4-FFF2-40B4-BE49-F238E27FC236}">
                <a16:creationId xmlns="" xmlns:a16="http://schemas.microsoft.com/office/drawing/2014/main" id="{80A4985C-2F83-433C-9A5E-376C74158A5B}"/>
              </a:ext>
            </a:extLst>
          </p:cNvPr>
          <p:cNvSpPr/>
          <p:nvPr/>
        </p:nvSpPr>
        <p:spPr>
          <a:xfrm>
            <a:off x="6211490" y="261690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6" name="Ορθογώνιο 205">
            <a:extLst>
              <a:ext uri="{FF2B5EF4-FFF2-40B4-BE49-F238E27FC236}">
                <a16:creationId xmlns="" xmlns:a16="http://schemas.microsoft.com/office/drawing/2014/main" id="{9A9ECFB5-4B3B-411D-8987-7737633225FE}"/>
              </a:ext>
            </a:extLst>
          </p:cNvPr>
          <p:cNvSpPr/>
          <p:nvPr/>
        </p:nvSpPr>
        <p:spPr>
          <a:xfrm>
            <a:off x="8902793" y="487009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7" name="Ορθογώνιο 206">
            <a:extLst>
              <a:ext uri="{FF2B5EF4-FFF2-40B4-BE49-F238E27FC236}">
                <a16:creationId xmlns="" xmlns:a16="http://schemas.microsoft.com/office/drawing/2014/main" id="{736D24C6-5B56-436A-B693-2B223D4BD81D}"/>
              </a:ext>
            </a:extLst>
          </p:cNvPr>
          <p:cNvSpPr/>
          <p:nvPr/>
        </p:nvSpPr>
        <p:spPr>
          <a:xfrm>
            <a:off x="8901226" y="519159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0" name="Ορθογώνιο 209">
            <a:extLst>
              <a:ext uri="{FF2B5EF4-FFF2-40B4-BE49-F238E27FC236}">
                <a16:creationId xmlns="" xmlns:a16="http://schemas.microsoft.com/office/drawing/2014/main" id="{D6B8518F-AF14-4887-8CF2-0D161863A482}"/>
              </a:ext>
            </a:extLst>
          </p:cNvPr>
          <p:cNvSpPr/>
          <p:nvPr/>
        </p:nvSpPr>
        <p:spPr>
          <a:xfrm>
            <a:off x="8891683" y="4220986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1" name="Ορθογώνιο 210">
            <a:extLst>
              <a:ext uri="{FF2B5EF4-FFF2-40B4-BE49-F238E27FC236}">
                <a16:creationId xmlns="" xmlns:a16="http://schemas.microsoft.com/office/drawing/2014/main" id="{49EB26E0-86D8-45F1-B9BE-FE8592FD04CC}"/>
              </a:ext>
            </a:extLst>
          </p:cNvPr>
          <p:cNvSpPr/>
          <p:nvPr/>
        </p:nvSpPr>
        <p:spPr>
          <a:xfrm>
            <a:off x="8890116" y="4542487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2" name="Ορθογώνιο 211">
            <a:extLst>
              <a:ext uri="{FF2B5EF4-FFF2-40B4-BE49-F238E27FC236}">
                <a16:creationId xmlns="" xmlns:a16="http://schemas.microsoft.com/office/drawing/2014/main" id="{A87ECB8F-A12E-4AFF-8EF3-1CEA1711B113}"/>
              </a:ext>
            </a:extLst>
          </p:cNvPr>
          <p:cNvSpPr/>
          <p:nvPr/>
        </p:nvSpPr>
        <p:spPr>
          <a:xfrm>
            <a:off x="9114135" y="4542487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3" name="Ορθογώνιο 212">
            <a:extLst>
              <a:ext uri="{FF2B5EF4-FFF2-40B4-BE49-F238E27FC236}">
                <a16:creationId xmlns="" xmlns:a16="http://schemas.microsoft.com/office/drawing/2014/main" id="{43E0EADF-3DAF-4C56-BA31-B89D0EFA6A0C}"/>
              </a:ext>
            </a:extLst>
          </p:cNvPr>
          <p:cNvSpPr/>
          <p:nvPr/>
        </p:nvSpPr>
        <p:spPr>
          <a:xfrm>
            <a:off x="9119034" y="4220986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4" name="Ορθογώνιο 213">
            <a:extLst>
              <a:ext uri="{FF2B5EF4-FFF2-40B4-BE49-F238E27FC236}">
                <a16:creationId xmlns="" xmlns:a16="http://schemas.microsoft.com/office/drawing/2014/main" id="{52BE1C80-8DFD-4976-8401-402C9543B3A5}"/>
              </a:ext>
            </a:extLst>
          </p:cNvPr>
          <p:cNvSpPr/>
          <p:nvPr/>
        </p:nvSpPr>
        <p:spPr>
          <a:xfrm>
            <a:off x="9334334" y="4542487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6" name="Ορθογώνιο 215">
            <a:extLst>
              <a:ext uri="{FF2B5EF4-FFF2-40B4-BE49-F238E27FC236}">
                <a16:creationId xmlns="" xmlns:a16="http://schemas.microsoft.com/office/drawing/2014/main" id="{F3EFD26D-BF51-4830-8566-C925B60E6DA0}"/>
              </a:ext>
            </a:extLst>
          </p:cNvPr>
          <p:cNvSpPr/>
          <p:nvPr/>
        </p:nvSpPr>
        <p:spPr>
          <a:xfrm>
            <a:off x="9346385" y="4220986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7" name="Ορθογώνιο 216">
            <a:extLst>
              <a:ext uri="{FF2B5EF4-FFF2-40B4-BE49-F238E27FC236}">
                <a16:creationId xmlns="" xmlns:a16="http://schemas.microsoft.com/office/drawing/2014/main" id="{6A0B7744-D08A-4E87-AD4E-2E6FE228C462}"/>
              </a:ext>
            </a:extLst>
          </p:cNvPr>
          <p:cNvSpPr/>
          <p:nvPr/>
        </p:nvSpPr>
        <p:spPr>
          <a:xfrm>
            <a:off x="8891683" y="358243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8" name="Ορθογώνιο 217">
            <a:extLst>
              <a:ext uri="{FF2B5EF4-FFF2-40B4-BE49-F238E27FC236}">
                <a16:creationId xmlns="" xmlns:a16="http://schemas.microsoft.com/office/drawing/2014/main" id="{28EA01B9-98F4-4004-9B31-9B8FBB093FA8}"/>
              </a:ext>
            </a:extLst>
          </p:cNvPr>
          <p:cNvSpPr/>
          <p:nvPr/>
        </p:nvSpPr>
        <p:spPr>
          <a:xfrm>
            <a:off x="8890116" y="3903935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9" name="Ορθογώνιο 218">
            <a:extLst>
              <a:ext uri="{FF2B5EF4-FFF2-40B4-BE49-F238E27FC236}">
                <a16:creationId xmlns="" xmlns:a16="http://schemas.microsoft.com/office/drawing/2014/main" id="{D501C904-B484-48C9-BA8C-78D35D748248}"/>
              </a:ext>
            </a:extLst>
          </p:cNvPr>
          <p:cNvSpPr/>
          <p:nvPr/>
        </p:nvSpPr>
        <p:spPr>
          <a:xfrm>
            <a:off x="9114135" y="3903935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0" name="Ορθογώνιο 219">
            <a:extLst>
              <a:ext uri="{FF2B5EF4-FFF2-40B4-BE49-F238E27FC236}">
                <a16:creationId xmlns="" xmlns:a16="http://schemas.microsoft.com/office/drawing/2014/main" id="{2EC6AF3C-F50E-41DD-9DCE-D177C9AA34A8}"/>
              </a:ext>
            </a:extLst>
          </p:cNvPr>
          <p:cNvSpPr/>
          <p:nvPr/>
        </p:nvSpPr>
        <p:spPr>
          <a:xfrm>
            <a:off x="9119034" y="358243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1" name="Ορθογώνιο 220">
            <a:extLst>
              <a:ext uri="{FF2B5EF4-FFF2-40B4-BE49-F238E27FC236}">
                <a16:creationId xmlns="" xmlns:a16="http://schemas.microsoft.com/office/drawing/2014/main" id="{9079A42A-D9FF-4DF6-A48B-75C0F1BDB28F}"/>
              </a:ext>
            </a:extLst>
          </p:cNvPr>
          <p:cNvSpPr/>
          <p:nvPr/>
        </p:nvSpPr>
        <p:spPr>
          <a:xfrm>
            <a:off x="9334334" y="3903935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2" name="Ορθογώνιο 221">
            <a:extLst>
              <a:ext uri="{FF2B5EF4-FFF2-40B4-BE49-F238E27FC236}">
                <a16:creationId xmlns="" xmlns:a16="http://schemas.microsoft.com/office/drawing/2014/main" id="{B75E29B7-E028-4112-B26E-D13CAF1F72E7}"/>
              </a:ext>
            </a:extLst>
          </p:cNvPr>
          <p:cNvSpPr/>
          <p:nvPr/>
        </p:nvSpPr>
        <p:spPr>
          <a:xfrm>
            <a:off x="9573736" y="358243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3" name="Ορθογώνιο 222">
            <a:extLst>
              <a:ext uri="{FF2B5EF4-FFF2-40B4-BE49-F238E27FC236}">
                <a16:creationId xmlns="" xmlns:a16="http://schemas.microsoft.com/office/drawing/2014/main" id="{E47229CD-4E09-467C-ADA9-86B067CFDFB1}"/>
              </a:ext>
            </a:extLst>
          </p:cNvPr>
          <p:cNvSpPr/>
          <p:nvPr/>
        </p:nvSpPr>
        <p:spPr>
          <a:xfrm>
            <a:off x="9346385" y="358243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4" name="Ορθογώνιο 223">
            <a:extLst>
              <a:ext uri="{FF2B5EF4-FFF2-40B4-BE49-F238E27FC236}">
                <a16:creationId xmlns="" xmlns:a16="http://schemas.microsoft.com/office/drawing/2014/main" id="{74D649B1-175B-49D4-88F0-C508FB4A8FD1}"/>
              </a:ext>
            </a:extLst>
          </p:cNvPr>
          <p:cNvSpPr/>
          <p:nvPr/>
        </p:nvSpPr>
        <p:spPr>
          <a:xfrm>
            <a:off x="8891683" y="293930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5" name="Ορθογώνιο 224">
            <a:extLst>
              <a:ext uri="{FF2B5EF4-FFF2-40B4-BE49-F238E27FC236}">
                <a16:creationId xmlns="" xmlns:a16="http://schemas.microsoft.com/office/drawing/2014/main" id="{6809A97E-183B-42B8-AAE0-A7764A9B8EBF}"/>
              </a:ext>
            </a:extLst>
          </p:cNvPr>
          <p:cNvSpPr/>
          <p:nvPr/>
        </p:nvSpPr>
        <p:spPr>
          <a:xfrm>
            <a:off x="8890116" y="326080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6" name="Ορθογώνιο 225">
            <a:extLst>
              <a:ext uri="{FF2B5EF4-FFF2-40B4-BE49-F238E27FC236}">
                <a16:creationId xmlns="" xmlns:a16="http://schemas.microsoft.com/office/drawing/2014/main" id="{D6DD802B-38D6-4E3D-A849-D42B9E004515}"/>
              </a:ext>
            </a:extLst>
          </p:cNvPr>
          <p:cNvSpPr/>
          <p:nvPr/>
        </p:nvSpPr>
        <p:spPr>
          <a:xfrm>
            <a:off x="9114135" y="326080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7" name="Ορθογώνιο 226">
            <a:extLst>
              <a:ext uri="{FF2B5EF4-FFF2-40B4-BE49-F238E27FC236}">
                <a16:creationId xmlns="" xmlns:a16="http://schemas.microsoft.com/office/drawing/2014/main" id="{49F9FF60-E11C-401B-94FB-959E0E7E8008}"/>
              </a:ext>
            </a:extLst>
          </p:cNvPr>
          <p:cNvSpPr/>
          <p:nvPr/>
        </p:nvSpPr>
        <p:spPr>
          <a:xfrm>
            <a:off x="9119034" y="2939301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28" name="Ορθογώνιο 227">
            <a:extLst>
              <a:ext uri="{FF2B5EF4-FFF2-40B4-BE49-F238E27FC236}">
                <a16:creationId xmlns="" xmlns:a16="http://schemas.microsoft.com/office/drawing/2014/main" id="{43402A4F-01C5-43F9-9FD0-4A50C6B0DEDC}"/>
              </a:ext>
            </a:extLst>
          </p:cNvPr>
          <p:cNvSpPr/>
          <p:nvPr/>
        </p:nvSpPr>
        <p:spPr>
          <a:xfrm>
            <a:off x="9334334" y="3260802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31" name="Ορθογώνιο 230">
            <a:extLst>
              <a:ext uri="{FF2B5EF4-FFF2-40B4-BE49-F238E27FC236}">
                <a16:creationId xmlns="" xmlns:a16="http://schemas.microsoft.com/office/drawing/2014/main" id="{42E5EC73-0C97-4A65-9475-74F2C40B52B6}"/>
              </a:ext>
            </a:extLst>
          </p:cNvPr>
          <p:cNvSpPr/>
          <p:nvPr/>
        </p:nvSpPr>
        <p:spPr>
          <a:xfrm>
            <a:off x="8885909" y="229792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32" name="Ορθογώνιο 231">
            <a:extLst>
              <a:ext uri="{FF2B5EF4-FFF2-40B4-BE49-F238E27FC236}">
                <a16:creationId xmlns="" xmlns:a16="http://schemas.microsoft.com/office/drawing/2014/main" id="{27520F66-DE8F-4ABA-B4E3-32FC014A8DA2}"/>
              </a:ext>
            </a:extLst>
          </p:cNvPr>
          <p:cNvSpPr/>
          <p:nvPr/>
        </p:nvSpPr>
        <p:spPr>
          <a:xfrm>
            <a:off x="8884342" y="261942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33" name="Ορθογώνιο 232">
            <a:extLst>
              <a:ext uri="{FF2B5EF4-FFF2-40B4-BE49-F238E27FC236}">
                <a16:creationId xmlns="" xmlns:a16="http://schemas.microsoft.com/office/drawing/2014/main" id="{F9258BCE-ECF6-456E-8242-6BA81C2D4FBC}"/>
              </a:ext>
            </a:extLst>
          </p:cNvPr>
          <p:cNvSpPr/>
          <p:nvPr/>
        </p:nvSpPr>
        <p:spPr>
          <a:xfrm>
            <a:off x="9108361" y="261942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34" name="Ορθογώνιο 233">
            <a:extLst>
              <a:ext uri="{FF2B5EF4-FFF2-40B4-BE49-F238E27FC236}">
                <a16:creationId xmlns="" xmlns:a16="http://schemas.microsoft.com/office/drawing/2014/main" id="{F297F7D2-CD54-451F-96E2-434E01A22802}"/>
              </a:ext>
            </a:extLst>
          </p:cNvPr>
          <p:cNvSpPr/>
          <p:nvPr/>
        </p:nvSpPr>
        <p:spPr>
          <a:xfrm>
            <a:off x="9113260" y="2297923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35" name="Ορθογώνιο 234">
            <a:extLst>
              <a:ext uri="{FF2B5EF4-FFF2-40B4-BE49-F238E27FC236}">
                <a16:creationId xmlns="" xmlns:a16="http://schemas.microsoft.com/office/drawing/2014/main" id="{FB85C4E0-6C05-4477-82AE-DCBB84ECDB69}"/>
              </a:ext>
            </a:extLst>
          </p:cNvPr>
          <p:cNvSpPr/>
          <p:nvPr/>
        </p:nvSpPr>
        <p:spPr>
          <a:xfrm>
            <a:off x="9328560" y="2619424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43" name="Ευθεία γραμμή σύνδεσης 242">
            <a:extLst>
              <a:ext uri="{FF2B5EF4-FFF2-40B4-BE49-F238E27FC236}">
                <a16:creationId xmlns="" xmlns:a16="http://schemas.microsoft.com/office/drawing/2014/main" id="{86DB97B3-884D-4E60-BCA3-89DB4AD80DF9}"/>
              </a:ext>
            </a:extLst>
          </p:cNvPr>
          <p:cNvCxnSpPr>
            <a:cxnSpLocks/>
          </p:cNvCxnSpPr>
          <p:nvPr/>
        </p:nvCxnSpPr>
        <p:spPr>
          <a:xfrm>
            <a:off x="1916108" y="6727404"/>
            <a:ext cx="1479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Ισοσκελές τρίγωνο 245">
            <a:extLst>
              <a:ext uri="{FF2B5EF4-FFF2-40B4-BE49-F238E27FC236}">
                <a16:creationId xmlns="" xmlns:a16="http://schemas.microsoft.com/office/drawing/2014/main" id="{884388A0-6B9E-4DD9-85A6-8A7ED355933F}"/>
              </a:ext>
            </a:extLst>
          </p:cNvPr>
          <p:cNvSpPr/>
          <p:nvPr/>
        </p:nvSpPr>
        <p:spPr>
          <a:xfrm>
            <a:off x="1886384" y="6167935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55" name="Ευθύγραμμο βέλος σύνδεσης 254">
            <a:extLst>
              <a:ext uri="{FF2B5EF4-FFF2-40B4-BE49-F238E27FC236}">
                <a16:creationId xmlns="" xmlns:a16="http://schemas.microsoft.com/office/drawing/2014/main" id="{BB217F3C-CA1F-4B37-82CD-584C2C52D03C}"/>
              </a:ext>
            </a:extLst>
          </p:cNvPr>
          <p:cNvCxnSpPr>
            <a:cxnSpLocks/>
          </p:cNvCxnSpPr>
          <p:nvPr/>
        </p:nvCxnSpPr>
        <p:spPr>
          <a:xfrm flipV="1">
            <a:off x="1982924" y="5445141"/>
            <a:ext cx="0" cy="5923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Ευθεία γραμμή σύνδεσης 255">
            <a:extLst>
              <a:ext uri="{FF2B5EF4-FFF2-40B4-BE49-F238E27FC236}">
                <a16:creationId xmlns="" xmlns:a16="http://schemas.microsoft.com/office/drawing/2014/main" id="{C36A463A-EB32-4540-AC8A-C62EB874953B}"/>
              </a:ext>
            </a:extLst>
          </p:cNvPr>
          <p:cNvCxnSpPr>
            <a:cxnSpLocks/>
          </p:cNvCxnSpPr>
          <p:nvPr/>
        </p:nvCxnSpPr>
        <p:spPr>
          <a:xfrm>
            <a:off x="1920173" y="6032019"/>
            <a:ext cx="1479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7" name="Ισοσκελές τρίγωνο 256">
            <a:extLst>
              <a:ext uri="{FF2B5EF4-FFF2-40B4-BE49-F238E27FC236}">
                <a16:creationId xmlns="" xmlns:a16="http://schemas.microsoft.com/office/drawing/2014/main" id="{C7B30CC8-C88B-495D-9018-2B88BCA1D158}"/>
              </a:ext>
            </a:extLst>
          </p:cNvPr>
          <p:cNvSpPr/>
          <p:nvPr/>
        </p:nvSpPr>
        <p:spPr>
          <a:xfrm>
            <a:off x="1877002" y="5472550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58" name="Ισοσκελές τρίγωνο 257">
            <a:extLst>
              <a:ext uri="{FF2B5EF4-FFF2-40B4-BE49-F238E27FC236}">
                <a16:creationId xmlns="" xmlns:a16="http://schemas.microsoft.com/office/drawing/2014/main" id="{DBDC47B3-BB63-44BA-80DB-544A74B2905A}"/>
              </a:ext>
            </a:extLst>
          </p:cNvPr>
          <p:cNvSpPr/>
          <p:nvPr/>
        </p:nvSpPr>
        <p:spPr>
          <a:xfrm rot="2729387">
            <a:off x="2049049" y="5658658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59" name="Ευθεία γραμμή σύνδεσης 258">
            <a:extLst>
              <a:ext uri="{FF2B5EF4-FFF2-40B4-BE49-F238E27FC236}">
                <a16:creationId xmlns="" xmlns:a16="http://schemas.microsoft.com/office/drawing/2014/main" id="{C4397DC1-FB89-483B-90AE-9D948599EED4}"/>
              </a:ext>
            </a:extLst>
          </p:cNvPr>
          <p:cNvCxnSpPr/>
          <p:nvPr/>
        </p:nvCxnSpPr>
        <p:spPr>
          <a:xfrm flipV="1">
            <a:off x="1989403" y="5741317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Ευθεία γραμμή σύνδεσης 260">
            <a:extLst>
              <a:ext uri="{FF2B5EF4-FFF2-40B4-BE49-F238E27FC236}">
                <a16:creationId xmlns="" xmlns:a16="http://schemas.microsoft.com/office/drawing/2014/main" id="{BCDFB526-78DA-4826-86AB-3D097ABAA2F5}"/>
              </a:ext>
            </a:extLst>
          </p:cNvPr>
          <p:cNvCxnSpPr>
            <a:cxnSpLocks/>
          </p:cNvCxnSpPr>
          <p:nvPr/>
        </p:nvCxnSpPr>
        <p:spPr>
          <a:xfrm flipH="1" flipV="1">
            <a:off x="1852008" y="5792561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Ισοσκελές τρίγωνο 262">
            <a:extLst>
              <a:ext uri="{FF2B5EF4-FFF2-40B4-BE49-F238E27FC236}">
                <a16:creationId xmlns="" xmlns:a16="http://schemas.microsoft.com/office/drawing/2014/main" id="{0165B209-C4F1-4F4C-B97F-98691E1CCA76}"/>
              </a:ext>
            </a:extLst>
          </p:cNvPr>
          <p:cNvSpPr/>
          <p:nvPr/>
        </p:nvSpPr>
        <p:spPr>
          <a:xfrm rot="18146298">
            <a:off x="1733656" y="5719156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64" name="Ευθύγραμμο βέλος σύνδεσης 263">
            <a:extLst>
              <a:ext uri="{FF2B5EF4-FFF2-40B4-BE49-F238E27FC236}">
                <a16:creationId xmlns="" xmlns:a16="http://schemas.microsoft.com/office/drawing/2014/main" id="{D60D52D5-7FAA-413D-9798-DB07DD685D8B}"/>
              </a:ext>
            </a:extLst>
          </p:cNvPr>
          <p:cNvCxnSpPr>
            <a:cxnSpLocks/>
          </p:cNvCxnSpPr>
          <p:nvPr/>
        </p:nvCxnSpPr>
        <p:spPr>
          <a:xfrm flipV="1">
            <a:off x="1975887" y="4805113"/>
            <a:ext cx="0" cy="5923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Ευθεία γραμμή σύνδεσης 264">
            <a:extLst>
              <a:ext uri="{FF2B5EF4-FFF2-40B4-BE49-F238E27FC236}">
                <a16:creationId xmlns="" xmlns:a16="http://schemas.microsoft.com/office/drawing/2014/main" id="{F2863B69-D3E8-4BF0-A57B-9B1FEF0C1C3E}"/>
              </a:ext>
            </a:extLst>
          </p:cNvPr>
          <p:cNvCxnSpPr>
            <a:cxnSpLocks/>
          </p:cNvCxnSpPr>
          <p:nvPr/>
        </p:nvCxnSpPr>
        <p:spPr>
          <a:xfrm>
            <a:off x="1913136" y="5391991"/>
            <a:ext cx="1479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Ισοσκελές τρίγωνο 265">
            <a:extLst>
              <a:ext uri="{FF2B5EF4-FFF2-40B4-BE49-F238E27FC236}">
                <a16:creationId xmlns="" xmlns:a16="http://schemas.microsoft.com/office/drawing/2014/main" id="{F86D6D6B-8085-4E01-87E5-64042D4DD35D}"/>
              </a:ext>
            </a:extLst>
          </p:cNvPr>
          <p:cNvSpPr/>
          <p:nvPr/>
        </p:nvSpPr>
        <p:spPr>
          <a:xfrm>
            <a:off x="1869965" y="4832522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67" name="Ισοσκελές τρίγωνο 266">
            <a:extLst>
              <a:ext uri="{FF2B5EF4-FFF2-40B4-BE49-F238E27FC236}">
                <a16:creationId xmlns="" xmlns:a16="http://schemas.microsoft.com/office/drawing/2014/main" id="{809BB5B1-BB22-42A1-AA43-C8E4F01F6721}"/>
              </a:ext>
            </a:extLst>
          </p:cNvPr>
          <p:cNvSpPr/>
          <p:nvPr/>
        </p:nvSpPr>
        <p:spPr>
          <a:xfrm rot="2729387">
            <a:off x="2042012" y="5018630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68" name="Ευθεία γραμμή σύνδεσης 267">
            <a:extLst>
              <a:ext uri="{FF2B5EF4-FFF2-40B4-BE49-F238E27FC236}">
                <a16:creationId xmlns="" xmlns:a16="http://schemas.microsoft.com/office/drawing/2014/main" id="{42515B4D-D567-406D-9A0A-87248C86C0F5}"/>
              </a:ext>
            </a:extLst>
          </p:cNvPr>
          <p:cNvCxnSpPr/>
          <p:nvPr/>
        </p:nvCxnSpPr>
        <p:spPr>
          <a:xfrm flipV="1">
            <a:off x="1982366" y="5101289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Ευθεία γραμμή σύνδεσης 268">
            <a:extLst>
              <a:ext uri="{FF2B5EF4-FFF2-40B4-BE49-F238E27FC236}">
                <a16:creationId xmlns="" xmlns:a16="http://schemas.microsoft.com/office/drawing/2014/main" id="{44A0F464-2917-4082-AF32-DFFEC8584420}"/>
              </a:ext>
            </a:extLst>
          </p:cNvPr>
          <p:cNvCxnSpPr>
            <a:cxnSpLocks/>
          </p:cNvCxnSpPr>
          <p:nvPr/>
        </p:nvCxnSpPr>
        <p:spPr>
          <a:xfrm flipH="1" flipV="1">
            <a:off x="1844971" y="5152533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0" name="Ισοσκελές τρίγωνο 269">
            <a:extLst>
              <a:ext uri="{FF2B5EF4-FFF2-40B4-BE49-F238E27FC236}">
                <a16:creationId xmlns="" xmlns:a16="http://schemas.microsoft.com/office/drawing/2014/main" id="{D3EEA907-97AF-47A8-B4FB-08FD2E5638E6}"/>
              </a:ext>
            </a:extLst>
          </p:cNvPr>
          <p:cNvSpPr/>
          <p:nvPr/>
        </p:nvSpPr>
        <p:spPr>
          <a:xfrm rot="18146298">
            <a:off x="1726619" y="5079128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79" name="Ισοσκελές τρίγωνο 278">
            <a:extLst>
              <a:ext uri="{FF2B5EF4-FFF2-40B4-BE49-F238E27FC236}">
                <a16:creationId xmlns="" xmlns:a16="http://schemas.microsoft.com/office/drawing/2014/main" id="{F5669121-11C1-4523-8CCD-0CD00C58AF1B}"/>
              </a:ext>
            </a:extLst>
          </p:cNvPr>
          <p:cNvSpPr/>
          <p:nvPr/>
        </p:nvSpPr>
        <p:spPr>
          <a:xfrm rot="4116043">
            <a:off x="2063145" y="6414861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80" name="Ευθεία γραμμή σύνδεσης 279">
            <a:extLst>
              <a:ext uri="{FF2B5EF4-FFF2-40B4-BE49-F238E27FC236}">
                <a16:creationId xmlns="" xmlns:a16="http://schemas.microsoft.com/office/drawing/2014/main" id="{572E81BD-C5C0-4491-9995-CAD03CA60607}"/>
              </a:ext>
            </a:extLst>
          </p:cNvPr>
          <p:cNvCxnSpPr>
            <a:cxnSpLocks/>
          </p:cNvCxnSpPr>
          <p:nvPr/>
        </p:nvCxnSpPr>
        <p:spPr>
          <a:xfrm flipV="1">
            <a:off x="1993579" y="6474722"/>
            <a:ext cx="133201" cy="412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1" name="Ευθεία γραμμή σύνδεσης 350">
            <a:extLst>
              <a:ext uri="{FF2B5EF4-FFF2-40B4-BE49-F238E27FC236}">
                <a16:creationId xmlns="" xmlns:a16="http://schemas.microsoft.com/office/drawing/2014/main" id="{0FFBF247-E909-4681-B08A-B3BCA9FCE6A9}"/>
              </a:ext>
            </a:extLst>
          </p:cNvPr>
          <p:cNvCxnSpPr/>
          <p:nvPr/>
        </p:nvCxnSpPr>
        <p:spPr>
          <a:xfrm flipV="1">
            <a:off x="5552364" y="5038289"/>
            <a:ext cx="2931179" cy="677274"/>
          </a:xfrm>
          <a:prstGeom prst="line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3" name="Ευθεία γραμμή σύνδεσης 352">
            <a:extLst>
              <a:ext uri="{FF2B5EF4-FFF2-40B4-BE49-F238E27FC236}">
                <a16:creationId xmlns="" xmlns:a16="http://schemas.microsoft.com/office/drawing/2014/main" id="{D9A5E1AB-86B1-4307-9B48-D6C0B86CDB70}"/>
              </a:ext>
            </a:extLst>
          </p:cNvPr>
          <p:cNvCxnSpPr/>
          <p:nvPr/>
        </p:nvCxnSpPr>
        <p:spPr>
          <a:xfrm flipV="1">
            <a:off x="8443202" y="3821148"/>
            <a:ext cx="1474240" cy="1241188"/>
          </a:xfrm>
          <a:prstGeom prst="line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4" name="Οβάλ 353">
            <a:extLst>
              <a:ext uri="{FF2B5EF4-FFF2-40B4-BE49-F238E27FC236}">
                <a16:creationId xmlns="" xmlns:a16="http://schemas.microsoft.com/office/drawing/2014/main" id="{06D5140D-ED88-460C-8BE5-E4EF683C0977}"/>
              </a:ext>
            </a:extLst>
          </p:cNvPr>
          <p:cNvSpPr/>
          <p:nvPr/>
        </p:nvSpPr>
        <p:spPr>
          <a:xfrm>
            <a:off x="8408499" y="4983436"/>
            <a:ext cx="76510" cy="1081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55" name="Οβάλ 354">
            <a:extLst>
              <a:ext uri="{FF2B5EF4-FFF2-40B4-BE49-F238E27FC236}">
                <a16:creationId xmlns="" xmlns:a16="http://schemas.microsoft.com/office/drawing/2014/main" id="{A3921A42-ED75-4E80-B887-00E1BA75E123}"/>
              </a:ext>
            </a:extLst>
          </p:cNvPr>
          <p:cNvSpPr/>
          <p:nvPr/>
        </p:nvSpPr>
        <p:spPr>
          <a:xfrm>
            <a:off x="5550180" y="5661465"/>
            <a:ext cx="76510" cy="1081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56" name="Οβάλ 355">
            <a:extLst>
              <a:ext uri="{FF2B5EF4-FFF2-40B4-BE49-F238E27FC236}">
                <a16:creationId xmlns="" xmlns:a16="http://schemas.microsoft.com/office/drawing/2014/main" id="{89008DA8-3EA0-4C20-B4DB-81389A58D689}"/>
              </a:ext>
            </a:extLst>
          </p:cNvPr>
          <p:cNvSpPr/>
          <p:nvPr/>
        </p:nvSpPr>
        <p:spPr>
          <a:xfrm>
            <a:off x="9889345" y="3750632"/>
            <a:ext cx="76510" cy="1081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58" name="Ισοσκελές τρίγωνο 357">
            <a:extLst>
              <a:ext uri="{FF2B5EF4-FFF2-40B4-BE49-F238E27FC236}">
                <a16:creationId xmlns="" xmlns:a16="http://schemas.microsoft.com/office/drawing/2014/main" id="{FEE51B1B-C459-4FCB-9162-E8454E8D07D0}"/>
              </a:ext>
            </a:extLst>
          </p:cNvPr>
          <p:cNvSpPr/>
          <p:nvPr/>
        </p:nvSpPr>
        <p:spPr>
          <a:xfrm rot="2729387">
            <a:off x="2057386" y="5184711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59" name="Ευθεία γραμμή σύνδεσης 358">
            <a:extLst>
              <a:ext uri="{FF2B5EF4-FFF2-40B4-BE49-F238E27FC236}">
                <a16:creationId xmlns="" xmlns:a16="http://schemas.microsoft.com/office/drawing/2014/main" id="{4FBF0DA9-130F-4F29-9076-483BB9146E5E}"/>
              </a:ext>
            </a:extLst>
          </p:cNvPr>
          <p:cNvCxnSpPr/>
          <p:nvPr/>
        </p:nvCxnSpPr>
        <p:spPr>
          <a:xfrm flipV="1">
            <a:off x="1997740" y="5267370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Ευθύγραμμο βέλος σύνδεσης 359">
            <a:extLst>
              <a:ext uri="{FF2B5EF4-FFF2-40B4-BE49-F238E27FC236}">
                <a16:creationId xmlns="" xmlns:a16="http://schemas.microsoft.com/office/drawing/2014/main" id="{5BD4351D-C01F-4A0F-9B22-4AD091CE8D53}"/>
              </a:ext>
            </a:extLst>
          </p:cNvPr>
          <p:cNvCxnSpPr>
            <a:cxnSpLocks/>
          </p:cNvCxnSpPr>
          <p:nvPr/>
        </p:nvCxnSpPr>
        <p:spPr>
          <a:xfrm flipV="1">
            <a:off x="1980697" y="4177950"/>
            <a:ext cx="0" cy="5923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Ευθεία γραμμή σύνδεσης 360">
            <a:extLst>
              <a:ext uri="{FF2B5EF4-FFF2-40B4-BE49-F238E27FC236}">
                <a16:creationId xmlns="" xmlns:a16="http://schemas.microsoft.com/office/drawing/2014/main" id="{B3ED589B-5C77-4F3B-9AC3-18F2D5AFF97A}"/>
              </a:ext>
            </a:extLst>
          </p:cNvPr>
          <p:cNvCxnSpPr>
            <a:cxnSpLocks/>
          </p:cNvCxnSpPr>
          <p:nvPr/>
        </p:nvCxnSpPr>
        <p:spPr>
          <a:xfrm>
            <a:off x="1917946" y="4764828"/>
            <a:ext cx="1479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2" name="Ισοσκελές τρίγωνο 361">
            <a:extLst>
              <a:ext uri="{FF2B5EF4-FFF2-40B4-BE49-F238E27FC236}">
                <a16:creationId xmlns="" xmlns:a16="http://schemas.microsoft.com/office/drawing/2014/main" id="{B5DC4811-2821-4F87-A32C-26EC0D8B98B9}"/>
              </a:ext>
            </a:extLst>
          </p:cNvPr>
          <p:cNvSpPr/>
          <p:nvPr/>
        </p:nvSpPr>
        <p:spPr>
          <a:xfrm>
            <a:off x="1874775" y="4205359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63" name="Ισοσκελές τρίγωνο 362">
            <a:extLst>
              <a:ext uri="{FF2B5EF4-FFF2-40B4-BE49-F238E27FC236}">
                <a16:creationId xmlns="" xmlns:a16="http://schemas.microsoft.com/office/drawing/2014/main" id="{71F30813-9033-43E1-99E4-DC0F21320298}"/>
              </a:ext>
            </a:extLst>
          </p:cNvPr>
          <p:cNvSpPr/>
          <p:nvPr/>
        </p:nvSpPr>
        <p:spPr>
          <a:xfrm rot="2729387">
            <a:off x="2046822" y="4391467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64" name="Ευθεία γραμμή σύνδεσης 363">
            <a:extLst>
              <a:ext uri="{FF2B5EF4-FFF2-40B4-BE49-F238E27FC236}">
                <a16:creationId xmlns="" xmlns:a16="http://schemas.microsoft.com/office/drawing/2014/main" id="{5E4D9143-13A3-4CB3-8400-D29C1FC035A8}"/>
              </a:ext>
            </a:extLst>
          </p:cNvPr>
          <p:cNvCxnSpPr/>
          <p:nvPr/>
        </p:nvCxnSpPr>
        <p:spPr>
          <a:xfrm flipV="1">
            <a:off x="1987176" y="4474126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Ευθεία γραμμή σύνδεσης 364">
            <a:extLst>
              <a:ext uri="{FF2B5EF4-FFF2-40B4-BE49-F238E27FC236}">
                <a16:creationId xmlns="" xmlns:a16="http://schemas.microsoft.com/office/drawing/2014/main" id="{4793ACAB-0666-4E18-B120-FC1734C189B9}"/>
              </a:ext>
            </a:extLst>
          </p:cNvPr>
          <p:cNvCxnSpPr>
            <a:cxnSpLocks/>
          </p:cNvCxnSpPr>
          <p:nvPr/>
        </p:nvCxnSpPr>
        <p:spPr>
          <a:xfrm flipH="1" flipV="1">
            <a:off x="1849781" y="4525370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6" name="Ισοσκελές τρίγωνο 365">
            <a:extLst>
              <a:ext uri="{FF2B5EF4-FFF2-40B4-BE49-F238E27FC236}">
                <a16:creationId xmlns="" xmlns:a16="http://schemas.microsoft.com/office/drawing/2014/main" id="{FA85AE78-5407-43B8-856D-325D65FDFA9C}"/>
              </a:ext>
            </a:extLst>
          </p:cNvPr>
          <p:cNvSpPr/>
          <p:nvPr/>
        </p:nvSpPr>
        <p:spPr>
          <a:xfrm rot="18146298">
            <a:off x="1731429" y="4451965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67" name="Ισοσκελές τρίγωνο 366">
            <a:extLst>
              <a:ext uri="{FF2B5EF4-FFF2-40B4-BE49-F238E27FC236}">
                <a16:creationId xmlns="" xmlns:a16="http://schemas.microsoft.com/office/drawing/2014/main" id="{F559C234-C13C-46F8-A2A5-37813BBD2134}"/>
              </a:ext>
            </a:extLst>
          </p:cNvPr>
          <p:cNvSpPr/>
          <p:nvPr/>
        </p:nvSpPr>
        <p:spPr>
          <a:xfrm rot="2729387">
            <a:off x="2062196" y="4557548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68" name="Ευθεία γραμμή σύνδεσης 367">
            <a:extLst>
              <a:ext uri="{FF2B5EF4-FFF2-40B4-BE49-F238E27FC236}">
                <a16:creationId xmlns="" xmlns:a16="http://schemas.microsoft.com/office/drawing/2014/main" id="{4988E37E-72D6-4266-B784-747A0AC17FBA}"/>
              </a:ext>
            </a:extLst>
          </p:cNvPr>
          <p:cNvCxnSpPr/>
          <p:nvPr/>
        </p:nvCxnSpPr>
        <p:spPr>
          <a:xfrm flipV="1">
            <a:off x="2002550" y="4640207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Ευθεία γραμμή σύνδεσης 368">
            <a:extLst>
              <a:ext uri="{FF2B5EF4-FFF2-40B4-BE49-F238E27FC236}">
                <a16:creationId xmlns="" xmlns:a16="http://schemas.microsoft.com/office/drawing/2014/main" id="{C83093AF-E88A-40A0-8D6A-62F58D91E382}"/>
              </a:ext>
            </a:extLst>
          </p:cNvPr>
          <p:cNvCxnSpPr>
            <a:cxnSpLocks/>
          </p:cNvCxnSpPr>
          <p:nvPr/>
        </p:nvCxnSpPr>
        <p:spPr>
          <a:xfrm flipH="1" flipV="1">
            <a:off x="1827693" y="4678612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0" name="Ισοσκελές τρίγωνο 369">
            <a:extLst>
              <a:ext uri="{FF2B5EF4-FFF2-40B4-BE49-F238E27FC236}">
                <a16:creationId xmlns="" xmlns:a16="http://schemas.microsoft.com/office/drawing/2014/main" id="{292FC6D5-E418-49CE-B502-93E80E18B603}"/>
              </a:ext>
            </a:extLst>
          </p:cNvPr>
          <p:cNvSpPr/>
          <p:nvPr/>
        </p:nvSpPr>
        <p:spPr>
          <a:xfrm rot="18146298">
            <a:off x="1709341" y="4605207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72" name="Ευθύγραμμο βέλος σύνδεσης 371">
            <a:extLst>
              <a:ext uri="{FF2B5EF4-FFF2-40B4-BE49-F238E27FC236}">
                <a16:creationId xmlns="" xmlns:a16="http://schemas.microsoft.com/office/drawing/2014/main" id="{0610A223-7436-4890-BB07-5B12F3231C5F}"/>
              </a:ext>
            </a:extLst>
          </p:cNvPr>
          <p:cNvCxnSpPr>
            <a:cxnSpLocks/>
          </p:cNvCxnSpPr>
          <p:nvPr/>
        </p:nvCxnSpPr>
        <p:spPr>
          <a:xfrm flipV="1">
            <a:off x="1997800" y="3524572"/>
            <a:ext cx="0" cy="5923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Ευθεία γραμμή σύνδεσης 372">
            <a:extLst>
              <a:ext uri="{FF2B5EF4-FFF2-40B4-BE49-F238E27FC236}">
                <a16:creationId xmlns="" xmlns:a16="http://schemas.microsoft.com/office/drawing/2014/main" id="{CF5AD1BB-2C59-44A1-A1F5-60CC90B9FEC0}"/>
              </a:ext>
            </a:extLst>
          </p:cNvPr>
          <p:cNvCxnSpPr>
            <a:cxnSpLocks/>
          </p:cNvCxnSpPr>
          <p:nvPr/>
        </p:nvCxnSpPr>
        <p:spPr>
          <a:xfrm>
            <a:off x="1935049" y="4111450"/>
            <a:ext cx="1479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4" name="Ισοσκελές τρίγωνο 373">
            <a:extLst>
              <a:ext uri="{FF2B5EF4-FFF2-40B4-BE49-F238E27FC236}">
                <a16:creationId xmlns="" xmlns:a16="http://schemas.microsoft.com/office/drawing/2014/main" id="{228F1C07-C3B2-4C3B-B856-F11853709E4F}"/>
              </a:ext>
            </a:extLst>
          </p:cNvPr>
          <p:cNvSpPr/>
          <p:nvPr/>
        </p:nvSpPr>
        <p:spPr>
          <a:xfrm>
            <a:off x="1891878" y="3551981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75" name="Ισοσκελές τρίγωνο 374">
            <a:extLst>
              <a:ext uri="{FF2B5EF4-FFF2-40B4-BE49-F238E27FC236}">
                <a16:creationId xmlns="" xmlns:a16="http://schemas.microsoft.com/office/drawing/2014/main" id="{8F60ACE7-579E-4564-BE6D-3EAA39333811}"/>
              </a:ext>
            </a:extLst>
          </p:cNvPr>
          <p:cNvSpPr/>
          <p:nvPr/>
        </p:nvSpPr>
        <p:spPr>
          <a:xfrm rot="2729387">
            <a:off x="2063925" y="3738089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76" name="Ευθεία γραμμή σύνδεσης 375">
            <a:extLst>
              <a:ext uri="{FF2B5EF4-FFF2-40B4-BE49-F238E27FC236}">
                <a16:creationId xmlns="" xmlns:a16="http://schemas.microsoft.com/office/drawing/2014/main" id="{5776AFC2-9CD8-477A-B87E-CCDB8076510D}"/>
              </a:ext>
            </a:extLst>
          </p:cNvPr>
          <p:cNvCxnSpPr/>
          <p:nvPr/>
        </p:nvCxnSpPr>
        <p:spPr>
          <a:xfrm flipV="1">
            <a:off x="2004279" y="3820748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Ευθεία γραμμή σύνδεσης 376">
            <a:extLst>
              <a:ext uri="{FF2B5EF4-FFF2-40B4-BE49-F238E27FC236}">
                <a16:creationId xmlns="" xmlns:a16="http://schemas.microsoft.com/office/drawing/2014/main" id="{D049371B-2240-41E3-89D6-149258336219}"/>
              </a:ext>
            </a:extLst>
          </p:cNvPr>
          <p:cNvCxnSpPr>
            <a:cxnSpLocks/>
          </p:cNvCxnSpPr>
          <p:nvPr/>
        </p:nvCxnSpPr>
        <p:spPr>
          <a:xfrm flipH="1" flipV="1">
            <a:off x="1866884" y="3871992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" name="Ισοσκελές τρίγωνο 377">
            <a:extLst>
              <a:ext uri="{FF2B5EF4-FFF2-40B4-BE49-F238E27FC236}">
                <a16:creationId xmlns="" xmlns:a16="http://schemas.microsoft.com/office/drawing/2014/main" id="{942B019D-A13D-4EB5-A9F9-561A8F0C1208}"/>
              </a:ext>
            </a:extLst>
          </p:cNvPr>
          <p:cNvSpPr/>
          <p:nvPr/>
        </p:nvSpPr>
        <p:spPr>
          <a:xfrm rot="18146298">
            <a:off x="1748532" y="3798587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79" name="Ισοσκελές τρίγωνο 378">
            <a:extLst>
              <a:ext uri="{FF2B5EF4-FFF2-40B4-BE49-F238E27FC236}">
                <a16:creationId xmlns="" xmlns:a16="http://schemas.microsoft.com/office/drawing/2014/main" id="{4BD22BB4-FE6C-404B-A6B3-A47079BB02AA}"/>
              </a:ext>
            </a:extLst>
          </p:cNvPr>
          <p:cNvSpPr/>
          <p:nvPr/>
        </p:nvSpPr>
        <p:spPr>
          <a:xfrm rot="2729387">
            <a:off x="2079299" y="3904170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80" name="Ευθεία γραμμή σύνδεσης 379">
            <a:extLst>
              <a:ext uri="{FF2B5EF4-FFF2-40B4-BE49-F238E27FC236}">
                <a16:creationId xmlns="" xmlns:a16="http://schemas.microsoft.com/office/drawing/2014/main" id="{11A2AFE0-BFB0-49AB-92FB-6A03876569AA}"/>
              </a:ext>
            </a:extLst>
          </p:cNvPr>
          <p:cNvCxnSpPr/>
          <p:nvPr/>
        </p:nvCxnSpPr>
        <p:spPr>
          <a:xfrm flipV="1">
            <a:off x="2019653" y="3986829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1" name="Ευθεία γραμμή σύνδεσης 380">
            <a:extLst>
              <a:ext uri="{FF2B5EF4-FFF2-40B4-BE49-F238E27FC236}">
                <a16:creationId xmlns="" xmlns:a16="http://schemas.microsoft.com/office/drawing/2014/main" id="{5CDC1B9A-1CA8-4BCE-AD6D-7B392934E76D}"/>
              </a:ext>
            </a:extLst>
          </p:cNvPr>
          <p:cNvCxnSpPr>
            <a:cxnSpLocks/>
          </p:cNvCxnSpPr>
          <p:nvPr/>
        </p:nvCxnSpPr>
        <p:spPr>
          <a:xfrm flipH="1" flipV="1">
            <a:off x="1844796" y="4025234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2" name="Ισοσκελές τρίγωνο 381">
            <a:extLst>
              <a:ext uri="{FF2B5EF4-FFF2-40B4-BE49-F238E27FC236}">
                <a16:creationId xmlns="" xmlns:a16="http://schemas.microsoft.com/office/drawing/2014/main" id="{14C1CD46-7823-4FAE-A1C8-28CD47711710}"/>
              </a:ext>
            </a:extLst>
          </p:cNvPr>
          <p:cNvSpPr/>
          <p:nvPr/>
        </p:nvSpPr>
        <p:spPr>
          <a:xfrm rot="18146298">
            <a:off x="1726444" y="3951829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83" name="Ευθεία γραμμή σύνδεσης 382">
            <a:extLst>
              <a:ext uri="{FF2B5EF4-FFF2-40B4-BE49-F238E27FC236}">
                <a16:creationId xmlns="" xmlns:a16="http://schemas.microsoft.com/office/drawing/2014/main" id="{61E5000E-2BB2-456D-8D81-9694EC28DD77}"/>
              </a:ext>
            </a:extLst>
          </p:cNvPr>
          <p:cNvCxnSpPr>
            <a:cxnSpLocks/>
          </p:cNvCxnSpPr>
          <p:nvPr/>
        </p:nvCxnSpPr>
        <p:spPr>
          <a:xfrm flipH="1" flipV="1">
            <a:off x="1888972" y="3759809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4" name="Ισοσκελές τρίγωνο 383">
            <a:extLst>
              <a:ext uri="{FF2B5EF4-FFF2-40B4-BE49-F238E27FC236}">
                <a16:creationId xmlns="" xmlns:a16="http://schemas.microsoft.com/office/drawing/2014/main" id="{515EDFA7-A339-4972-829F-F5C830FAA60C}"/>
              </a:ext>
            </a:extLst>
          </p:cNvPr>
          <p:cNvSpPr/>
          <p:nvPr/>
        </p:nvSpPr>
        <p:spPr>
          <a:xfrm rot="18146298">
            <a:off x="1770620" y="3686404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397" name="Ευθύγραμμο βέλος σύνδεσης 396">
            <a:extLst>
              <a:ext uri="{FF2B5EF4-FFF2-40B4-BE49-F238E27FC236}">
                <a16:creationId xmlns="" xmlns:a16="http://schemas.microsoft.com/office/drawing/2014/main" id="{8E8F0DF0-4C38-4B61-86B1-620C67DAD44C}"/>
              </a:ext>
            </a:extLst>
          </p:cNvPr>
          <p:cNvCxnSpPr>
            <a:cxnSpLocks/>
          </p:cNvCxnSpPr>
          <p:nvPr/>
        </p:nvCxnSpPr>
        <p:spPr>
          <a:xfrm flipV="1">
            <a:off x="2002785" y="2910919"/>
            <a:ext cx="0" cy="5923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Ευθεία γραμμή σύνδεσης 397">
            <a:extLst>
              <a:ext uri="{FF2B5EF4-FFF2-40B4-BE49-F238E27FC236}">
                <a16:creationId xmlns="" xmlns:a16="http://schemas.microsoft.com/office/drawing/2014/main" id="{E2E5D647-CA42-40DF-89D7-5D64F1BC48E9}"/>
              </a:ext>
            </a:extLst>
          </p:cNvPr>
          <p:cNvCxnSpPr>
            <a:cxnSpLocks/>
          </p:cNvCxnSpPr>
          <p:nvPr/>
        </p:nvCxnSpPr>
        <p:spPr>
          <a:xfrm>
            <a:off x="1940034" y="3497797"/>
            <a:ext cx="1479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" name="Ισοσκελές τρίγωνο 398">
            <a:extLst>
              <a:ext uri="{FF2B5EF4-FFF2-40B4-BE49-F238E27FC236}">
                <a16:creationId xmlns="" xmlns:a16="http://schemas.microsoft.com/office/drawing/2014/main" id="{A7F8ACA4-2440-4069-93FA-EF3C83D0873F}"/>
              </a:ext>
            </a:extLst>
          </p:cNvPr>
          <p:cNvSpPr/>
          <p:nvPr/>
        </p:nvSpPr>
        <p:spPr>
          <a:xfrm>
            <a:off x="1896863" y="2938328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00" name="Ισοσκελές τρίγωνο 399">
            <a:extLst>
              <a:ext uri="{FF2B5EF4-FFF2-40B4-BE49-F238E27FC236}">
                <a16:creationId xmlns="" xmlns:a16="http://schemas.microsoft.com/office/drawing/2014/main" id="{5E6F34D7-43B7-40D0-BCE5-92BF16FD6134}"/>
              </a:ext>
            </a:extLst>
          </p:cNvPr>
          <p:cNvSpPr/>
          <p:nvPr/>
        </p:nvSpPr>
        <p:spPr>
          <a:xfrm rot="2729387">
            <a:off x="2068910" y="3124436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01" name="Ευθεία γραμμή σύνδεσης 400">
            <a:extLst>
              <a:ext uri="{FF2B5EF4-FFF2-40B4-BE49-F238E27FC236}">
                <a16:creationId xmlns="" xmlns:a16="http://schemas.microsoft.com/office/drawing/2014/main" id="{DFE995EC-56DF-4ED8-B0EB-AD74CCFBF2AB}"/>
              </a:ext>
            </a:extLst>
          </p:cNvPr>
          <p:cNvCxnSpPr/>
          <p:nvPr/>
        </p:nvCxnSpPr>
        <p:spPr>
          <a:xfrm flipV="1">
            <a:off x="2009264" y="3207095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2" name="Ευθεία γραμμή σύνδεσης 401">
            <a:extLst>
              <a:ext uri="{FF2B5EF4-FFF2-40B4-BE49-F238E27FC236}">
                <a16:creationId xmlns="" xmlns:a16="http://schemas.microsoft.com/office/drawing/2014/main" id="{E71942B1-AD69-4E29-9506-2A20F80CB622}"/>
              </a:ext>
            </a:extLst>
          </p:cNvPr>
          <p:cNvCxnSpPr>
            <a:cxnSpLocks/>
          </p:cNvCxnSpPr>
          <p:nvPr/>
        </p:nvCxnSpPr>
        <p:spPr>
          <a:xfrm flipH="1" flipV="1">
            <a:off x="1871869" y="3258339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3" name="Ισοσκελές τρίγωνο 402">
            <a:extLst>
              <a:ext uri="{FF2B5EF4-FFF2-40B4-BE49-F238E27FC236}">
                <a16:creationId xmlns="" xmlns:a16="http://schemas.microsoft.com/office/drawing/2014/main" id="{D0C7A85E-29BE-4276-AACC-FB3862A06F85}"/>
              </a:ext>
            </a:extLst>
          </p:cNvPr>
          <p:cNvSpPr/>
          <p:nvPr/>
        </p:nvSpPr>
        <p:spPr>
          <a:xfrm rot="18146298">
            <a:off x="1753517" y="3184934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04" name="Ισοσκελές τρίγωνο 403">
            <a:extLst>
              <a:ext uri="{FF2B5EF4-FFF2-40B4-BE49-F238E27FC236}">
                <a16:creationId xmlns="" xmlns:a16="http://schemas.microsoft.com/office/drawing/2014/main" id="{DB850921-BF3B-4AD1-9AB4-289A94F39DB7}"/>
              </a:ext>
            </a:extLst>
          </p:cNvPr>
          <p:cNvSpPr/>
          <p:nvPr/>
        </p:nvSpPr>
        <p:spPr>
          <a:xfrm rot="2729387">
            <a:off x="2084284" y="3290517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05" name="Ευθεία γραμμή σύνδεσης 404">
            <a:extLst>
              <a:ext uri="{FF2B5EF4-FFF2-40B4-BE49-F238E27FC236}">
                <a16:creationId xmlns="" xmlns:a16="http://schemas.microsoft.com/office/drawing/2014/main" id="{BBBEE9C8-EE54-4150-801E-1F66695E4D42}"/>
              </a:ext>
            </a:extLst>
          </p:cNvPr>
          <p:cNvCxnSpPr/>
          <p:nvPr/>
        </p:nvCxnSpPr>
        <p:spPr>
          <a:xfrm flipV="1">
            <a:off x="2024638" y="3373176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6" name="Ευθεία γραμμή σύνδεσης 405">
            <a:extLst>
              <a:ext uri="{FF2B5EF4-FFF2-40B4-BE49-F238E27FC236}">
                <a16:creationId xmlns="" xmlns:a16="http://schemas.microsoft.com/office/drawing/2014/main" id="{0805542E-18D2-4741-B720-5EBA42C29169}"/>
              </a:ext>
            </a:extLst>
          </p:cNvPr>
          <p:cNvCxnSpPr>
            <a:cxnSpLocks/>
          </p:cNvCxnSpPr>
          <p:nvPr/>
        </p:nvCxnSpPr>
        <p:spPr>
          <a:xfrm flipH="1" flipV="1">
            <a:off x="1849781" y="3411581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7" name="Ισοσκελές τρίγωνο 406">
            <a:extLst>
              <a:ext uri="{FF2B5EF4-FFF2-40B4-BE49-F238E27FC236}">
                <a16:creationId xmlns="" xmlns:a16="http://schemas.microsoft.com/office/drawing/2014/main" id="{0D015459-EF06-4E1C-8613-2465103B10DC}"/>
              </a:ext>
            </a:extLst>
          </p:cNvPr>
          <p:cNvSpPr/>
          <p:nvPr/>
        </p:nvSpPr>
        <p:spPr>
          <a:xfrm rot="18146298">
            <a:off x="1731429" y="3338176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08" name="Ευθεία γραμμή σύνδεσης 407">
            <a:extLst>
              <a:ext uri="{FF2B5EF4-FFF2-40B4-BE49-F238E27FC236}">
                <a16:creationId xmlns="" xmlns:a16="http://schemas.microsoft.com/office/drawing/2014/main" id="{C91CB315-31CC-4E44-AF3A-CF681A20137C}"/>
              </a:ext>
            </a:extLst>
          </p:cNvPr>
          <p:cNvCxnSpPr>
            <a:cxnSpLocks/>
          </p:cNvCxnSpPr>
          <p:nvPr/>
        </p:nvCxnSpPr>
        <p:spPr>
          <a:xfrm flipH="1" flipV="1">
            <a:off x="1893957" y="3146156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" name="Ισοσκελές τρίγωνο 408">
            <a:extLst>
              <a:ext uri="{FF2B5EF4-FFF2-40B4-BE49-F238E27FC236}">
                <a16:creationId xmlns="" xmlns:a16="http://schemas.microsoft.com/office/drawing/2014/main" id="{BE2242AB-BB94-4C6A-AD65-20E9ED6187D3}"/>
              </a:ext>
            </a:extLst>
          </p:cNvPr>
          <p:cNvSpPr/>
          <p:nvPr/>
        </p:nvSpPr>
        <p:spPr>
          <a:xfrm rot="18146298">
            <a:off x="1775605" y="3072751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0" name="Ισοσκελές τρίγωνο 409">
            <a:extLst>
              <a:ext uri="{FF2B5EF4-FFF2-40B4-BE49-F238E27FC236}">
                <a16:creationId xmlns="" xmlns:a16="http://schemas.microsoft.com/office/drawing/2014/main" id="{1408DD73-63CF-4539-8121-418E81A72FA6}"/>
              </a:ext>
            </a:extLst>
          </p:cNvPr>
          <p:cNvSpPr/>
          <p:nvPr/>
        </p:nvSpPr>
        <p:spPr>
          <a:xfrm rot="2729387">
            <a:off x="2061345" y="2999043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11" name="Ευθεία γραμμή σύνδεσης 410">
            <a:extLst>
              <a:ext uri="{FF2B5EF4-FFF2-40B4-BE49-F238E27FC236}">
                <a16:creationId xmlns="" xmlns:a16="http://schemas.microsoft.com/office/drawing/2014/main" id="{63C4EBC1-1E23-497C-A6F7-B4587D7941AD}"/>
              </a:ext>
            </a:extLst>
          </p:cNvPr>
          <p:cNvCxnSpPr/>
          <p:nvPr/>
        </p:nvCxnSpPr>
        <p:spPr>
          <a:xfrm flipV="1">
            <a:off x="2001699" y="3081702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Ευθεία γραμμή σύνδεσης 426">
            <a:extLst>
              <a:ext uri="{FF2B5EF4-FFF2-40B4-BE49-F238E27FC236}">
                <a16:creationId xmlns="" xmlns:a16="http://schemas.microsoft.com/office/drawing/2014/main" id="{5820F6BA-9208-4F6B-BBD9-C982B199DD5D}"/>
              </a:ext>
            </a:extLst>
          </p:cNvPr>
          <p:cNvCxnSpPr>
            <a:cxnSpLocks/>
          </p:cNvCxnSpPr>
          <p:nvPr/>
        </p:nvCxnSpPr>
        <p:spPr>
          <a:xfrm>
            <a:off x="1957136" y="2829839"/>
            <a:ext cx="1479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9" name="Ισοσκελές τρίγωνο 428">
            <a:extLst>
              <a:ext uri="{FF2B5EF4-FFF2-40B4-BE49-F238E27FC236}">
                <a16:creationId xmlns="" xmlns:a16="http://schemas.microsoft.com/office/drawing/2014/main" id="{63F69600-D4BA-4D1F-AA6E-7D86C6F47A2B}"/>
              </a:ext>
            </a:extLst>
          </p:cNvPr>
          <p:cNvSpPr/>
          <p:nvPr/>
        </p:nvSpPr>
        <p:spPr>
          <a:xfrm rot="2729387">
            <a:off x="2086012" y="2496819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30" name="Ευθεία γραμμή σύνδεσης 429">
            <a:extLst>
              <a:ext uri="{FF2B5EF4-FFF2-40B4-BE49-F238E27FC236}">
                <a16:creationId xmlns="" xmlns:a16="http://schemas.microsoft.com/office/drawing/2014/main" id="{7D6EF13C-52AE-4851-8D47-DBCD53EEAD15}"/>
              </a:ext>
            </a:extLst>
          </p:cNvPr>
          <p:cNvCxnSpPr/>
          <p:nvPr/>
        </p:nvCxnSpPr>
        <p:spPr>
          <a:xfrm flipV="1">
            <a:off x="2026366" y="2579478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Ευθεία γραμμή σύνδεσης 430">
            <a:extLst>
              <a:ext uri="{FF2B5EF4-FFF2-40B4-BE49-F238E27FC236}">
                <a16:creationId xmlns="" xmlns:a16="http://schemas.microsoft.com/office/drawing/2014/main" id="{B0711C79-3198-463C-8745-F19174D3E8AE}"/>
              </a:ext>
            </a:extLst>
          </p:cNvPr>
          <p:cNvCxnSpPr>
            <a:cxnSpLocks/>
          </p:cNvCxnSpPr>
          <p:nvPr/>
        </p:nvCxnSpPr>
        <p:spPr>
          <a:xfrm flipH="1" flipV="1">
            <a:off x="1888971" y="2617275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" name="Ισοσκελές τρίγωνο 431">
            <a:extLst>
              <a:ext uri="{FF2B5EF4-FFF2-40B4-BE49-F238E27FC236}">
                <a16:creationId xmlns="" xmlns:a16="http://schemas.microsoft.com/office/drawing/2014/main" id="{4D353DB7-17E3-401B-B4FE-3E94735DB577}"/>
              </a:ext>
            </a:extLst>
          </p:cNvPr>
          <p:cNvSpPr/>
          <p:nvPr/>
        </p:nvSpPr>
        <p:spPr>
          <a:xfrm rot="18146298">
            <a:off x="1770619" y="2570764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33" name="Ισοσκελές τρίγωνο 432">
            <a:extLst>
              <a:ext uri="{FF2B5EF4-FFF2-40B4-BE49-F238E27FC236}">
                <a16:creationId xmlns="" xmlns:a16="http://schemas.microsoft.com/office/drawing/2014/main" id="{B2E1F8C4-B2CD-44F6-9746-B8E5A7B234E3}"/>
              </a:ext>
            </a:extLst>
          </p:cNvPr>
          <p:cNvSpPr/>
          <p:nvPr/>
        </p:nvSpPr>
        <p:spPr>
          <a:xfrm rot="2729387">
            <a:off x="2098706" y="2662717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34" name="Ευθεία γραμμή σύνδεσης 433">
            <a:extLst>
              <a:ext uri="{FF2B5EF4-FFF2-40B4-BE49-F238E27FC236}">
                <a16:creationId xmlns="" xmlns:a16="http://schemas.microsoft.com/office/drawing/2014/main" id="{9A0820DF-F418-4BE5-955A-1980EEFE32D3}"/>
              </a:ext>
            </a:extLst>
          </p:cNvPr>
          <p:cNvCxnSpPr/>
          <p:nvPr/>
        </p:nvCxnSpPr>
        <p:spPr>
          <a:xfrm flipV="1">
            <a:off x="2039060" y="2731929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5" name="Ευθεία γραμμή σύνδεσης 434">
            <a:extLst>
              <a:ext uri="{FF2B5EF4-FFF2-40B4-BE49-F238E27FC236}">
                <a16:creationId xmlns="" xmlns:a16="http://schemas.microsoft.com/office/drawing/2014/main" id="{3047AF33-6398-431E-8944-BC602EC4F954}"/>
              </a:ext>
            </a:extLst>
          </p:cNvPr>
          <p:cNvCxnSpPr>
            <a:cxnSpLocks/>
          </p:cNvCxnSpPr>
          <p:nvPr/>
        </p:nvCxnSpPr>
        <p:spPr>
          <a:xfrm flipH="1" flipV="1">
            <a:off x="1866883" y="2743623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6" name="Ισοσκελές τρίγωνο 435">
            <a:extLst>
              <a:ext uri="{FF2B5EF4-FFF2-40B4-BE49-F238E27FC236}">
                <a16:creationId xmlns="" xmlns:a16="http://schemas.microsoft.com/office/drawing/2014/main" id="{012E95DE-DA3B-4360-B71B-5C844D37EC09}"/>
              </a:ext>
            </a:extLst>
          </p:cNvPr>
          <p:cNvSpPr/>
          <p:nvPr/>
        </p:nvSpPr>
        <p:spPr>
          <a:xfrm rot="18146298">
            <a:off x="1748531" y="2683665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37" name="Ευθεία γραμμή σύνδεσης 436">
            <a:extLst>
              <a:ext uri="{FF2B5EF4-FFF2-40B4-BE49-F238E27FC236}">
                <a16:creationId xmlns="" xmlns:a16="http://schemas.microsoft.com/office/drawing/2014/main" id="{64CC8E11-6C24-40ED-888D-1BC07BBF3643}"/>
              </a:ext>
            </a:extLst>
          </p:cNvPr>
          <p:cNvCxnSpPr>
            <a:cxnSpLocks/>
          </p:cNvCxnSpPr>
          <p:nvPr/>
        </p:nvCxnSpPr>
        <p:spPr>
          <a:xfrm flipH="1" flipV="1">
            <a:off x="1911059" y="2531986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8" name="Ισοσκελές τρίγωνο 437">
            <a:extLst>
              <a:ext uri="{FF2B5EF4-FFF2-40B4-BE49-F238E27FC236}">
                <a16:creationId xmlns="" xmlns:a16="http://schemas.microsoft.com/office/drawing/2014/main" id="{E89B1FD8-A7D6-4020-B52A-B102824B5ADF}"/>
              </a:ext>
            </a:extLst>
          </p:cNvPr>
          <p:cNvSpPr/>
          <p:nvPr/>
        </p:nvSpPr>
        <p:spPr>
          <a:xfrm rot="18146298">
            <a:off x="1792707" y="2445134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39" name="Ισοσκελές τρίγωνο 438">
            <a:extLst>
              <a:ext uri="{FF2B5EF4-FFF2-40B4-BE49-F238E27FC236}">
                <a16:creationId xmlns="" xmlns:a16="http://schemas.microsoft.com/office/drawing/2014/main" id="{96F8E77D-658F-47DC-8546-82A1C226D1BF}"/>
              </a:ext>
            </a:extLst>
          </p:cNvPr>
          <p:cNvSpPr/>
          <p:nvPr/>
        </p:nvSpPr>
        <p:spPr>
          <a:xfrm rot="2729387">
            <a:off x="2078447" y="2357979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40" name="Ευθεία γραμμή σύνδεσης 439">
            <a:extLst>
              <a:ext uri="{FF2B5EF4-FFF2-40B4-BE49-F238E27FC236}">
                <a16:creationId xmlns="" xmlns:a16="http://schemas.microsoft.com/office/drawing/2014/main" id="{AF62E531-E612-45FE-878D-42B340FB8663}"/>
              </a:ext>
            </a:extLst>
          </p:cNvPr>
          <p:cNvCxnSpPr/>
          <p:nvPr/>
        </p:nvCxnSpPr>
        <p:spPr>
          <a:xfrm flipV="1">
            <a:off x="2018801" y="2440638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1" name="Ευθεία γραμμή σύνδεσης 440">
            <a:extLst>
              <a:ext uri="{FF2B5EF4-FFF2-40B4-BE49-F238E27FC236}">
                <a16:creationId xmlns="" xmlns:a16="http://schemas.microsoft.com/office/drawing/2014/main" id="{7A12A30A-A271-4BFD-90D6-F0710A97230B}"/>
              </a:ext>
            </a:extLst>
          </p:cNvPr>
          <p:cNvCxnSpPr>
            <a:cxnSpLocks/>
          </p:cNvCxnSpPr>
          <p:nvPr/>
        </p:nvCxnSpPr>
        <p:spPr>
          <a:xfrm flipH="1" flipV="1">
            <a:off x="1911872" y="2385900"/>
            <a:ext cx="126852" cy="716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2" name="Ισοσκελές τρίγωνο 441">
            <a:extLst>
              <a:ext uri="{FF2B5EF4-FFF2-40B4-BE49-F238E27FC236}">
                <a16:creationId xmlns="" xmlns:a16="http://schemas.microsoft.com/office/drawing/2014/main" id="{46DCE84E-87FF-4517-B52E-B515C8268FDB}"/>
              </a:ext>
            </a:extLst>
          </p:cNvPr>
          <p:cNvSpPr/>
          <p:nvPr/>
        </p:nvSpPr>
        <p:spPr>
          <a:xfrm rot="18146298">
            <a:off x="1793520" y="2325942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44" name="Ευθεία γραμμή σύνδεσης 443">
            <a:extLst>
              <a:ext uri="{FF2B5EF4-FFF2-40B4-BE49-F238E27FC236}">
                <a16:creationId xmlns="" xmlns:a16="http://schemas.microsoft.com/office/drawing/2014/main" id="{FEB1090E-06C2-4B08-90EA-1071854DF4E0}"/>
              </a:ext>
            </a:extLst>
          </p:cNvPr>
          <p:cNvCxnSpPr/>
          <p:nvPr/>
        </p:nvCxnSpPr>
        <p:spPr>
          <a:xfrm flipV="1">
            <a:off x="2031015" y="2268809"/>
            <a:ext cx="0" cy="5592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" name="Ισοσκελές τρίγωνο 449">
            <a:extLst>
              <a:ext uri="{FF2B5EF4-FFF2-40B4-BE49-F238E27FC236}">
                <a16:creationId xmlns="" xmlns:a16="http://schemas.microsoft.com/office/drawing/2014/main" id="{3872E719-264C-49CC-BAA9-F69208E8CDA3}"/>
              </a:ext>
            </a:extLst>
          </p:cNvPr>
          <p:cNvSpPr/>
          <p:nvPr/>
        </p:nvSpPr>
        <p:spPr>
          <a:xfrm rot="2729387">
            <a:off x="2075821" y="2224173"/>
            <a:ext cx="197909" cy="113810"/>
          </a:xfrm>
          <a:prstGeom prst="triangl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451" name="Ευθεία γραμμή σύνδεσης 450">
            <a:extLst>
              <a:ext uri="{FF2B5EF4-FFF2-40B4-BE49-F238E27FC236}">
                <a16:creationId xmlns="" xmlns:a16="http://schemas.microsoft.com/office/drawing/2014/main" id="{4A54EB14-2D97-4930-AAC4-AFE799F7CC39}"/>
              </a:ext>
            </a:extLst>
          </p:cNvPr>
          <p:cNvCxnSpPr/>
          <p:nvPr/>
        </p:nvCxnSpPr>
        <p:spPr>
          <a:xfrm flipV="1">
            <a:off x="2016175" y="2293385"/>
            <a:ext cx="98955" cy="1094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3" name="Ευθεία γραμμή σύνδεσης 452">
            <a:extLst>
              <a:ext uri="{FF2B5EF4-FFF2-40B4-BE49-F238E27FC236}">
                <a16:creationId xmlns="" xmlns:a16="http://schemas.microsoft.com/office/drawing/2014/main" id="{5560EF01-9730-4A43-843B-19FEC13191BB}"/>
              </a:ext>
            </a:extLst>
          </p:cNvPr>
          <p:cNvCxnSpPr>
            <a:cxnSpLocks/>
          </p:cNvCxnSpPr>
          <p:nvPr/>
        </p:nvCxnSpPr>
        <p:spPr>
          <a:xfrm>
            <a:off x="567913" y="516617"/>
            <a:ext cx="2676488" cy="173115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6" name="Ορθογώνιο 455">
            <a:extLst>
              <a:ext uri="{FF2B5EF4-FFF2-40B4-BE49-F238E27FC236}">
                <a16:creationId xmlns="" xmlns:a16="http://schemas.microsoft.com/office/drawing/2014/main" id="{24A34D08-4C4E-4362-A74E-91BDE89903E2}"/>
              </a:ext>
            </a:extLst>
          </p:cNvPr>
          <p:cNvSpPr/>
          <p:nvPr/>
        </p:nvSpPr>
        <p:spPr>
          <a:xfrm>
            <a:off x="6208311" y="5529498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57" name="Ορθογώνιο 456">
            <a:extLst>
              <a:ext uri="{FF2B5EF4-FFF2-40B4-BE49-F238E27FC236}">
                <a16:creationId xmlns="" xmlns:a16="http://schemas.microsoft.com/office/drawing/2014/main" id="{A109AA96-FBF2-4295-B3C2-A914C91D82FE}"/>
              </a:ext>
            </a:extLst>
          </p:cNvPr>
          <p:cNvSpPr/>
          <p:nvPr/>
        </p:nvSpPr>
        <p:spPr>
          <a:xfrm>
            <a:off x="6206744" y="5850999"/>
            <a:ext cx="183955" cy="16819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163611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189200" y="163897"/>
            <a:ext cx="4860000" cy="5724000"/>
          </a:xfrm>
        </p:spPr>
        <p:txBody>
          <a:bodyPr rtlCol="0"/>
          <a:lstStyle/>
          <a:p>
            <a:pPr algn="ctr"/>
            <a:r>
              <a:rPr lang="el-GR" sz="2600" b="1" dirty="0"/>
              <a:t>Εύρος ελέγχου του ανώτερου επιστάτη</a:t>
            </a:r>
            <a:r>
              <a:rPr lang="el-GR" dirty="0"/>
              <a:t/>
            </a:r>
            <a:br>
              <a:rPr lang="el-GR" dirty="0"/>
            </a:br>
            <a:endParaRPr lang="el-GR" sz="2400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73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type="body" sz="quarter" idx="18"/>
          </p:nvPr>
        </p:nvSpPr>
        <p:spPr>
          <a:xfrm>
            <a:off x="453202" y="2091584"/>
            <a:ext cx="6099998" cy="813954"/>
          </a:xfrm>
          <a:ln>
            <a:noFill/>
          </a:ln>
        </p:spPr>
        <p:txBody>
          <a:bodyPr rtlCol="0"/>
          <a:lstStyle/>
          <a:p>
            <a:pPr marL="0" indent="0" algn="ctr">
              <a:buNone/>
            </a:pPr>
            <a:r>
              <a:rPr lang="el-GR" dirty="0"/>
              <a:t>Όσον αφορά το εύρος ελέγχου του ανώτερου επιστάτη</a:t>
            </a:r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algn="ctr" rtl="0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noProof="1"/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8" name="TextBox 17"/>
          <p:cNvSpPr txBox="1"/>
          <p:nvPr/>
        </p:nvSpPr>
        <p:spPr>
          <a:xfrm>
            <a:off x="9765260" y="5951529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17" name="Θέση περιεχομένου 5">
            <a:extLst>
              <a:ext uri="{FF2B5EF4-FFF2-40B4-BE49-F238E27FC236}">
                <a16:creationId xmlns="" xmlns:a16="http://schemas.microsoft.com/office/drawing/2014/main" id="{F948F0A3-359C-42C0-BC16-316AC2FEF95B}"/>
              </a:ext>
            </a:extLst>
          </p:cNvPr>
          <p:cNvSpPr txBox="1">
            <a:spLocks/>
          </p:cNvSpPr>
          <p:nvPr/>
        </p:nvSpPr>
        <p:spPr>
          <a:xfrm>
            <a:off x="424370" y="3687925"/>
            <a:ext cx="6099998" cy="1015299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αυξάνεται αρχικά </a:t>
            </a:r>
            <a:r>
              <a:rPr lang="el-GR" dirty="0"/>
              <a:t>(από το σύστημα παραγωγής μοναδικού προϊόντος ή/και μικρών παρτίδων στην μαζική παραγωγή)</a:t>
            </a:r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noProof="1"/>
          </a:p>
        </p:txBody>
      </p:sp>
      <p:sp>
        <p:nvSpPr>
          <p:cNvPr id="19" name="Θέση περιεχομένου 5">
            <a:extLst>
              <a:ext uri="{FF2B5EF4-FFF2-40B4-BE49-F238E27FC236}">
                <a16:creationId xmlns="" xmlns:a16="http://schemas.microsoft.com/office/drawing/2014/main" id="{7054F02B-3882-4768-B1EF-BE7B85D9DF70}"/>
              </a:ext>
            </a:extLst>
          </p:cNvPr>
          <p:cNvSpPr txBox="1">
            <a:spLocks/>
          </p:cNvSpPr>
          <p:nvPr/>
        </p:nvSpPr>
        <p:spPr>
          <a:xfrm>
            <a:off x="424370" y="5380247"/>
            <a:ext cx="6099998" cy="1015299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dirty="0"/>
              <a:t>και </a:t>
            </a:r>
            <a:r>
              <a:rPr lang="el-GR" b="1" dirty="0"/>
              <a:t>εν συνεχεία μειώνεται </a:t>
            </a:r>
            <a:r>
              <a:rPr lang="el-GR" dirty="0"/>
              <a:t>λόγω της ύπαρξης υψηλών εξειδικεύσεων και ομαδικής εργασίας</a:t>
            </a:r>
          </a:p>
          <a:p>
            <a:pPr algn="ctr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noProof="1"/>
          </a:p>
        </p:txBody>
      </p:sp>
      <p:pic>
        <p:nvPicPr>
          <p:cNvPr id="14" name="Γραφικό 13" descr="Βέλος: Περιστροφή δεξιά">
            <a:extLst>
              <a:ext uri="{FF2B5EF4-FFF2-40B4-BE49-F238E27FC236}">
                <a16:creationId xmlns="" xmlns:a16="http://schemas.microsoft.com/office/drawing/2014/main" id="{3EC2F0DF-D711-419A-9974-497E6B24B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19400" y="2667000"/>
            <a:ext cx="762000" cy="762000"/>
          </a:xfrm>
          <a:prstGeom prst="rect">
            <a:avLst/>
          </a:prstGeom>
        </p:spPr>
      </p:pic>
      <p:pic>
        <p:nvPicPr>
          <p:cNvPr id="21" name="Γραφικό 20" descr="Βέλος: Περιστροφή δεξιά">
            <a:extLst>
              <a:ext uri="{FF2B5EF4-FFF2-40B4-BE49-F238E27FC236}">
                <a16:creationId xmlns="" xmlns:a16="http://schemas.microsoft.com/office/drawing/2014/main" id="{6CAA4042-7409-41FD-8EF4-3E98EEEFBD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19400" y="4428074"/>
            <a:ext cx="762000" cy="762000"/>
          </a:xfrm>
          <a:prstGeom prst="rect">
            <a:avLst/>
          </a:prstGeom>
        </p:spPr>
      </p:pic>
      <p:pic>
        <p:nvPicPr>
          <p:cNvPr id="1026" name="Picture 2" descr="ÎÏÎ¿ÏÎ­Î»ÎµÏÎ¼Î± ÎµÎ¹ÎºÏÎ½Î±Ï Î³Î¹Î±  supervisor">
            <a:extLst>
              <a:ext uri="{FF2B5EF4-FFF2-40B4-BE49-F238E27FC236}">
                <a16:creationId xmlns="" xmlns:a16="http://schemas.microsoft.com/office/drawing/2014/main" id="{75998796-EF67-42E9-9B85-A00F525FD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895" y="524087"/>
            <a:ext cx="4135094" cy="23689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700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-162838" y="113064"/>
            <a:ext cx="12513501" cy="432000"/>
          </a:xfrm>
        </p:spPr>
        <p:txBody>
          <a:bodyPr rtlCol="0"/>
          <a:lstStyle/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Εύρος ελέγχου του ανώτερου επιστάτη &amp; τεχνική πολυπλοκότητα</a:t>
            </a:r>
            <a:endParaRPr lang="el-GR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>
          <a:xfrm>
            <a:off x="11398450" y="6226916"/>
            <a:ext cx="537262" cy="365125"/>
          </a:xfrm>
        </p:spPr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74</a:t>
            </a:fld>
            <a:endParaRPr lang="el-GR" dirty="0"/>
          </a:p>
        </p:txBody>
      </p:sp>
      <p:sp>
        <p:nvSpPr>
          <p:cNvPr id="55" name="TextBox 37"/>
          <p:cNvSpPr txBox="1"/>
          <p:nvPr/>
        </p:nvSpPr>
        <p:spPr>
          <a:xfrm>
            <a:off x="9882627" y="6086314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3" name="Πίνακας 2">
            <a:extLst>
              <a:ext uri="{FF2B5EF4-FFF2-40B4-BE49-F238E27FC236}">
                <a16:creationId xmlns="" xmlns:a16="http://schemas.microsoft.com/office/drawing/2014/main" id="{2686861D-F289-4367-B07B-90702806CE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80804439"/>
              </p:ext>
            </p:extLst>
          </p:nvPr>
        </p:nvGraphicFramePr>
        <p:xfrm>
          <a:off x="2022258" y="739035"/>
          <a:ext cx="8128000" cy="572588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032000">
                  <a:extLst>
                    <a:ext uri="{9D8B030D-6E8A-4147-A177-3AD203B41FA5}">
                      <a16:colId xmlns="" xmlns:a16="http://schemas.microsoft.com/office/drawing/2014/main" val="1684198459"/>
                    </a:ext>
                  </a:extLst>
                </a:gridCol>
                <a:gridCol w="2032000">
                  <a:extLst>
                    <a:ext uri="{9D8B030D-6E8A-4147-A177-3AD203B41FA5}">
                      <a16:colId xmlns="" xmlns:a16="http://schemas.microsoft.com/office/drawing/2014/main" val="1576182791"/>
                    </a:ext>
                  </a:extLst>
                </a:gridCol>
                <a:gridCol w="2032000">
                  <a:extLst>
                    <a:ext uri="{9D8B030D-6E8A-4147-A177-3AD203B41FA5}">
                      <a16:colId xmlns="" xmlns:a16="http://schemas.microsoft.com/office/drawing/2014/main" val="132058146"/>
                    </a:ext>
                  </a:extLst>
                </a:gridCol>
                <a:gridCol w="2032000">
                  <a:extLst>
                    <a:ext uri="{9D8B030D-6E8A-4147-A177-3AD203B41FA5}">
                      <a16:colId xmlns="" xmlns:a16="http://schemas.microsoft.com/office/drawing/2014/main" val="2537727272"/>
                    </a:ext>
                  </a:extLst>
                </a:gridCol>
              </a:tblGrid>
              <a:tr h="1114817">
                <a:tc>
                  <a:txBody>
                    <a:bodyPr/>
                    <a:lstStyle/>
                    <a:p>
                      <a:pPr algn="r"/>
                      <a:r>
                        <a:rPr lang="el-GR" sz="1400" dirty="0"/>
                        <a:t>Σύστημα</a:t>
                      </a:r>
                    </a:p>
                    <a:p>
                      <a:pPr algn="r"/>
                      <a:r>
                        <a:rPr lang="el-GR" sz="1400" dirty="0"/>
                        <a:t>Παραγωγής</a:t>
                      </a:r>
                    </a:p>
                    <a:p>
                      <a:pPr algn="r"/>
                      <a:endParaRPr lang="el-GR" sz="1400" dirty="0"/>
                    </a:p>
                    <a:p>
                      <a:pPr algn="l"/>
                      <a:r>
                        <a:rPr lang="el-GR" sz="1400" dirty="0"/>
                        <a:t>Αριθμός </a:t>
                      </a:r>
                    </a:p>
                    <a:p>
                      <a:pPr algn="l"/>
                      <a:r>
                        <a:rPr lang="el-GR" sz="1400" dirty="0"/>
                        <a:t>Ελεγχόμενων ατόμων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Παραγωγή μικρών παρτίδων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Μαζική Παραγωγή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dirty="0"/>
                        <a:t>Παραγωγή ροής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56511669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200" b="1" dirty="0"/>
                        <a:t>Μη </a:t>
                      </a:r>
                    </a:p>
                    <a:p>
                      <a:r>
                        <a:rPr lang="el-GR" sz="1200" b="1" dirty="0"/>
                        <a:t>ταξινομημένοι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2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26700706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81-90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51772590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71-80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49840431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61-70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19296596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51-60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23180266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41-50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33230707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31-40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13821704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21-30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21019941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11-20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95982273"/>
                  </a:ext>
                </a:extLst>
              </a:tr>
              <a:tr h="456716">
                <a:tc>
                  <a:txBody>
                    <a:bodyPr/>
                    <a:lstStyle/>
                    <a:p>
                      <a:r>
                        <a:rPr lang="el-GR" sz="1600" b="1" dirty="0"/>
                        <a:t>0 -10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6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61740433"/>
                  </a:ext>
                </a:extLst>
              </a:tr>
            </a:tbl>
          </a:graphicData>
        </a:graphic>
      </p:graphicFrame>
      <p:graphicFrame>
        <p:nvGraphicFramePr>
          <p:cNvPr id="180" name="Γράφημα 179">
            <a:extLst>
              <a:ext uri="{FF2B5EF4-FFF2-40B4-BE49-F238E27FC236}">
                <a16:creationId xmlns="" xmlns:a16="http://schemas.microsoft.com/office/drawing/2014/main" id="{ED2CE7A8-BCDD-4CF1-A5AB-A93E0AF783AB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4062522639"/>
              </p:ext>
            </p:extLst>
          </p:nvPr>
        </p:nvGraphicFramePr>
        <p:xfrm>
          <a:off x="4567963" y="995704"/>
          <a:ext cx="943489" cy="1127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81" name="Γραφικό 180" descr="Τρένο">
            <a:extLst>
              <a:ext uri="{FF2B5EF4-FFF2-40B4-BE49-F238E27FC236}">
                <a16:creationId xmlns="" xmlns:a16="http://schemas.microsoft.com/office/drawing/2014/main" id="{9128897C-19EC-404F-BF11-C4D7348E04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47567" y="1358958"/>
            <a:ext cx="366626" cy="366626"/>
          </a:xfrm>
          <a:prstGeom prst="rect">
            <a:avLst/>
          </a:prstGeom>
        </p:spPr>
      </p:pic>
      <p:graphicFrame>
        <p:nvGraphicFramePr>
          <p:cNvPr id="182" name="Γράφημα 181">
            <a:extLst>
              <a:ext uri="{FF2B5EF4-FFF2-40B4-BE49-F238E27FC236}">
                <a16:creationId xmlns="" xmlns:a16="http://schemas.microsoft.com/office/drawing/2014/main" id="{E29167F4-8D4D-436D-8843-EAE377BE171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927696013"/>
              </p:ext>
            </p:extLst>
          </p:nvPr>
        </p:nvGraphicFramePr>
        <p:xfrm>
          <a:off x="6611793" y="978541"/>
          <a:ext cx="943489" cy="1127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3" name="Γράφημα 182">
            <a:extLst>
              <a:ext uri="{FF2B5EF4-FFF2-40B4-BE49-F238E27FC236}">
                <a16:creationId xmlns="" xmlns:a16="http://schemas.microsoft.com/office/drawing/2014/main" id="{0A5BAED5-D7EF-4C90-968C-721727C83FE6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434616634"/>
              </p:ext>
            </p:extLst>
          </p:nvPr>
        </p:nvGraphicFramePr>
        <p:xfrm>
          <a:off x="8655623" y="978541"/>
          <a:ext cx="943489" cy="1127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84" name="Γραφικό 183" descr="Αυτοκίνητο">
            <a:extLst>
              <a:ext uri="{FF2B5EF4-FFF2-40B4-BE49-F238E27FC236}">
                <a16:creationId xmlns="" xmlns:a16="http://schemas.microsoft.com/office/drawing/2014/main" id="{BAFF5364-5FEE-48C2-A6D6-CC2AE6944D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969631" y="1457041"/>
            <a:ext cx="380691" cy="380691"/>
          </a:xfrm>
          <a:prstGeom prst="rect">
            <a:avLst/>
          </a:prstGeom>
        </p:spPr>
      </p:pic>
      <p:pic>
        <p:nvPicPr>
          <p:cNvPr id="186" name="Γραφικό 185" descr="Αυτοκίνητο">
            <a:extLst>
              <a:ext uri="{FF2B5EF4-FFF2-40B4-BE49-F238E27FC236}">
                <a16:creationId xmlns="" xmlns:a16="http://schemas.microsoft.com/office/drawing/2014/main" id="{64A26A40-84C8-440D-97E1-9A821ECCFB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26933" y="1238876"/>
            <a:ext cx="380691" cy="380691"/>
          </a:xfrm>
          <a:prstGeom prst="rect">
            <a:avLst/>
          </a:prstGeom>
        </p:spPr>
      </p:pic>
      <p:pic>
        <p:nvPicPr>
          <p:cNvPr id="187" name="Γραφικό 186" descr="Φωτογραφική μηχανή">
            <a:extLst>
              <a:ext uri="{FF2B5EF4-FFF2-40B4-BE49-F238E27FC236}">
                <a16:creationId xmlns="" xmlns:a16="http://schemas.microsoft.com/office/drawing/2014/main" id="{7D7252E1-FE28-4B66-8941-BE71DD34D03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910775" y="1318300"/>
            <a:ext cx="433183" cy="432163"/>
          </a:xfrm>
          <a:prstGeom prst="rect">
            <a:avLst/>
          </a:prstGeom>
        </p:spPr>
      </p:pic>
      <p:cxnSp>
        <p:nvCxnSpPr>
          <p:cNvPr id="8" name="Ευθεία γραμμή σύνδεσης 7">
            <a:extLst>
              <a:ext uri="{FF2B5EF4-FFF2-40B4-BE49-F238E27FC236}">
                <a16:creationId xmlns="" xmlns:a16="http://schemas.microsoft.com/office/drawing/2014/main" id="{56418A66-A133-46D9-93CE-842889B42255}"/>
              </a:ext>
            </a:extLst>
          </p:cNvPr>
          <p:cNvCxnSpPr>
            <a:cxnSpLocks/>
          </p:cNvCxnSpPr>
          <p:nvPr/>
        </p:nvCxnSpPr>
        <p:spPr>
          <a:xfrm>
            <a:off x="2041742" y="739036"/>
            <a:ext cx="2004165" cy="1127460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Γραφικό 17" descr="Άνδρας">
            <a:extLst>
              <a:ext uri="{FF2B5EF4-FFF2-40B4-BE49-F238E27FC236}">
                <a16:creationId xmlns="" xmlns:a16="http://schemas.microsoft.com/office/drawing/2014/main" id="{B4B49A86-4CA4-4890-AFB8-9892EF259C5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96224" y="6003098"/>
            <a:ext cx="457200" cy="457200"/>
          </a:xfrm>
          <a:prstGeom prst="rect">
            <a:avLst/>
          </a:prstGeom>
        </p:spPr>
      </p:pic>
      <p:pic>
        <p:nvPicPr>
          <p:cNvPr id="204" name="Γραφικό 203" descr="Άνδρας">
            <a:extLst>
              <a:ext uri="{FF2B5EF4-FFF2-40B4-BE49-F238E27FC236}">
                <a16:creationId xmlns="" xmlns:a16="http://schemas.microsoft.com/office/drawing/2014/main" id="{251C544F-EF7C-4AE5-AFCF-9A7449DC73B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63551" y="5102712"/>
            <a:ext cx="457200" cy="457200"/>
          </a:xfrm>
          <a:prstGeom prst="rect">
            <a:avLst/>
          </a:prstGeom>
        </p:spPr>
      </p:pic>
      <p:pic>
        <p:nvPicPr>
          <p:cNvPr id="208" name="Γραφικό 207" descr="Άνδρας">
            <a:extLst>
              <a:ext uri="{FF2B5EF4-FFF2-40B4-BE49-F238E27FC236}">
                <a16:creationId xmlns="" xmlns:a16="http://schemas.microsoft.com/office/drawing/2014/main" id="{5003A479-7ACC-49BB-A451-93DECE9A384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06140" y="5092612"/>
            <a:ext cx="457200" cy="457200"/>
          </a:xfrm>
          <a:prstGeom prst="rect">
            <a:avLst/>
          </a:prstGeom>
        </p:spPr>
      </p:pic>
      <p:pic>
        <p:nvPicPr>
          <p:cNvPr id="209" name="Γραφικό 208" descr="Άνδρας">
            <a:extLst>
              <a:ext uri="{FF2B5EF4-FFF2-40B4-BE49-F238E27FC236}">
                <a16:creationId xmlns="" xmlns:a16="http://schemas.microsoft.com/office/drawing/2014/main" id="{1D917603-25CB-410C-AB07-E5AAF0B363B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41944" y="5096527"/>
            <a:ext cx="457200" cy="457200"/>
          </a:xfrm>
          <a:prstGeom prst="rect">
            <a:avLst/>
          </a:prstGeom>
        </p:spPr>
      </p:pic>
      <p:pic>
        <p:nvPicPr>
          <p:cNvPr id="215" name="Γραφικό 214" descr="Άνδρας">
            <a:extLst>
              <a:ext uri="{FF2B5EF4-FFF2-40B4-BE49-F238E27FC236}">
                <a16:creationId xmlns="" xmlns:a16="http://schemas.microsoft.com/office/drawing/2014/main" id="{AB0F02C1-48EA-4D72-8319-5ACE1F1EC37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48416" y="5546942"/>
            <a:ext cx="457200" cy="457200"/>
          </a:xfrm>
          <a:prstGeom prst="rect">
            <a:avLst/>
          </a:prstGeom>
        </p:spPr>
      </p:pic>
      <p:pic>
        <p:nvPicPr>
          <p:cNvPr id="229" name="Γραφικό 228" descr="Άνδρας">
            <a:extLst>
              <a:ext uri="{FF2B5EF4-FFF2-40B4-BE49-F238E27FC236}">
                <a16:creationId xmlns="" xmlns:a16="http://schemas.microsoft.com/office/drawing/2014/main" id="{BE8202EF-1A82-401B-985E-EF9D4333288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57602" y="5545897"/>
            <a:ext cx="457200" cy="457200"/>
          </a:xfrm>
          <a:prstGeom prst="rect">
            <a:avLst/>
          </a:prstGeom>
        </p:spPr>
      </p:pic>
      <p:sp>
        <p:nvSpPr>
          <p:cNvPr id="20" name="Ορθογώνιο 19">
            <a:extLst>
              <a:ext uri="{FF2B5EF4-FFF2-40B4-BE49-F238E27FC236}">
                <a16:creationId xmlns="" xmlns:a16="http://schemas.microsoft.com/office/drawing/2014/main" id="{0415F66B-EAF0-4038-A8B8-F2EF49A2FBEC}"/>
              </a:ext>
            </a:extLst>
          </p:cNvPr>
          <p:cNvSpPr/>
          <p:nvPr/>
        </p:nvSpPr>
        <p:spPr>
          <a:xfrm>
            <a:off x="8542755" y="5609012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98" name="Ορθογώνιο 297">
            <a:extLst>
              <a:ext uri="{FF2B5EF4-FFF2-40B4-BE49-F238E27FC236}">
                <a16:creationId xmlns="" xmlns:a16="http://schemas.microsoft.com/office/drawing/2014/main" id="{46EBE679-4D71-4859-AEC0-7AEE6EA3A875}"/>
              </a:ext>
            </a:extLst>
          </p:cNvPr>
          <p:cNvSpPr/>
          <p:nvPr/>
        </p:nvSpPr>
        <p:spPr>
          <a:xfrm>
            <a:off x="8542755" y="5838805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99" name="Ορθογώνιο 298">
            <a:extLst>
              <a:ext uri="{FF2B5EF4-FFF2-40B4-BE49-F238E27FC236}">
                <a16:creationId xmlns="" xmlns:a16="http://schemas.microsoft.com/office/drawing/2014/main" id="{ABFEF55E-AA53-4FC8-A523-56043E967875}"/>
              </a:ext>
            </a:extLst>
          </p:cNvPr>
          <p:cNvSpPr/>
          <p:nvPr/>
        </p:nvSpPr>
        <p:spPr>
          <a:xfrm>
            <a:off x="8759871" y="5620460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0" name="Ορθογώνιο 299">
            <a:extLst>
              <a:ext uri="{FF2B5EF4-FFF2-40B4-BE49-F238E27FC236}">
                <a16:creationId xmlns="" xmlns:a16="http://schemas.microsoft.com/office/drawing/2014/main" id="{2180D705-1856-4914-993C-288978F1B91E}"/>
              </a:ext>
            </a:extLst>
          </p:cNvPr>
          <p:cNvSpPr/>
          <p:nvPr/>
        </p:nvSpPr>
        <p:spPr>
          <a:xfrm>
            <a:off x="8759871" y="5837727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1" name="Ορθογώνιο 300">
            <a:extLst>
              <a:ext uri="{FF2B5EF4-FFF2-40B4-BE49-F238E27FC236}">
                <a16:creationId xmlns="" xmlns:a16="http://schemas.microsoft.com/office/drawing/2014/main" id="{F1D5C837-324F-4E06-AAF9-798F2ABA7254}"/>
              </a:ext>
            </a:extLst>
          </p:cNvPr>
          <p:cNvSpPr/>
          <p:nvPr/>
        </p:nvSpPr>
        <p:spPr>
          <a:xfrm>
            <a:off x="8946723" y="5618731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2" name="Ορθογώνιο 301">
            <a:extLst>
              <a:ext uri="{FF2B5EF4-FFF2-40B4-BE49-F238E27FC236}">
                <a16:creationId xmlns="" xmlns:a16="http://schemas.microsoft.com/office/drawing/2014/main" id="{C7795F05-90C6-4949-9D52-EEA7CA0D1DDF}"/>
              </a:ext>
            </a:extLst>
          </p:cNvPr>
          <p:cNvSpPr/>
          <p:nvPr/>
        </p:nvSpPr>
        <p:spPr>
          <a:xfrm>
            <a:off x="8946723" y="583599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3" name="Ορθογώνιο 302">
            <a:extLst>
              <a:ext uri="{FF2B5EF4-FFF2-40B4-BE49-F238E27FC236}">
                <a16:creationId xmlns="" xmlns:a16="http://schemas.microsoft.com/office/drawing/2014/main" id="{FD0BCB1D-927F-462B-BA27-A7C7685DE967}"/>
              </a:ext>
            </a:extLst>
          </p:cNvPr>
          <p:cNvSpPr/>
          <p:nvPr/>
        </p:nvSpPr>
        <p:spPr>
          <a:xfrm>
            <a:off x="9163839" y="5617653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4" name="Ορθογώνιο 303">
            <a:extLst>
              <a:ext uri="{FF2B5EF4-FFF2-40B4-BE49-F238E27FC236}">
                <a16:creationId xmlns="" xmlns:a16="http://schemas.microsoft.com/office/drawing/2014/main" id="{77547938-2309-4A53-8AA4-5F41D0B774FF}"/>
              </a:ext>
            </a:extLst>
          </p:cNvPr>
          <p:cNvSpPr/>
          <p:nvPr/>
        </p:nvSpPr>
        <p:spPr>
          <a:xfrm>
            <a:off x="9163839" y="5834920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5" name="Ορθογώνιο 304">
            <a:extLst>
              <a:ext uri="{FF2B5EF4-FFF2-40B4-BE49-F238E27FC236}">
                <a16:creationId xmlns="" xmlns:a16="http://schemas.microsoft.com/office/drawing/2014/main" id="{35C6D20B-B40B-459E-AB4B-86B0D93FDE58}"/>
              </a:ext>
            </a:extLst>
          </p:cNvPr>
          <p:cNvSpPr/>
          <p:nvPr/>
        </p:nvSpPr>
        <p:spPr>
          <a:xfrm>
            <a:off x="9375733" y="561269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6" name="Ορθογώνιο 305">
            <a:extLst>
              <a:ext uri="{FF2B5EF4-FFF2-40B4-BE49-F238E27FC236}">
                <a16:creationId xmlns="" xmlns:a16="http://schemas.microsoft.com/office/drawing/2014/main" id="{7D3BA883-8F4B-4DC6-9CF6-9EACB12192D6}"/>
              </a:ext>
            </a:extLst>
          </p:cNvPr>
          <p:cNvSpPr/>
          <p:nvPr/>
        </p:nvSpPr>
        <p:spPr>
          <a:xfrm>
            <a:off x="9375733" y="5842491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7" name="Ορθογώνιο 306">
            <a:extLst>
              <a:ext uri="{FF2B5EF4-FFF2-40B4-BE49-F238E27FC236}">
                <a16:creationId xmlns="" xmlns:a16="http://schemas.microsoft.com/office/drawing/2014/main" id="{8606E6CD-86EF-4EF9-92A2-4B295852EADA}"/>
              </a:ext>
            </a:extLst>
          </p:cNvPr>
          <p:cNvSpPr/>
          <p:nvPr/>
        </p:nvSpPr>
        <p:spPr>
          <a:xfrm>
            <a:off x="9592849" y="5624146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8" name="Ορθογώνιο 307">
            <a:extLst>
              <a:ext uri="{FF2B5EF4-FFF2-40B4-BE49-F238E27FC236}">
                <a16:creationId xmlns="" xmlns:a16="http://schemas.microsoft.com/office/drawing/2014/main" id="{168C1577-1E0B-45E2-98F3-181CB99C412F}"/>
              </a:ext>
            </a:extLst>
          </p:cNvPr>
          <p:cNvSpPr/>
          <p:nvPr/>
        </p:nvSpPr>
        <p:spPr>
          <a:xfrm>
            <a:off x="9592849" y="5841413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13" name="Ορθογώνιο 312">
            <a:extLst>
              <a:ext uri="{FF2B5EF4-FFF2-40B4-BE49-F238E27FC236}">
                <a16:creationId xmlns="" xmlns:a16="http://schemas.microsoft.com/office/drawing/2014/main" id="{626C67AE-85F7-4AAC-AA7F-C7C2C7F97BA8}"/>
              </a:ext>
            </a:extLst>
          </p:cNvPr>
          <p:cNvSpPr/>
          <p:nvPr/>
        </p:nvSpPr>
        <p:spPr>
          <a:xfrm>
            <a:off x="8535971" y="6064535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14" name="Ορθογώνιο 313">
            <a:extLst>
              <a:ext uri="{FF2B5EF4-FFF2-40B4-BE49-F238E27FC236}">
                <a16:creationId xmlns="" xmlns:a16="http://schemas.microsoft.com/office/drawing/2014/main" id="{4CCC0E93-5CB1-4CE6-8865-0A9BC56A752A}"/>
              </a:ext>
            </a:extLst>
          </p:cNvPr>
          <p:cNvSpPr/>
          <p:nvPr/>
        </p:nvSpPr>
        <p:spPr>
          <a:xfrm>
            <a:off x="8535971" y="629432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15" name="Ορθογώνιο 314">
            <a:extLst>
              <a:ext uri="{FF2B5EF4-FFF2-40B4-BE49-F238E27FC236}">
                <a16:creationId xmlns="" xmlns:a16="http://schemas.microsoft.com/office/drawing/2014/main" id="{B31442E7-7CBE-456A-951B-59000AA7091E}"/>
              </a:ext>
            </a:extLst>
          </p:cNvPr>
          <p:cNvSpPr/>
          <p:nvPr/>
        </p:nvSpPr>
        <p:spPr>
          <a:xfrm>
            <a:off x="8753087" y="6063457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16" name="Ορθογώνιο 315">
            <a:extLst>
              <a:ext uri="{FF2B5EF4-FFF2-40B4-BE49-F238E27FC236}">
                <a16:creationId xmlns="" xmlns:a16="http://schemas.microsoft.com/office/drawing/2014/main" id="{0347F291-C706-429E-B6AB-709B13B537B9}"/>
              </a:ext>
            </a:extLst>
          </p:cNvPr>
          <p:cNvSpPr/>
          <p:nvPr/>
        </p:nvSpPr>
        <p:spPr>
          <a:xfrm>
            <a:off x="8753087" y="6293250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17" name="Ορθογώνιο 316">
            <a:extLst>
              <a:ext uri="{FF2B5EF4-FFF2-40B4-BE49-F238E27FC236}">
                <a16:creationId xmlns="" xmlns:a16="http://schemas.microsoft.com/office/drawing/2014/main" id="{37C27BD2-918F-43BD-BAC5-B309AF76B4ED}"/>
              </a:ext>
            </a:extLst>
          </p:cNvPr>
          <p:cNvSpPr/>
          <p:nvPr/>
        </p:nvSpPr>
        <p:spPr>
          <a:xfrm>
            <a:off x="8939939" y="606172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18" name="Ορθογώνιο 317">
            <a:extLst>
              <a:ext uri="{FF2B5EF4-FFF2-40B4-BE49-F238E27FC236}">
                <a16:creationId xmlns="" xmlns:a16="http://schemas.microsoft.com/office/drawing/2014/main" id="{656E7027-6B8F-41B0-8E27-9FCB7268B367}"/>
              </a:ext>
            </a:extLst>
          </p:cNvPr>
          <p:cNvSpPr/>
          <p:nvPr/>
        </p:nvSpPr>
        <p:spPr>
          <a:xfrm>
            <a:off x="8939939" y="6291521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1" name="Ορθογώνιο 320">
            <a:extLst>
              <a:ext uri="{FF2B5EF4-FFF2-40B4-BE49-F238E27FC236}">
                <a16:creationId xmlns="" xmlns:a16="http://schemas.microsoft.com/office/drawing/2014/main" id="{07CF6754-C62A-40FE-9FA3-6127B3F4A953}"/>
              </a:ext>
            </a:extLst>
          </p:cNvPr>
          <p:cNvSpPr/>
          <p:nvPr/>
        </p:nvSpPr>
        <p:spPr>
          <a:xfrm>
            <a:off x="4301471" y="5587155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2" name="Ορθογώνιο 321">
            <a:extLst>
              <a:ext uri="{FF2B5EF4-FFF2-40B4-BE49-F238E27FC236}">
                <a16:creationId xmlns="" xmlns:a16="http://schemas.microsoft.com/office/drawing/2014/main" id="{DA334D39-569A-49BD-BA5E-C3E419A9F588}"/>
              </a:ext>
            </a:extLst>
          </p:cNvPr>
          <p:cNvSpPr/>
          <p:nvPr/>
        </p:nvSpPr>
        <p:spPr>
          <a:xfrm>
            <a:off x="4301471" y="581694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3" name="Ορθογώνιο 322">
            <a:extLst>
              <a:ext uri="{FF2B5EF4-FFF2-40B4-BE49-F238E27FC236}">
                <a16:creationId xmlns="" xmlns:a16="http://schemas.microsoft.com/office/drawing/2014/main" id="{BF14F9A5-9DC0-424C-BD9B-7AD5F85F239D}"/>
              </a:ext>
            </a:extLst>
          </p:cNvPr>
          <p:cNvSpPr/>
          <p:nvPr/>
        </p:nvSpPr>
        <p:spPr>
          <a:xfrm>
            <a:off x="4518587" y="5586077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4" name="Ορθογώνιο 323">
            <a:extLst>
              <a:ext uri="{FF2B5EF4-FFF2-40B4-BE49-F238E27FC236}">
                <a16:creationId xmlns="" xmlns:a16="http://schemas.microsoft.com/office/drawing/2014/main" id="{E35F7424-7DD3-4307-8BB7-FA651214C3D9}"/>
              </a:ext>
            </a:extLst>
          </p:cNvPr>
          <p:cNvSpPr/>
          <p:nvPr/>
        </p:nvSpPr>
        <p:spPr>
          <a:xfrm>
            <a:off x="4518587" y="5815870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5" name="Ορθογώνιο 324">
            <a:extLst>
              <a:ext uri="{FF2B5EF4-FFF2-40B4-BE49-F238E27FC236}">
                <a16:creationId xmlns="" xmlns:a16="http://schemas.microsoft.com/office/drawing/2014/main" id="{9974663C-9A50-4359-BDF5-382107A512AC}"/>
              </a:ext>
            </a:extLst>
          </p:cNvPr>
          <p:cNvSpPr/>
          <p:nvPr/>
        </p:nvSpPr>
        <p:spPr>
          <a:xfrm>
            <a:off x="4705439" y="558434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6" name="Ορθογώνιο 325">
            <a:extLst>
              <a:ext uri="{FF2B5EF4-FFF2-40B4-BE49-F238E27FC236}">
                <a16:creationId xmlns="" xmlns:a16="http://schemas.microsoft.com/office/drawing/2014/main" id="{75F7ED0D-A348-4AA3-86E0-3EE7CB03B727}"/>
              </a:ext>
            </a:extLst>
          </p:cNvPr>
          <p:cNvSpPr/>
          <p:nvPr/>
        </p:nvSpPr>
        <p:spPr>
          <a:xfrm>
            <a:off x="4705439" y="5814141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7" name="Ορθογώνιο 326">
            <a:extLst>
              <a:ext uri="{FF2B5EF4-FFF2-40B4-BE49-F238E27FC236}">
                <a16:creationId xmlns="" xmlns:a16="http://schemas.microsoft.com/office/drawing/2014/main" id="{19F86691-0EDD-4C31-9C8F-832679B8DF20}"/>
              </a:ext>
            </a:extLst>
          </p:cNvPr>
          <p:cNvSpPr/>
          <p:nvPr/>
        </p:nvSpPr>
        <p:spPr>
          <a:xfrm>
            <a:off x="4284042" y="4710040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8" name="Ορθογώνιο 327">
            <a:extLst>
              <a:ext uri="{FF2B5EF4-FFF2-40B4-BE49-F238E27FC236}">
                <a16:creationId xmlns="" xmlns:a16="http://schemas.microsoft.com/office/drawing/2014/main" id="{BBA967E5-0AC9-4B02-8302-9D98F0C9FEB6}"/>
              </a:ext>
            </a:extLst>
          </p:cNvPr>
          <p:cNvSpPr/>
          <p:nvPr/>
        </p:nvSpPr>
        <p:spPr>
          <a:xfrm>
            <a:off x="4284042" y="4939833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29" name="Ορθογώνιο 328">
            <a:extLst>
              <a:ext uri="{FF2B5EF4-FFF2-40B4-BE49-F238E27FC236}">
                <a16:creationId xmlns="" xmlns:a16="http://schemas.microsoft.com/office/drawing/2014/main" id="{775B4720-92D4-4AC6-9DBB-79B7B7490778}"/>
              </a:ext>
            </a:extLst>
          </p:cNvPr>
          <p:cNvSpPr/>
          <p:nvPr/>
        </p:nvSpPr>
        <p:spPr>
          <a:xfrm>
            <a:off x="4501158" y="4708962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0" name="Ορθογώνιο 329">
            <a:extLst>
              <a:ext uri="{FF2B5EF4-FFF2-40B4-BE49-F238E27FC236}">
                <a16:creationId xmlns="" xmlns:a16="http://schemas.microsoft.com/office/drawing/2014/main" id="{0DE1E0C5-EC74-4DFF-9C18-BA0C4B33F4CD}"/>
              </a:ext>
            </a:extLst>
          </p:cNvPr>
          <p:cNvSpPr/>
          <p:nvPr/>
        </p:nvSpPr>
        <p:spPr>
          <a:xfrm>
            <a:off x="4501158" y="4938755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3" name="Ορθογώνιο 332">
            <a:extLst>
              <a:ext uri="{FF2B5EF4-FFF2-40B4-BE49-F238E27FC236}">
                <a16:creationId xmlns="" xmlns:a16="http://schemas.microsoft.com/office/drawing/2014/main" id="{A2AC133D-E1A9-4DE0-AF05-DEEF0F004D8E}"/>
              </a:ext>
            </a:extLst>
          </p:cNvPr>
          <p:cNvSpPr/>
          <p:nvPr/>
        </p:nvSpPr>
        <p:spPr>
          <a:xfrm>
            <a:off x="4289735" y="5132816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4" name="Ορθογώνιο 333">
            <a:extLst>
              <a:ext uri="{FF2B5EF4-FFF2-40B4-BE49-F238E27FC236}">
                <a16:creationId xmlns="" xmlns:a16="http://schemas.microsoft.com/office/drawing/2014/main" id="{090D450A-B062-4360-B0BE-794E5058F216}"/>
              </a:ext>
            </a:extLst>
          </p:cNvPr>
          <p:cNvSpPr/>
          <p:nvPr/>
        </p:nvSpPr>
        <p:spPr>
          <a:xfrm>
            <a:off x="4289735" y="536260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5" name="Ορθογώνιο 334">
            <a:extLst>
              <a:ext uri="{FF2B5EF4-FFF2-40B4-BE49-F238E27FC236}">
                <a16:creationId xmlns="" xmlns:a16="http://schemas.microsoft.com/office/drawing/2014/main" id="{71DA9628-AD55-429B-9145-5D6F2CCA3381}"/>
              </a:ext>
            </a:extLst>
          </p:cNvPr>
          <p:cNvSpPr/>
          <p:nvPr/>
        </p:nvSpPr>
        <p:spPr>
          <a:xfrm>
            <a:off x="4506851" y="5144264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6" name="Ορθογώνιο 335">
            <a:extLst>
              <a:ext uri="{FF2B5EF4-FFF2-40B4-BE49-F238E27FC236}">
                <a16:creationId xmlns="" xmlns:a16="http://schemas.microsoft.com/office/drawing/2014/main" id="{AB98FD87-391A-449F-8410-2B8586D575FC}"/>
              </a:ext>
            </a:extLst>
          </p:cNvPr>
          <p:cNvSpPr/>
          <p:nvPr/>
        </p:nvSpPr>
        <p:spPr>
          <a:xfrm>
            <a:off x="4506851" y="5361531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7" name="Ορθογώνιο 336">
            <a:extLst>
              <a:ext uri="{FF2B5EF4-FFF2-40B4-BE49-F238E27FC236}">
                <a16:creationId xmlns="" xmlns:a16="http://schemas.microsoft.com/office/drawing/2014/main" id="{23E084E7-482B-48AD-8ED2-8E59300C3106}"/>
              </a:ext>
            </a:extLst>
          </p:cNvPr>
          <p:cNvSpPr/>
          <p:nvPr/>
        </p:nvSpPr>
        <p:spPr>
          <a:xfrm>
            <a:off x="4693703" y="5142535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8" name="Ορθογώνιο 337">
            <a:extLst>
              <a:ext uri="{FF2B5EF4-FFF2-40B4-BE49-F238E27FC236}">
                <a16:creationId xmlns="" xmlns:a16="http://schemas.microsoft.com/office/drawing/2014/main" id="{24B2218B-1467-42D3-98A0-B915A42F1024}"/>
              </a:ext>
            </a:extLst>
          </p:cNvPr>
          <p:cNvSpPr/>
          <p:nvPr/>
        </p:nvSpPr>
        <p:spPr>
          <a:xfrm>
            <a:off x="4693703" y="5359802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9" name="Ορθογώνιο 338">
            <a:extLst>
              <a:ext uri="{FF2B5EF4-FFF2-40B4-BE49-F238E27FC236}">
                <a16:creationId xmlns="" xmlns:a16="http://schemas.microsoft.com/office/drawing/2014/main" id="{39B5070A-AAF0-424B-9416-C2631E7C25A7}"/>
              </a:ext>
            </a:extLst>
          </p:cNvPr>
          <p:cNvSpPr/>
          <p:nvPr/>
        </p:nvSpPr>
        <p:spPr>
          <a:xfrm>
            <a:off x="4910819" y="5153983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40" name="Ορθογώνιο 339">
            <a:extLst>
              <a:ext uri="{FF2B5EF4-FFF2-40B4-BE49-F238E27FC236}">
                <a16:creationId xmlns="" xmlns:a16="http://schemas.microsoft.com/office/drawing/2014/main" id="{3D86565A-EA84-43D0-B8B5-659A72FD6515}"/>
              </a:ext>
            </a:extLst>
          </p:cNvPr>
          <p:cNvSpPr/>
          <p:nvPr/>
        </p:nvSpPr>
        <p:spPr>
          <a:xfrm>
            <a:off x="4910819" y="5358724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45" name="Ορθογώνιο 344">
            <a:extLst>
              <a:ext uri="{FF2B5EF4-FFF2-40B4-BE49-F238E27FC236}">
                <a16:creationId xmlns="" xmlns:a16="http://schemas.microsoft.com/office/drawing/2014/main" id="{B9DF7A6C-BBC9-4C6B-A8A8-7D36D2CBE887}"/>
              </a:ext>
            </a:extLst>
          </p:cNvPr>
          <p:cNvSpPr/>
          <p:nvPr/>
        </p:nvSpPr>
        <p:spPr>
          <a:xfrm>
            <a:off x="4289735" y="4232460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46" name="Ορθογώνιο 345">
            <a:extLst>
              <a:ext uri="{FF2B5EF4-FFF2-40B4-BE49-F238E27FC236}">
                <a16:creationId xmlns="" xmlns:a16="http://schemas.microsoft.com/office/drawing/2014/main" id="{53C207A6-83E8-4C02-805F-91CE8A99E129}"/>
              </a:ext>
            </a:extLst>
          </p:cNvPr>
          <p:cNvSpPr/>
          <p:nvPr/>
        </p:nvSpPr>
        <p:spPr>
          <a:xfrm>
            <a:off x="4289735" y="4462253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47" name="Ορθογώνιο 346">
            <a:extLst>
              <a:ext uri="{FF2B5EF4-FFF2-40B4-BE49-F238E27FC236}">
                <a16:creationId xmlns="" xmlns:a16="http://schemas.microsoft.com/office/drawing/2014/main" id="{360C1BA6-E727-4E91-AC4B-5F09DBD3BA25}"/>
              </a:ext>
            </a:extLst>
          </p:cNvPr>
          <p:cNvSpPr/>
          <p:nvPr/>
        </p:nvSpPr>
        <p:spPr>
          <a:xfrm>
            <a:off x="4506851" y="4231382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88" name="Ορθογώνιο 387">
            <a:extLst>
              <a:ext uri="{FF2B5EF4-FFF2-40B4-BE49-F238E27FC236}">
                <a16:creationId xmlns="" xmlns:a16="http://schemas.microsoft.com/office/drawing/2014/main" id="{D1825B99-32F2-4C86-987A-4758B67C81D3}"/>
              </a:ext>
            </a:extLst>
          </p:cNvPr>
          <p:cNvSpPr/>
          <p:nvPr/>
        </p:nvSpPr>
        <p:spPr>
          <a:xfrm>
            <a:off x="4283842" y="3782426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89" name="Ορθογώνιο 388">
            <a:extLst>
              <a:ext uri="{FF2B5EF4-FFF2-40B4-BE49-F238E27FC236}">
                <a16:creationId xmlns="" xmlns:a16="http://schemas.microsoft.com/office/drawing/2014/main" id="{DE2F99E1-A49A-41DF-9A71-B459C4F5B451}"/>
              </a:ext>
            </a:extLst>
          </p:cNvPr>
          <p:cNvSpPr/>
          <p:nvPr/>
        </p:nvSpPr>
        <p:spPr>
          <a:xfrm>
            <a:off x="4293233" y="194625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90" name="Ορθογώνιο 389">
            <a:extLst>
              <a:ext uri="{FF2B5EF4-FFF2-40B4-BE49-F238E27FC236}">
                <a16:creationId xmlns="" xmlns:a16="http://schemas.microsoft.com/office/drawing/2014/main" id="{38AA7A8C-7E7D-4FE8-9825-81A9E3F4219E}"/>
              </a:ext>
            </a:extLst>
          </p:cNvPr>
          <p:cNvSpPr/>
          <p:nvPr/>
        </p:nvSpPr>
        <p:spPr>
          <a:xfrm>
            <a:off x="6361616" y="194625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91" name="Ορθογώνιο 390">
            <a:extLst>
              <a:ext uri="{FF2B5EF4-FFF2-40B4-BE49-F238E27FC236}">
                <a16:creationId xmlns="" xmlns:a16="http://schemas.microsoft.com/office/drawing/2014/main" id="{ED27E62B-3069-4227-9864-C92E61CFAEF8}"/>
              </a:ext>
            </a:extLst>
          </p:cNvPr>
          <p:cNvSpPr/>
          <p:nvPr/>
        </p:nvSpPr>
        <p:spPr>
          <a:xfrm>
            <a:off x="6372219" y="2400565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92" name="Ορθογώνιο 391">
            <a:extLst>
              <a:ext uri="{FF2B5EF4-FFF2-40B4-BE49-F238E27FC236}">
                <a16:creationId xmlns="" xmlns:a16="http://schemas.microsoft.com/office/drawing/2014/main" id="{66468537-E036-476C-8085-20724D2B6C32}"/>
              </a:ext>
            </a:extLst>
          </p:cNvPr>
          <p:cNvSpPr/>
          <p:nvPr/>
        </p:nvSpPr>
        <p:spPr>
          <a:xfrm>
            <a:off x="6372219" y="263035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94" name="Ορθογώνιο 393">
            <a:extLst>
              <a:ext uri="{FF2B5EF4-FFF2-40B4-BE49-F238E27FC236}">
                <a16:creationId xmlns="" xmlns:a16="http://schemas.microsoft.com/office/drawing/2014/main" id="{F1BE7AC8-F98B-4387-B9BA-773DA2809F02}"/>
              </a:ext>
            </a:extLst>
          </p:cNvPr>
          <p:cNvSpPr/>
          <p:nvPr/>
        </p:nvSpPr>
        <p:spPr>
          <a:xfrm>
            <a:off x="6589335" y="2629280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95" name="Ορθογώνιο 394">
            <a:extLst>
              <a:ext uri="{FF2B5EF4-FFF2-40B4-BE49-F238E27FC236}">
                <a16:creationId xmlns="" xmlns:a16="http://schemas.microsoft.com/office/drawing/2014/main" id="{96A19A69-8572-4C7A-AFBC-B88C14B44C39}"/>
              </a:ext>
            </a:extLst>
          </p:cNvPr>
          <p:cNvSpPr/>
          <p:nvPr/>
        </p:nvSpPr>
        <p:spPr>
          <a:xfrm>
            <a:off x="6372219" y="3316413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96" name="Ορθογώνιο 395">
            <a:extLst>
              <a:ext uri="{FF2B5EF4-FFF2-40B4-BE49-F238E27FC236}">
                <a16:creationId xmlns="" xmlns:a16="http://schemas.microsoft.com/office/drawing/2014/main" id="{4B28DDB5-5149-453D-8E45-B71B840691E5}"/>
              </a:ext>
            </a:extLst>
          </p:cNvPr>
          <p:cNvSpPr/>
          <p:nvPr/>
        </p:nvSpPr>
        <p:spPr>
          <a:xfrm>
            <a:off x="6372219" y="3546206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2" name="Ορθογώνιο 411">
            <a:extLst>
              <a:ext uri="{FF2B5EF4-FFF2-40B4-BE49-F238E27FC236}">
                <a16:creationId xmlns="" xmlns:a16="http://schemas.microsoft.com/office/drawing/2014/main" id="{86C85061-09D0-43FE-9AC1-F5D2B48C7403}"/>
              </a:ext>
            </a:extLst>
          </p:cNvPr>
          <p:cNvSpPr/>
          <p:nvPr/>
        </p:nvSpPr>
        <p:spPr>
          <a:xfrm>
            <a:off x="6589335" y="3315335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3" name="Ορθογώνιο 412">
            <a:extLst>
              <a:ext uri="{FF2B5EF4-FFF2-40B4-BE49-F238E27FC236}">
                <a16:creationId xmlns="" xmlns:a16="http://schemas.microsoft.com/office/drawing/2014/main" id="{E18A1FAC-59E9-4C22-B1D4-5B72CFC3CC75}"/>
              </a:ext>
            </a:extLst>
          </p:cNvPr>
          <p:cNvSpPr/>
          <p:nvPr/>
        </p:nvSpPr>
        <p:spPr>
          <a:xfrm>
            <a:off x="6589335" y="354512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4" name="Ορθογώνιο 413">
            <a:extLst>
              <a:ext uri="{FF2B5EF4-FFF2-40B4-BE49-F238E27FC236}">
                <a16:creationId xmlns="" xmlns:a16="http://schemas.microsoft.com/office/drawing/2014/main" id="{3534C923-F4BD-4D7D-8981-55646D9BC4CE}"/>
              </a:ext>
            </a:extLst>
          </p:cNvPr>
          <p:cNvSpPr/>
          <p:nvPr/>
        </p:nvSpPr>
        <p:spPr>
          <a:xfrm>
            <a:off x="6374315" y="288408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5" name="Ορθογώνιο 414">
            <a:extLst>
              <a:ext uri="{FF2B5EF4-FFF2-40B4-BE49-F238E27FC236}">
                <a16:creationId xmlns="" xmlns:a16="http://schemas.microsoft.com/office/drawing/2014/main" id="{65BE41E5-42AD-4278-82E0-90464B5A870F}"/>
              </a:ext>
            </a:extLst>
          </p:cNvPr>
          <p:cNvSpPr/>
          <p:nvPr/>
        </p:nvSpPr>
        <p:spPr>
          <a:xfrm>
            <a:off x="6843101" y="354512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6" name="Ορθογώνιο 415">
            <a:extLst>
              <a:ext uri="{FF2B5EF4-FFF2-40B4-BE49-F238E27FC236}">
                <a16:creationId xmlns="" xmlns:a16="http://schemas.microsoft.com/office/drawing/2014/main" id="{59DA8B09-612F-40CF-AB51-97BE66A9B654}"/>
              </a:ext>
            </a:extLst>
          </p:cNvPr>
          <p:cNvSpPr/>
          <p:nvPr/>
        </p:nvSpPr>
        <p:spPr>
          <a:xfrm>
            <a:off x="6372219" y="4685734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7" name="Ορθογώνιο 416">
            <a:extLst>
              <a:ext uri="{FF2B5EF4-FFF2-40B4-BE49-F238E27FC236}">
                <a16:creationId xmlns="" xmlns:a16="http://schemas.microsoft.com/office/drawing/2014/main" id="{1B43F868-7F6A-4805-8EFB-E14DA557FEBE}"/>
              </a:ext>
            </a:extLst>
          </p:cNvPr>
          <p:cNvSpPr/>
          <p:nvPr/>
        </p:nvSpPr>
        <p:spPr>
          <a:xfrm>
            <a:off x="6372219" y="4915527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8" name="Ορθογώνιο 417">
            <a:extLst>
              <a:ext uri="{FF2B5EF4-FFF2-40B4-BE49-F238E27FC236}">
                <a16:creationId xmlns="" xmlns:a16="http://schemas.microsoft.com/office/drawing/2014/main" id="{D4F6415E-2B48-42B5-8CB7-B0F7B46798EE}"/>
              </a:ext>
            </a:extLst>
          </p:cNvPr>
          <p:cNvSpPr/>
          <p:nvPr/>
        </p:nvSpPr>
        <p:spPr>
          <a:xfrm>
            <a:off x="6589335" y="4684656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9" name="Ορθογώνιο 418">
            <a:extLst>
              <a:ext uri="{FF2B5EF4-FFF2-40B4-BE49-F238E27FC236}">
                <a16:creationId xmlns="" xmlns:a16="http://schemas.microsoft.com/office/drawing/2014/main" id="{F9794B07-08FD-4096-8AAF-1281C582164B}"/>
              </a:ext>
            </a:extLst>
          </p:cNvPr>
          <p:cNvSpPr/>
          <p:nvPr/>
        </p:nvSpPr>
        <p:spPr>
          <a:xfrm>
            <a:off x="6589335" y="491444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20" name="Ορθογώνιο 419">
            <a:extLst>
              <a:ext uri="{FF2B5EF4-FFF2-40B4-BE49-F238E27FC236}">
                <a16:creationId xmlns="" xmlns:a16="http://schemas.microsoft.com/office/drawing/2014/main" id="{93BC913B-F2B7-49FB-BF88-1FEBB110F412}"/>
              </a:ext>
            </a:extLst>
          </p:cNvPr>
          <p:cNvSpPr/>
          <p:nvPr/>
        </p:nvSpPr>
        <p:spPr>
          <a:xfrm>
            <a:off x="6843101" y="491444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21" name="Ορθογώνιο 420">
            <a:extLst>
              <a:ext uri="{FF2B5EF4-FFF2-40B4-BE49-F238E27FC236}">
                <a16:creationId xmlns="" xmlns:a16="http://schemas.microsoft.com/office/drawing/2014/main" id="{298BF9F6-D301-4BD5-AF84-4E86C76C04E6}"/>
              </a:ext>
            </a:extLst>
          </p:cNvPr>
          <p:cNvSpPr/>
          <p:nvPr/>
        </p:nvSpPr>
        <p:spPr>
          <a:xfrm>
            <a:off x="6372219" y="517100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22" name="Ορθογώνιο 421">
            <a:extLst>
              <a:ext uri="{FF2B5EF4-FFF2-40B4-BE49-F238E27FC236}">
                <a16:creationId xmlns="" xmlns:a16="http://schemas.microsoft.com/office/drawing/2014/main" id="{3A0BF3F5-4B4B-4F4B-ABA8-95F3D67A7AD1}"/>
              </a:ext>
            </a:extLst>
          </p:cNvPr>
          <p:cNvSpPr/>
          <p:nvPr/>
        </p:nvSpPr>
        <p:spPr>
          <a:xfrm>
            <a:off x="6372219" y="5400802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26" name="Ορθογώνιο 425">
            <a:extLst>
              <a:ext uri="{FF2B5EF4-FFF2-40B4-BE49-F238E27FC236}">
                <a16:creationId xmlns="" xmlns:a16="http://schemas.microsoft.com/office/drawing/2014/main" id="{74AC4EDE-FE17-4388-B825-E928EBEB91CB}"/>
              </a:ext>
            </a:extLst>
          </p:cNvPr>
          <p:cNvSpPr/>
          <p:nvPr/>
        </p:nvSpPr>
        <p:spPr>
          <a:xfrm>
            <a:off x="6371647" y="561269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47" name="Ορθογώνιο 446">
            <a:extLst>
              <a:ext uri="{FF2B5EF4-FFF2-40B4-BE49-F238E27FC236}">
                <a16:creationId xmlns="" xmlns:a16="http://schemas.microsoft.com/office/drawing/2014/main" id="{0F4DD7C2-1E4B-4B1F-9DA7-B9D8CE700F66}"/>
              </a:ext>
            </a:extLst>
          </p:cNvPr>
          <p:cNvSpPr/>
          <p:nvPr/>
        </p:nvSpPr>
        <p:spPr>
          <a:xfrm>
            <a:off x="4291268" y="6120401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48" name="Ορθογώνιο 447">
            <a:extLst>
              <a:ext uri="{FF2B5EF4-FFF2-40B4-BE49-F238E27FC236}">
                <a16:creationId xmlns="" xmlns:a16="http://schemas.microsoft.com/office/drawing/2014/main" id="{B5F511AF-CF17-4121-A952-7F5F9BBE7FDD}"/>
              </a:ext>
            </a:extLst>
          </p:cNvPr>
          <p:cNvSpPr/>
          <p:nvPr/>
        </p:nvSpPr>
        <p:spPr>
          <a:xfrm>
            <a:off x="8542755" y="5138614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49" name="Ορθογώνιο 448">
            <a:extLst>
              <a:ext uri="{FF2B5EF4-FFF2-40B4-BE49-F238E27FC236}">
                <a16:creationId xmlns="" xmlns:a16="http://schemas.microsoft.com/office/drawing/2014/main" id="{F8CE59FF-B375-4361-AFFF-C8FCD998182C}"/>
              </a:ext>
            </a:extLst>
          </p:cNvPr>
          <p:cNvSpPr/>
          <p:nvPr/>
        </p:nvSpPr>
        <p:spPr>
          <a:xfrm>
            <a:off x="8542755" y="5368407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52" name="Ορθογώνιο 451">
            <a:extLst>
              <a:ext uri="{FF2B5EF4-FFF2-40B4-BE49-F238E27FC236}">
                <a16:creationId xmlns="" xmlns:a16="http://schemas.microsoft.com/office/drawing/2014/main" id="{7C830881-19EC-4DD7-A288-944E6754029F}"/>
              </a:ext>
            </a:extLst>
          </p:cNvPr>
          <p:cNvSpPr/>
          <p:nvPr/>
        </p:nvSpPr>
        <p:spPr>
          <a:xfrm>
            <a:off x="8759871" y="5137536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54" name="Ορθογώνιο 453">
            <a:extLst>
              <a:ext uri="{FF2B5EF4-FFF2-40B4-BE49-F238E27FC236}">
                <a16:creationId xmlns="" xmlns:a16="http://schemas.microsoft.com/office/drawing/2014/main" id="{7A1F3B8F-A3F4-44DF-81BB-E8B264804AC2}"/>
              </a:ext>
            </a:extLst>
          </p:cNvPr>
          <p:cNvSpPr/>
          <p:nvPr/>
        </p:nvSpPr>
        <p:spPr>
          <a:xfrm>
            <a:off x="8759871" y="536732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55" name="Ορθογώνιο 454">
            <a:extLst>
              <a:ext uri="{FF2B5EF4-FFF2-40B4-BE49-F238E27FC236}">
                <a16:creationId xmlns="" xmlns:a16="http://schemas.microsoft.com/office/drawing/2014/main" id="{8BBE1293-C841-4765-88EB-E5137300EC1C}"/>
              </a:ext>
            </a:extLst>
          </p:cNvPr>
          <p:cNvSpPr/>
          <p:nvPr/>
        </p:nvSpPr>
        <p:spPr>
          <a:xfrm>
            <a:off x="8975537" y="536732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58" name="Ορθογώνιο 457">
            <a:extLst>
              <a:ext uri="{FF2B5EF4-FFF2-40B4-BE49-F238E27FC236}">
                <a16:creationId xmlns="" xmlns:a16="http://schemas.microsoft.com/office/drawing/2014/main" id="{59AE8EF8-6365-485F-97F8-114F2917EABA}"/>
              </a:ext>
            </a:extLst>
          </p:cNvPr>
          <p:cNvSpPr/>
          <p:nvPr/>
        </p:nvSpPr>
        <p:spPr>
          <a:xfrm>
            <a:off x="8543004" y="467410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59" name="Ορθογώνιο 458">
            <a:extLst>
              <a:ext uri="{FF2B5EF4-FFF2-40B4-BE49-F238E27FC236}">
                <a16:creationId xmlns="" xmlns:a16="http://schemas.microsoft.com/office/drawing/2014/main" id="{D531F8B2-29D5-4EBB-94BC-E13B10B6CA8D}"/>
              </a:ext>
            </a:extLst>
          </p:cNvPr>
          <p:cNvSpPr/>
          <p:nvPr/>
        </p:nvSpPr>
        <p:spPr>
          <a:xfrm>
            <a:off x="8543004" y="4903902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63" name="Ορθογώνιο 462">
            <a:extLst>
              <a:ext uri="{FF2B5EF4-FFF2-40B4-BE49-F238E27FC236}">
                <a16:creationId xmlns="" xmlns:a16="http://schemas.microsoft.com/office/drawing/2014/main" id="{2C6B2121-C577-4D1C-A7D7-C556EA7CC22B}"/>
              </a:ext>
            </a:extLst>
          </p:cNvPr>
          <p:cNvSpPr/>
          <p:nvPr/>
        </p:nvSpPr>
        <p:spPr>
          <a:xfrm>
            <a:off x="6359172" y="4238613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64" name="Ορθογώνιο 463">
            <a:extLst>
              <a:ext uri="{FF2B5EF4-FFF2-40B4-BE49-F238E27FC236}">
                <a16:creationId xmlns="" xmlns:a16="http://schemas.microsoft.com/office/drawing/2014/main" id="{F5B39D9D-1D8B-4A42-B8BC-E918BAE99C42}"/>
              </a:ext>
            </a:extLst>
          </p:cNvPr>
          <p:cNvSpPr/>
          <p:nvPr/>
        </p:nvSpPr>
        <p:spPr>
          <a:xfrm>
            <a:off x="6359172" y="4468406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65" name="Ορθογώνιο 464">
            <a:extLst>
              <a:ext uri="{FF2B5EF4-FFF2-40B4-BE49-F238E27FC236}">
                <a16:creationId xmlns="" xmlns:a16="http://schemas.microsoft.com/office/drawing/2014/main" id="{C5670E46-82D1-444D-A05C-0787084F1B6E}"/>
              </a:ext>
            </a:extLst>
          </p:cNvPr>
          <p:cNvSpPr/>
          <p:nvPr/>
        </p:nvSpPr>
        <p:spPr>
          <a:xfrm>
            <a:off x="6576288" y="4250061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66" name="Ορθογώνιο 465">
            <a:extLst>
              <a:ext uri="{FF2B5EF4-FFF2-40B4-BE49-F238E27FC236}">
                <a16:creationId xmlns="" xmlns:a16="http://schemas.microsoft.com/office/drawing/2014/main" id="{D80D3CAD-4AFB-425E-AC5E-C819D4292BC8}"/>
              </a:ext>
            </a:extLst>
          </p:cNvPr>
          <p:cNvSpPr/>
          <p:nvPr/>
        </p:nvSpPr>
        <p:spPr>
          <a:xfrm>
            <a:off x="6576288" y="446732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67" name="Ορθογώνιο 466">
            <a:extLst>
              <a:ext uri="{FF2B5EF4-FFF2-40B4-BE49-F238E27FC236}">
                <a16:creationId xmlns="" xmlns:a16="http://schemas.microsoft.com/office/drawing/2014/main" id="{9CEAB856-3C3A-4803-92C2-2A5192871987}"/>
              </a:ext>
            </a:extLst>
          </p:cNvPr>
          <p:cNvSpPr/>
          <p:nvPr/>
        </p:nvSpPr>
        <p:spPr>
          <a:xfrm>
            <a:off x="6763140" y="4248332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68" name="Ορθογώνιο 467">
            <a:extLst>
              <a:ext uri="{FF2B5EF4-FFF2-40B4-BE49-F238E27FC236}">
                <a16:creationId xmlns="" xmlns:a16="http://schemas.microsoft.com/office/drawing/2014/main" id="{8400F3F4-982A-4039-BB9C-097E5789E156}"/>
              </a:ext>
            </a:extLst>
          </p:cNvPr>
          <p:cNvSpPr/>
          <p:nvPr/>
        </p:nvSpPr>
        <p:spPr>
          <a:xfrm>
            <a:off x="6763140" y="446559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69" name="Ορθογώνιο 468">
            <a:extLst>
              <a:ext uri="{FF2B5EF4-FFF2-40B4-BE49-F238E27FC236}">
                <a16:creationId xmlns="" xmlns:a16="http://schemas.microsoft.com/office/drawing/2014/main" id="{49123186-1E8B-4C1F-9BEA-CADEBECE5A86}"/>
              </a:ext>
            </a:extLst>
          </p:cNvPr>
          <p:cNvSpPr/>
          <p:nvPr/>
        </p:nvSpPr>
        <p:spPr>
          <a:xfrm>
            <a:off x="6980256" y="4247254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70" name="Ορθογώνιο 469">
            <a:extLst>
              <a:ext uri="{FF2B5EF4-FFF2-40B4-BE49-F238E27FC236}">
                <a16:creationId xmlns="" xmlns:a16="http://schemas.microsoft.com/office/drawing/2014/main" id="{19AB15D0-AF89-431B-9AB8-7A1CD2C15258}"/>
              </a:ext>
            </a:extLst>
          </p:cNvPr>
          <p:cNvSpPr/>
          <p:nvPr/>
        </p:nvSpPr>
        <p:spPr>
          <a:xfrm>
            <a:off x="6980256" y="4464521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71" name="Ορθογώνιο 470">
            <a:extLst>
              <a:ext uri="{FF2B5EF4-FFF2-40B4-BE49-F238E27FC236}">
                <a16:creationId xmlns="" xmlns:a16="http://schemas.microsoft.com/office/drawing/2014/main" id="{2EAE987F-A922-4128-8417-213C59B8F79F}"/>
              </a:ext>
            </a:extLst>
          </p:cNvPr>
          <p:cNvSpPr/>
          <p:nvPr/>
        </p:nvSpPr>
        <p:spPr>
          <a:xfrm>
            <a:off x="7192150" y="4242299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75" name="Ορθογώνιο 474">
            <a:extLst>
              <a:ext uri="{FF2B5EF4-FFF2-40B4-BE49-F238E27FC236}">
                <a16:creationId xmlns="" xmlns:a16="http://schemas.microsoft.com/office/drawing/2014/main" id="{F98D2305-36B4-44D3-98D7-C4766540D85F}"/>
              </a:ext>
            </a:extLst>
          </p:cNvPr>
          <p:cNvSpPr/>
          <p:nvPr/>
        </p:nvSpPr>
        <p:spPr>
          <a:xfrm>
            <a:off x="6358711" y="3781200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76" name="Ορθογώνιο 475">
            <a:extLst>
              <a:ext uri="{FF2B5EF4-FFF2-40B4-BE49-F238E27FC236}">
                <a16:creationId xmlns="" xmlns:a16="http://schemas.microsoft.com/office/drawing/2014/main" id="{B39248AD-F913-44A4-833A-336C30813754}"/>
              </a:ext>
            </a:extLst>
          </p:cNvPr>
          <p:cNvSpPr/>
          <p:nvPr/>
        </p:nvSpPr>
        <p:spPr>
          <a:xfrm>
            <a:off x="6358711" y="4010993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77" name="Ορθογώνιο 476">
            <a:extLst>
              <a:ext uri="{FF2B5EF4-FFF2-40B4-BE49-F238E27FC236}">
                <a16:creationId xmlns="" xmlns:a16="http://schemas.microsoft.com/office/drawing/2014/main" id="{905FDCF2-FFA8-4F39-A038-DB64EF442D52}"/>
              </a:ext>
            </a:extLst>
          </p:cNvPr>
          <p:cNvSpPr/>
          <p:nvPr/>
        </p:nvSpPr>
        <p:spPr>
          <a:xfrm>
            <a:off x="6575827" y="3792648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78" name="Ορθογώνιο 477">
            <a:extLst>
              <a:ext uri="{FF2B5EF4-FFF2-40B4-BE49-F238E27FC236}">
                <a16:creationId xmlns="" xmlns:a16="http://schemas.microsoft.com/office/drawing/2014/main" id="{05F34BAC-13C8-4487-9E0E-C3B40B8610BA}"/>
              </a:ext>
            </a:extLst>
          </p:cNvPr>
          <p:cNvSpPr/>
          <p:nvPr/>
        </p:nvSpPr>
        <p:spPr>
          <a:xfrm>
            <a:off x="6575827" y="4009915"/>
            <a:ext cx="133609" cy="12779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4" name="Ευθεία γραμμή σύνδεσης 23">
            <a:extLst>
              <a:ext uri="{FF2B5EF4-FFF2-40B4-BE49-F238E27FC236}">
                <a16:creationId xmlns="" xmlns:a16="http://schemas.microsoft.com/office/drawing/2014/main" id="{CD67912B-D4B0-4E2E-8FA4-826B89167779}"/>
              </a:ext>
            </a:extLst>
          </p:cNvPr>
          <p:cNvCxnSpPr>
            <a:cxnSpLocks/>
          </p:cNvCxnSpPr>
          <p:nvPr/>
        </p:nvCxnSpPr>
        <p:spPr>
          <a:xfrm flipV="1">
            <a:off x="5044428" y="4462253"/>
            <a:ext cx="2320262" cy="836549"/>
          </a:xfrm>
          <a:prstGeom prst="line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Ευθεία γραμμή σύνδεσης 27">
            <a:extLst>
              <a:ext uri="{FF2B5EF4-FFF2-40B4-BE49-F238E27FC236}">
                <a16:creationId xmlns="" xmlns:a16="http://schemas.microsoft.com/office/drawing/2014/main" id="{68129E4F-DBA5-4667-974E-B43955BEF5EA}"/>
              </a:ext>
            </a:extLst>
          </p:cNvPr>
          <p:cNvCxnSpPr/>
          <p:nvPr/>
        </p:nvCxnSpPr>
        <p:spPr>
          <a:xfrm>
            <a:off x="7364690" y="4462253"/>
            <a:ext cx="2785568" cy="1379160"/>
          </a:xfrm>
          <a:prstGeom prst="line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8" name="Οβάλ 487">
            <a:extLst>
              <a:ext uri="{FF2B5EF4-FFF2-40B4-BE49-F238E27FC236}">
                <a16:creationId xmlns="" xmlns:a16="http://schemas.microsoft.com/office/drawing/2014/main" id="{3C857B32-3074-4153-914A-DF2E79A019C0}"/>
              </a:ext>
            </a:extLst>
          </p:cNvPr>
          <p:cNvSpPr/>
          <p:nvPr/>
        </p:nvSpPr>
        <p:spPr>
          <a:xfrm>
            <a:off x="5037025" y="5250528"/>
            <a:ext cx="76510" cy="1081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89" name="Οβάλ 488">
            <a:extLst>
              <a:ext uri="{FF2B5EF4-FFF2-40B4-BE49-F238E27FC236}">
                <a16:creationId xmlns="" xmlns:a16="http://schemas.microsoft.com/office/drawing/2014/main" id="{EE7ED89F-440F-4167-99B6-C347161376EA}"/>
              </a:ext>
            </a:extLst>
          </p:cNvPr>
          <p:cNvSpPr/>
          <p:nvPr/>
        </p:nvSpPr>
        <p:spPr>
          <a:xfrm>
            <a:off x="7337789" y="4396752"/>
            <a:ext cx="76510" cy="1081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90" name="Οβάλ 489">
            <a:extLst>
              <a:ext uri="{FF2B5EF4-FFF2-40B4-BE49-F238E27FC236}">
                <a16:creationId xmlns="" xmlns:a16="http://schemas.microsoft.com/office/drawing/2014/main" id="{170B896E-99DA-46A1-9523-5506A5F326A5}"/>
              </a:ext>
            </a:extLst>
          </p:cNvPr>
          <p:cNvSpPr/>
          <p:nvPr/>
        </p:nvSpPr>
        <p:spPr>
          <a:xfrm>
            <a:off x="10081316" y="5772062"/>
            <a:ext cx="76510" cy="1081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144" name="Γραφικό 143" descr="Άνδρας">
            <a:extLst>
              <a:ext uri="{FF2B5EF4-FFF2-40B4-BE49-F238E27FC236}">
                <a16:creationId xmlns="" xmlns:a16="http://schemas.microsoft.com/office/drawing/2014/main" id="{D892E942-DF90-458F-827D-1980501D4F1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42849" y="4626860"/>
            <a:ext cx="457200" cy="457200"/>
          </a:xfrm>
          <a:prstGeom prst="rect">
            <a:avLst/>
          </a:prstGeom>
        </p:spPr>
      </p:pic>
      <p:pic>
        <p:nvPicPr>
          <p:cNvPr id="145" name="Γραφικό 144" descr="Άνδρας">
            <a:extLst>
              <a:ext uri="{FF2B5EF4-FFF2-40B4-BE49-F238E27FC236}">
                <a16:creationId xmlns="" xmlns:a16="http://schemas.microsoft.com/office/drawing/2014/main" id="{67C12BD0-A7D6-4A4E-A8DB-8D2EB2FC589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85438" y="4616760"/>
            <a:ext cx="457200" cy="457200"/>
          </a:xfrm>
          <a:prstGeom prst="rect">
            <a:avLst/>
          </a:prstGeom>
        </p:spPr>
      </p:pic>
      <p:pic>
        <p:nvPicPr>
          <p:cNvPr id="146" name="Γραφικό 145" descr="Άνδρας">
            <a:extLst>
              <a:ext uri="{FF2B5EF4-FFF2-40B4-BE49-F238E27FC236}">
                <a16:creationId xmlns="" xmlns:a16="http://schemas.microsoft.com/office/drawing/2014/main" id="{7B464CC4-6709-434E-9D1D-636859E2D13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21242" y="4620675"/>
            <a:ext cx="457200" cy="457200"/>
          </a:xfrm>
          <a:prstGeom prst="rect">
            <a:avLst/>
          </a:prstGeom>
        </p:spPr>
      </p:pic>
      <p:pic>
        <p:nvPicPr>
          <p:cNvPr id="147" name="Γραφικό 146" descr="Άνδρας">
            <a:extLst>
              <a:ext uri="{FF2B5EF4-FFF2-40B4-BE49-F238E27FC236}">
                <a16:creationId xmlns="" xmlns:a16="http://schemas.microsoft.com/office/drawing/2014/main" id="{E958298E-5633-4A61-9E13-DA58241D6E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72328" y="4627425"/>
            <a:ext cx="457200" cy="457200"/>
          </a:xfrm>
          <a:prstGeom prst="rect">
            <a:avLst/>
          </a:prstGeom>
        </p:spPr>
      </p:pic>
      <p:pic>
        <p:nvPicPr>
          <p:cNvPr id="148" name="Γραφικό 147" descr="Άνδρας">
            <a:extLst>
              <a:ext uri="{FF2B5EF4-FFF2-40B4-BE49-F238E27FC236}">
                <a16:creationId xmlns="" xmlns:a16="http://schemas.microsoft.com/office/drawing/2014/main" id="{A4249A81-CA66-4E05-AF85-706A2F6E19F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93240" y="4177921"/>
            <a:ext cx="457200" cy="457200"/>
          </a:xfrm>
          <a:prstGeom prst="rect">
            <a:avLst/>
          </a:prstGeom>
        </p:spPr>
      </p:pic>
      <p:pic>
        <p:nvPicPr>
          <p:cNvPr id="149" name="Γραφικό 148" descr="Άνδρας">
            <a:extLst>
              <a:ext uri="{FF2B5EF4-FFF2-40B4-BE49-F238E27FC236}">
                <a16:creationId xmlns="" xmlns:a16="http://schemas.microsoft.com/office/drawing/2014/main" id="{72956500-85A7-4C38-908D-C7E0F13E4F4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35829" y="4167821"/>
            <a:ext cx="457200" cy="457200"/>
          </a:xfrm>
          <a:prstGeom prst="rect">
            <a:avLst/>
          </a:prstGeom>
        </p:spPr>
      </p:pic>
      <p:pic>
        <p:nvPicPr>
          <p:cNvPr id="150" name="Γραφικό 149" descr="Άνδρας">
            <a:extLst>
              <a:ext uri="{FF2B5EF4-FFF2-40B4-BE49-F238E27FC236}">
                <a16:creationId xmlns="" xmlns:a16="http://schemas.microsoft.com/office/drawing/2014/main" id="{8B0A3229-1B3B-491E-A512-24B3EBBE78D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71633" y="4171736"/>
            <a:ext cx="457200" cy="457200"/>
          </a:xfrm>
          <a:prstGeom prst="rect">
            <a:avLst/>
          </a:prstGeom>
        </p:spPr>
      </p:pic>
      <p:pic>
        <p:nvPicPr>
          <p:cNvPr id="151" name="Γραφικό 150" descr="Άνδρας">
            <a:extLst>
              <a:ext uri="{FF2B5EF4-FFF2-40B4-BE49-F238E27FC236}">
                <a16:creationId xmlns="" xmlns:a16="http://schemas.microsoft.com/office/drawing/2014/main" id="{273B34EC-609F-41BE-9565-CA71344252B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22719" y="4178486"/>
            <a:ext cx="457200" cy="457200"/>
          </a:xfrm>
          <a:prstGeom prst="rect">
            <a:avLst/>
          </a:prstGeom>
        </p:spPr>
      </p:pic>
      <p:pic>
        <p:nvPicPr>
          <p:cNvPr id="152" name="Γραφικό 151" descr="Άνδρας">
            <a:extLst>
              <a:ext uri="{FF2B5EF4-FFF2-40B4-BE49-F238E27FC236}">
                <a16:creationId xmlns="" xmlns:a16="http://schemas.microsoft.com/office/drawing/2014/main" id="{356DB140-5FEE-4A6B-B770-2EB8A519EDD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73117" y="4177045"/>
            <a:ext cx="457200" cy="457200"/>
          </a:xfrm>
          <a:prstGeom prst="rect">
            <a:avLst/>
          </a:prstGeom>
        </p:spPr>
      </p:pic>
      <p:pic>
        <p:nvPicPr>
          <p:cNvPr id="157" name="Γραφικό 156" descr="Άνδρας">
            <a:extLst>
              <a:ext uri="{FF2B5EF4-FFF2-40B4-BE49-F238E27FC236}">
                <a16:creationId xmlns="" xmlns:a16="http://schemas.microsoft.com/office/drawing/2014/main" id="{3D56F228-9380-420C-AA66-383F9A7D0C8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65076" y="3730261"/>
            <a:ext cx="457200" cy="457200"/>
          </a:xfrm>
          <a:prstGeom prst="rect">
            <a:avLst/>
          </a:prstGeom>
        </p:spPr>
      </p:pic>
      <p:pic>
        <p:nvPicPr>
          <p:cNvPr id="158" name="Γραφικό 157" descr="Άνδρας">
            <a:extLst>
              <a:ext uri="{FF2B5EF4-FFF2-40B4-BE49-F238E27FC236}">
                <a16:creationId xmlns="" xmlns:a16="http://schemas.microsoft.com/office/drawing/2014/main" id="{02218936-38C6-4F2F-A562-6F0DF35528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07665" y="3720161"/>
            <a:ext cx="457200" cy="457200"/>
          </a:xfrm>
          <a:prstGeom prst="rect">
            <a:avLst/>
          </a:prstGeom>
        </p:spPr>
      </p:pic>
      <p:pic>
        <p:nvPicPr>
          <p:cNvPr id="159" name="Γραφικό 158" descr="Άνδρας">
            <a:extLst>
              <a:ext uri="{FF2B5EF4-FFF2-40B4-BE49-F238E27FC236}">
                <a16:creationId xmlns="" xmlns:a16="http://schemas.microsoft.com/office/drawing/2014/main" id="{9A6CF226-7A32-4C3D-8C97-A90C32BE10B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43469" y="3724076"/>
            <a:ext cx="457200" cy="457200"/>
          </a:xfrm>
          <a:prstGeom prst="rect">
            <a:avLst/>
          </a:prstGeom>
        </p:spPr>
      </p:pic>
      <p:pic>
        <p:nvPicPr>
          <p:cNvPr id="160" name="Γραφικό 159" descr="Άνδρας">
            <a:extLst>
              <a:ext uri="{FF2B5EF4-FFF2-40B4-BE49-F238E27FC236}">
                <a16:creationId xmlns="" xmlns:a16="http://schemas.microsoft.com/office/drawing/2014/main" id="{A9989820-578E-42D0-8EFB-A67211C62AB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94555" y="3730826"/>
            <a:ext cx="457200" cy="457200"/>
          </a:xfrm>
          <a:prstGeom prst="rect">
            <a:avLst/>
          </a:prstGeom>
        </p:spPr>
      </p:pic>
      <p:pic>
        <p:nvPicPr>
          <p:cNvPr id="161" name="Γραφικό 160" descr="Άνδρας">
            <a:extLst>
              <a:ext uri="{FF2B5EF4-FFF2-40B4-BE49-F238E27FC236}">
                <a16:creationId xmlns="" xmlns:a16="http://schemas.microsoft.com/office/drawing/2014/main" id="{DF1B70C9-E68B-4CBA-B813-B99E692920F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44953" y="3729385"/>
            <a:ext cx="457200" cy="457200"/>
          </a:xfrm>
          <a:prstGeom prst="rect">
            <a:avLst/>
          </a:prstGeom>
        </p:spPr>
      </p:pic>
      <p:pic>
        <p:nvPicPr>
          <p:cNvPr id="162" name="Γραφικό 161" descr="Άνδρας">
            <a:extLst>
              <a:ext uri="{FF2B5EF4-FFF2-40B4-BE49-F238E27FC236}">
                <a16:creationId xmlns="" xmlns:a16="http://schemas.microsoft.com/office/drawing/2014/main" id="{D495CF63-22B8-45E8-8262-123FA5E110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98857" y="3737943"/>
            <a:ext cx="457200" cy="457200"/>
          </a:xfrm>
          <a:prstGeom prst="rect">
            <a:avLst/>
          </a:prstGeom>
        </p:spPr>
      </p:pic>
      <p:pic>
        <p:nvPicPr>
          <p:cNvPr id="163" name="Γραφικό 162" descr="Άνδρας">
            <a:extLst>
              <a:ext uri="{FF2B5EF4-FFF2-40B4-BE49-F238E27FC236}">
                <a16:creationId xmlns="" xmlns:a16="http://schemas.microsoft.com/office/drawing/2014/main" id="{34E8D044-15C1-4F50-AC69-D1846238FAA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29770" y="3281466"/>
            <a:ext cx="457200" cy="457200"/>
          </a:xfrm>
          <a:prstGeom prst="rect">
            <a:avLst/>
          </a:prstGeom>
        </p:spPr>
      </p:pic>
      <p:pic>
        <p:nvPicPr>
          <p:cNvPr id="164" name="Γραφικό 163" descr="Άνδρας">
            <a:extLst>
              <a:ext uri="{FF2B5EF4-FFF2-40B4-BE49-F238E27FC236}">
                <a16:creationId xmlns="" xmlns:a16="http://schemas.microsoft.com/office/drawing/2014/main" id="{EDA267C7-113B-43A2-AAD6-A3DE177D8DC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72359" y="3271366"/>
            <a:ext cx="457200" cy="457200"/>
          </a:xfrm>
          <a:prstGeom prst="rect">
            <a:avLst/>
          </a:prstGeom>
        </p:spPr>
      </p:pic>
      <p:pic>
        <p:nvPicPr>
          <p:cNvPr id="165" name="Γραφικό 164" descr="Άνδρας">
            <a:extLst>
              <a:ext uri="{FF2B5EF4-FFF2-40B4-BE49-F238E27FC236}">
                <a16:creationId xmlns="" xmlns:a16="http://schemas.microsoft.com/office/drawing/2014/main" id="{CBCDB570-242E-4AD2-8BE1-CB748C03CA7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20689" y="3275281"/>
            <a:ext cx="457200" cy="457200"/>
          </a:xfrm>
          <a:prstGeom prst="rect">
            <a:avLst/>
          </a:prstGeom>
        </p:spPr>
      </p:pic>
      <p:pic>
        <p:nvPicPr>
          <p:cNvPr id="166" name="Γραφικό 165" descr="Άνδρας">
            <a:extLst>
              <a:ext uri="{FF2B5EF4-FFF2-40B4-BE49-F238E27FC236}">
                <a16:creationId xmlns="" xmlns:a16="http://schemas.microsoft.com/office/drawing/2014/main" id="{7B81DF09-7327-4080-B17E-F3F9D41B28D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71775" y="3282031"/>
            <a:ext cx="457200" cy="457200"/>
          </a:xfrm>
          <a:prstGeom prst="rect">
            <a:avLst/>
          </a:prstGeom>
        </p:spPr>
      </p:pic>
      <p:pic>
        <p:nvPicPr>
          <p:cNvPr id="167" name="Γραφικό 166" descr="Άνδρας">
            <a:extLst>
              <a:ext uri="{FF2B5EF4-FFF2-40B4-BE49-F238E27FC236}">
                <a16:creationId xmlns="" xmlns:a16="http://schemas.microsoft.com/office/drawing/2014/main" id="{EC8A2D70-9EBF-4BB3-8A65-A079B35B029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09647" y="3280590"/>
            <a:ext cx="457200" cy="457200"/>
          </a:xfrm>
          <a:prstGeom prst="rect">
            <a:avLst/>
          </a:prstGeom>
        </p:spPr>
      </p:pic>
      <p:pic>
        <p:nvPicPr>
          <p:cNvPr id="168" name="Γραφικό 167" descr="Άνδρας">
            <a:extLst>
              <a:ext uri="{FF2B5EF4-FFF2-40B4-BE49-F238E27FC236}">
                <a16:creationId xmlns="" xmlns:a16="http://schemas.microsoft.com/office/drawing/2014/main" id="{931B26E3-7208-4233-B1E1-B1CE730F549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63551" y="3276622"/>
            <a:ext cx="457200" cy="457200"/>
          </a:xfrm>
          <a:prstGeom prst="rect">
            <a:avLst/>
          </a:prstGeom>
        </p:spPr>
      </p:pic>
      <p:pic>
        <p:nvPicPr>
          <p:cNvPr id="169" name="Γραφικό 168" descr="Άνδρας">
            <a:extLst>
              <a:ext uri="{FF2B5EF4-FFF2-40B4-BE49-F238E27FC236}">
                <a16:creationId xmlns="" xmlns:a16="http://schemas.microsoft.com/office/drawing/2014/main" id="{EF21D754-EF27-4156-AF65-4D3AEE8F55B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86956" y="3287196"/>
            <a:ext cx="457200" cy="457200"/>
          </a:xfrm>
          <a:prstGeom prst="rect">
            <a:avLst/>
          </a:prstGeom>
        </p:spPr>
      </p:pic>
      <p:pic>
        <p:nvPicPr>
          <p:cNvPr id="170" name="Γραφικό 169" descr="Άνδρας">
            <a:extLst>
              <a:ext uri="{FF2B5EF4-FFF2-40B4-BE49-F238E27FC236}">
                <a16:creationId xmlns="" xmlns:a16="http://schemas.microsoft.com/office/drawing/2014/main" id="{EE4A0C69-0E59-476A-A7D0-C8E12C9839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69441" y="2819770"/>
            <a:ext cx="457200" cy="457200"/>
          </a:xfrm>
          <a:prstGeom prst="rect">
            <a:avLst/>
          </a:prstGeom>
        </p:spPr>
      </p:pic>
      <p:pic>
        <p:nvPicPr>
          <p:cNvPr id="171" name="Γραφικό 170" descr="Άνδρας">
            <a:extLst>
              <a:ext uri="{FF2B5EF4-FFF2-40B4-BE49-F238E27FC236}">
                <a16:creationId xmlns="" xmlns:a16="http://schemas.microsoft.com/office/drawing/2014/main" id="{A9306D3F-D53A-45B6-87AD-A659CEAB8CF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12030" y="2809670"/>
            <a:ext cx="457200" cy="457200"/>
          </a:xfrm>
          <a:prstGeom prst="rect">
            <a:avLst/>
          </a:prstGeom>
        </p:spPr>
      </p:pic>
      <p:pic>
        <p:nvPicPr>
          <p:cNvPr id="172" name="Γραφικό 171" descr="Άνδρας">
            <a:extLst>
              <a:ext uri="{FF2B5EF4-FFF2-40B4-BE49-F238E27FC236}">
                <a16:creationId xmlns="" xmlns:a16="http://schemas.microsoft.com/office/drawing/2014/main" id="{C6F9FC40-AE53-4637-890D-5D47470F505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960360" y="2813585"/>
            <a:ext cx="457200" cy="457200"/>
          </a:xfrm>
          <a:prstGeom prst="rect">
            <a:avLst/>
          </a:prstGeom>
        </p:spPr>
      </p:pic>
      <p:pic>
        <p:nvPicPr>
          <p:cNvPr id="173" name="Γραφικό 172" descr="Άνδρας">
            <a:extLst>
              <a:ext uri="{FF2B5EF4-FFF2-40B4-BE49-F238E27FC236}">
                <a16:creationId xmlns="" xmlns:a16="http://schemas.microsoft.com/office/drawing/2014/main" id="{E74B8C41-4F8C-4C25-A488-ACEC6C33AED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11446" y="2820335"/>
            <a:ext cx="457200" cy="457200"/>
          </a:xfrm>
          <a:prstGeom prst="rect">
            <a:avLst/>
          </a:prstGeom>
        </p:spPr>
      </p:pic>
      <p:pic>
        <p:nvPicPr>
          <p:cNvPr id="174" name="Γραφικό 173" descr="Άνδρας">
            <a:extLst>
              <a:ext uri="{FF2B5EF4-FFF2-40B4-BE49-F238E27FC236}">
                <a16:creationId xmlns="" xmlns:a16="http://schemas.microsoft.com/office/drawing/2014/main" id="{E394AB24-D1D8-4D65-83B2-F163B8306AD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49318" y="2818894"/>
            <a:ext cx="457200" cy="457200"/>
          </a:xfrm>
          <a:prstGeom prst="rect">
            <a:avLst/>
          </a:prstGeom>
        </p:spPr>
      </p:pic>
      <p:pic>
        <p:nvPicPr>
          <p:cNvPr id="175" name="Γραφικό 174" descr="Άνδρας">
            <a:extLst>
              <a:ext uri="{FF2B5EF4-FFF2-40B4-BE49-F238E27FC236}">
                <a16:creationId xmlns="" xmlns:a16="http://schemas.microsoft.com/office/drawing/2014/main" id="{A21E4AC0-88EE-4598-8BDE-5591BF6186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03222" y="2814926"/>
            <a:ext cx="457200" cy="457200"/>
          </a:xfrm>
          <a:prstGeom prst="rect">
            <a:avLst/>
          </a:prstGeom>
        </p:spPr>
      </p:pic>
      <p:pic>
        <p:nvPicPr>
          <p:cNvPr id="176" name="Γραφικό 175" descr="Άνδρας">
            <a:extLst>
              <a:ext uri="{FF2B5EF4-FFF2-40B4-BE49-F238E27FC236}">
                <a16:creationId xmlns="" xmlns:a16="http://schemas.microsoft.com/office/drawing/2014/main" id="{5C3D02AF-558D-4034-9D70-65CF27E25F6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26627" y="2825500"/>
            <a:ext cx="457200" cy="457200"/>
          </a:xfrm>
          <a:prstGeom prst="rect">
            <a:avLst/>
          </a:prstGeom>
        </p:spPr>
      </p:pic>
      <p:pic>
        <p:nvPicPr>
          <p:cNvPr id="177" name="Γραφικό 176" descr="Άνδρας">
            <a:extLst>
              <a:ext uri="{FF2B5EF4-FFF2-40B4-BE49-F238E27FC236}">
                <a16:creationId xmlns="" xmlns:a16="http://schemas.microsoft.com/office/drawing/2014/main" id="{A9DAC9F0-8852-46DF-81D9-097DF457CBB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73805" y="2812669"/>
            <a:ext cx="457200" cy="457200"/>
          </a:xfrm>
          <a:prstGeom prst="rect">
            <a:avLst/>
          </a:prstGeom>
        </p:spPr>
      </p:pic>
      <p:pic>
        <p:nvPicPr>
          <p:cNvPr id="178" name="Γραφικό 177" descr="Άνδρας">
            <a:extLst>
              <a:ext uri="{FF2B5EF4-FFF2-40B4-BE49-F238E27FC236}">
                <a16:creationId xmlns="" xmlns:a16="http://schemas.microsoft.com/office/drawing/2014/main" id="{DC5C5B09-6D73-4F2C-A6EB-40B3AB99F5D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55486" y="2358023"/>
            <a:ext cx="457200" cy="457200"/>
          </a:xfrm>
          <a:prstGeom prst="rect">
            <a:avLst/>
          </a:prstGeom>
        </p:spPr>
      </p:pic>
      <p:pic>
        <p:nvPicPr>
          <p:cNvPr id="179" name="Γραφικό 178" descr="Άνδρας">
            <a:extLst>
              <a:ext uri="{FF2B5EF4-FFF2-40B4-BE49-F238E27FC236}">
                <a16:creationId xmlns="" xmlns:a16="http://schemas.microsoft.com/office/drawing/2014/main" id="{5228F646-6D22-44E7-B7AD-70D54AD9145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998075" y="2347923"/>
            <a:ext cx="457200" cy="457200"/>
          </a:xfrm>
          <a:prstGeom prst="rect">
            <a:avLst/>
          </a:prstGeom>
        </p:spPr>
      </p:pic>
      <p:pic>
        <p:nvPicPr>
          <p:cNvPr id="185" name="Γραφικό 184" descr="Άνδρας">
            <a:extLst>
              <a:ext uri="{FF2B5EF4-FFF2-40B4-BE49-F238E27FC236}">
                <a16:creationId xmlns="" xmlns:a16="http://schemas.microsoft.com/office/drawing/2014/main" id="{61166D05-01C2-4D5A-858A-6A509F1EFAB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946405" y="2351838"/>
            <a:ext cx="457200" cy="457200"/>
          </a:xfrm>
          <a:prstGeom prst="rect">
            <a:avLst/>
          </a:prstGeom>
        </p:spPr>
      </p:pic>
      <p:pic>
        <p:nvPicPr>
          <p:cNvPr id="188" name="Γραφικό 187" descr="Άνδρας">
            <a:extLst>
              <a:ext uri="{FF2B5EF4-FFF2-40B4-BE49-F238E27FC236}">
                <a16:creationId xmlns="" xmlns:a16="http://schemas.microsoft.com/office/drawing/2014/main" id="{0A777BE5-2BBB-4B55-AF11-ED8C7527EE0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97491" y="2358588"/>
            <a:ext cx="457200" cy="457200"/>
          </a:xfrm>
          <a:prstGeom prst="rect">
            <a:avLst/>
          </a:prstGeom>
        </p:spPr>
      </p:pic>
      <p:pic>
        <p:nvPicPr>
          <p:cNvPr id="189" name="Γραφικό 188" descr="Άνδρας">
            <a:extLst>
              <a:ext uri="{FF2B5EF4-FFF2-40B4-BE49-F238E27FC236}">
                <a16:creationId xmlns="" xmlns:a16="http://schemas.microsoft.com/office/drawing/2014/main" id="{74A0DB9D-8690-4695-87AE-FA0ABD8E08E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35363" y="2357147"/>
            <a:ext cx="457200" cy="457200"/>
          </a:xfrm>
          <a:prstGeom prst="rect">
            <a:avLst/>
          </a:prstGeom>
        </p:spPr>
      </p:pic>
      <p:pic>
        <p:nvPicPr>
          <p:cNvPr id="190" name="Γραφικό 189" descr="Άνδρας">
            <a:extLst>
              <a:ext uri="{FF2B5EF4-FFF2-40B4-BE49-F238E27FC236}">
                <a16:creationId xmlns="" xmlns:a16="http://schemas.microsoft.com/office/drawing/2014/main" id="{9A1B2B58-C408-4835-B6C1-5F44EC4A27F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189267" y="2353179"/>
            <a:ext cx="457200" cy="457200"/>
          </a:xfrm>
          <a:prstGeom prst="rect">
            <a:avLst/>
          </a:prstGeom>
        </p:spPr>
      </p:pic>
      <p:pic>
        <p:nvPicPr>
          <p:cNvPr id="191" name="Γραφικό 190" descr="Άνδρας">
            <a:extLst>
              <a:ext uri="{FF2B5EF4-FFF2-40B4-BE49-F238E27FC236}">
                <a16:creationId xmlns="" xmlns:a16="http://schemas.microsoft.com/office/drawing/2014/main" id="{8BA667B9-5A58-4410-A9A5-31851A7A69D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12672" y="2363753"/>
            <a:ext cx="457200" cy="457200"/>
          </a:xfrm>
          <a:prstGeom prst="rect">
            <a:avLst/>
          </a:prstGeom>
        </p:spPr>
      </p:pic>
      <p:pic>
        <p:nvPicPr>
          <p:cNvPr id="192" name="Γραφικό 191" descr="Άνδρας">
            <a:extLst>
              <a:ext uri="{FF2B5EF4-FFF2-40B4-BE49-F238E27FC236}">
                <a16:creationId xmlns="" xmlns:a16="http://schemas.microsoft.com/office/drawing/2014/main" id="{2917FD81-108C-43A6-86E0-87CA6788C5D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59850" y="2350922"/>
            <a:ext cx="457200" cy="457200"/>
          </a:xfrm>
          <a:prstGeom prst="rect">
            <a:avLst/>
          </a:prstGeom>
        </p:spPr>
      </p:pic>
      <p:pic>
        <p:nvPicPr>
          <p:cNvPr id="193" name="Γραφικό 192" descr="Άνδρας">
            <a:extLst>
              <a:ext uri="{FF2B5EF4-FFF2-40B4-BE49-F238E27FC236}">
                <a16:creationId xmlns="" xmlns:a16="http://schemas.microsoft.com/office/drawing/2014/main" id="{7B844934-EE29-49A5-9548-F8C159DAA60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98527" y="236051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2807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A4AC5506-6312-4701-8D3C-40187889A9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Τίτλος 1">
            <a:extLst>
              <a:ext uri="{FF2B5EF4-FFF2-40B4-BE49-F238E27FC236}">
                <a16:creationId xmlns="" xmlns:a16="http://schemas.microsoft.com/office/drawing/2014/main" id="{0D7099B3-86DD-4BB0-8E2A-EDAE84F15681}"/>
              </a:ext>
            </a:extLst>
          </p:cNvPr>
          <p:cNvSpPr txBox="1">
            <a:spLocks/>
          </p:cNvSpPr>
          <p:nvPr/>
        </p:nvSpPr>
        <p:spPr>
          <a:xfrm>
            <a:off x="490535" y="651752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 spc="-1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US" sz="2200" b="1" kern="12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Σχέ</a:t>
            </a:r>
            <a:r>
              <a:rPr lang="el-GR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σ</a:t>
            </a:r>
            <a:r>
              <a:rPr lang="en-US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η α</a:t>
            </a:r>
            <a:r>
              <a:rPr lang="el-GR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ν</a:t>
            </a:r>
            <a:r>
              <a:rPr lang="en-US" sz="2200" b="1" kern="12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άμεσα</a:t>
            </a:r>
            <a:r>
              <a:rPr lang="en-US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2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στην τεχνική πολυπλοκότητα </a:t>
            </a:r>
            <a:r>
              <a:rPr lang="el-GR" sz="22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</a:t>
            </a:r>
            <a:r>
              <a:rPr lang="en-US" sz="22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&amp; </a:t>
            </a:r>
            <a:r>
              <a:rPr lang="el-GR" sz="22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l-GR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τα</a:t>
            </a:r>
            <a:r>
              <a:rPr lang="en-US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l-GR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200" b="1" kern="12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δομι</a:t>
            </a:r>
            <a:r>
              <a:rPr lang="el-GR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κ</a:t>
            </a:r>
            <a:r>
              <a:rPr lang="en-US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ά </a:t>
            </a:r>
            <a:r>
              <a:rPr lang="el-GR" sz="22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2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χαρα</a:t>
            </a:r>
            <a:r>
              <a:rPr lang="en-US" sz="22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κτηριστικά</a:t>
            </a:r>
            <a:endParaRPr lang="en-US" sz="2200" b="1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Πίνακας 5">
            <a:extLst>
              <a:ext uri="{FF2B5EF4-FFF2-40B4-BE49-F238E27FC236}">
                <a16:creationId xmlns="" xmlns:a16="http://schemas.microsoft.com/office/drawing/2014/main" id="{D3DF9120-E696-4A1A-877C-A140104542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68643079"/>
              </p:ext>
            </p:extLst>
          </p:nvPr>
        </p:nvGraphicFramePr>
        <p:xfrm>
          <a:off x="796525" y="1737857"/>
          <a:ext cx="10598947" cy="4714416"/>
        </p:xfrm>
        <a:graphic>
          <a:graphicData uri="http://schemas.openxmlformats.org/drawingml/2006/table">
            <a:tbl>
              <a:tblPr firstRow="1" bandRow="1">
                <a:noFill/>
                <a:tableStyleId>{22838BEF-8BB2-4498-84A7-C5851F593DF1}</a:tableStyleId>
              </a:tblPr>
              <a:tblGrid>
                <a:gridCol w="4095664">
                  <a:extLst>
                    <a:ext uri="{9D8B030D-6E8A-4147-A177-3AD203B41FA5}">
                      <a16:colId xmlns="" xmlns:a16="http://schemas.microsoft.com/office/drawing/2014/main" val="3787927766"/>
                    </a:ext>
                  </a:extLst>
                </a:gridCol>
                <a:gridCol w="2195556">
                  <a:extLst>
                    <a:ext uri="{9D8B030D-6E8A-4147-A177-3AD203B41FA5}">
                      <a16:colId xmlns="" xmlns:a16="http://schemas.microsoft.com/office/drawing/2014/main" val="1682787540"/>
                    </a:ext>
                  </a:extLst>
                </a:gridCol>
                <a:gridCol w="2138435">
                  <a:extLst>
                    <a:ext uri="{9D8B030D-6E8A-4147-A177-3AD203B41FA5}">
                      <a16:colId xmlns="" xmlns:a16="http://schemas.microsoft.com/office/drawing/2014/main" val="16502874"/>
                    </a:ext>
                  </a:extLst>
                </a:gridCol>
                <a:gridCol w="2169292">
                  <a:extLst>
                    <a:ext uri="{9D8B030D-6E8A-4147-A177-3AD203B41FA5}">
                      <a16:colId xmlns="" xmlns:a16="http://schemas.microsoft.com/office/drawing/2014/main" val="1433731028"/>
                    </a:ext>
                  </a:extLst>
                </a:gridCol>
              </a:tblGrid>
              <a:tr h="370706">
                <a:tc gridSpan="4">
                  <a:txBody>
                    <a:bodyPr/>
                    <a:lstStyle/>
                    <a:p>
                      <a:r>
                        <a:rPr lang="el-GR" sz="1800" b="1" dirty="0">
                          <a:solidFill>
                            <a:srgbClr val="FFFFFF"/>
                          </a:solidFill>
                        </a:rPr>
                        <a:t>                                                                                                                                 Τεχνολογία</a:t>
                      </a:r>
                    </a:p>
                  </a:txBody>
                  <a:tcPr marL="100906" marR="60544" marT="60544" marB="60544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tx1">
                        <a:alpha val="69804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55500469"/>
                  </a:ext>
                </a:extLst>
              </a:tr>
              <a:tr h="587764">
                <a:tc>
                  <a:txBody>
                    <a:bodyPr/>
                    <a:lstStyle/>
                    <a:p>
                      <a:pPr algn="l"/>
                      <a:r>
                        <a:rPr lang="el-GR" sz="18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Δομικά</a:t>
                      </a:r>
                    </a:p>
                    <a:p>
                      <a:pPr algn="l"/>
                      <a:r>
                        <a:rPr lang="el-GR" sz="18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χαρακτηριστικά</a:t>
                      </a:r>
                    </a:p>
                  </a:txBody>
                  <a:tcPr marL="100906" marR="60544" marT="60544" marB="60544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Παραγωγή </a:t>
                      </a:r>
                    </a:p>
                    <a:p>
                      <a:pPr algn="ctr"/>
                      <a:r>
                        <a:rPr lang="el-GR" sz="18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τεμαχίων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Μαζική </a:t>
                      </a:r>
                    </a:p>
                    <a:p>
                      <a:pPr algn="ctr"/>
                      <a:r>
                        <a:rPr lang="el-GR" sz="18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παραγωγή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Συνεχής </a:t>
                      </a:r>
                    </a:p>
                    <a:p>
                      <a:pPr algn="ctr"/>
                      <a:r>
                        <a:rPr lang="el-GR" sz="1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διαδικασία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65505725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Πλήθος διευθυντικών ή διοικητικών επιπέδων</a:t>
                      </a:r>
                    </a:p>
                  </a:txBody>
                  <a:tcPr marL="100906" marR="60544" marT="60544" marB="60544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3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4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6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68509129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Έκταση ελέγχου του επόπτη</a:t>
                      </a:r>
                    </a:p>
                  </a:txBody>
                  <a:tcPr marL="100906" marR="60544" marT="60544" marB="60544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23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48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15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5260932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Άμεσο/ έμμεσο προσωπικό</a:t>
                      </a:r>
                    </a:p>
                  </a:txBody>
                  <a:tcPr marL="100906" marR="60544" marT="60544" marB="60544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9:1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4:1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1:1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23519728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Διευθυντικά στελέχη / συνολικό προσωπικό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Μικρή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Μεσαία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Υψηλή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30937222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Επίπεδο δεξιότητας εργαζομένων</a:t>
                      </a:r>
                    </a:p>
                  </a:txBody>
                  <a:tcPr marL="100906" marR="60544" marT="60544" marB="60544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Υψηλό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Χαμηλό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Υψηλό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85685743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Επισημοποιημένες διαδικασίες</a:t>
                      </a:r>
                    </a:p>
                  </a:txBody>
                  <a:tcPr marL="100906" marR="60544" marT="60544" marB="60544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Λίγο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Πολύ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Λίγο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86901316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Κεντρικός έλεγχος</a:t>
                      </a:r>
                    </a:p>
                  </a:txBody>
                  <a:tcPr marL="100906" marR="60544" marT="60544" marB="60544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Μικρός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Μεγάλος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Μικρός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58615692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Βαθμός προφορικής επικοινωνίας</a:t>
                      </a:r>
                    </a:p>
                  </a:txBody>
                  <a:tcPr marL="100906" marR="60544" marT="60544" marB="60544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Υψηλός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Χαμηλός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Υψηλός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70146151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Βαθμός γραπτής επικοινωνίας</a:t>
                      </a:r>
                    </a:p>
                  </a:txBody>
                  <a:tcPr marL="100906" marR="60544" marT="60544" marB="60544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Χαμηλός 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Υψηλός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Χαμηλός</a:t>
                      </a:r>
                      <a:endParaRPr lang="el-GR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73711052"/>
                  </a:ext>
                </a:extLst>
              </a:tr>
              <a:tr h="343573">
                <a:tc>
                  <a:txBody>
                    <a:bodyPr/>
                    <a:lstStyle/>
                    <a:p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Συνολική δομή</a:t>
                      </a:r>
                    </a:p>
                  </a:txBody>
                  <a:tcPr marL="100906" marR="60544" marT="60544" marB="60544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Οργανική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Μηχανιστική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Οργανική</a:t>
                      </a:r>
                    </a:p>
                  </a:txBody>
                  <a:tcPr marL="100906" marR="60544" marT="60544" marB="60544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21812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089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Θέση εικόνας 10" descr="σχέδια μεταλλικών ραφιών βιβλίων σε οροφή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8" r="28"/>
          <a:stretch>
            <a:fillRect/>
          </a:stretch>
        </p:blipFill>
        <p:spPr>
          <a:xfrm>
            <a:off x="0" y="0"/>
            <a:ext cx="12192000" cy="6013450"/>
          </a:xfrm>
        </p:spPr>
      </p:pic>
      <p:sp>
        <p:nvSpPr>
          <p:cNvPr id="3" name="Τίτλος 2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/>
            <a:r>
              <a:rPr lang="el-GR" sz="4000" b="1" dirty="0"/>
              <a:t>Παράρτημα</a:t>
            </a:r>
            <a:r>
              <a:rPr lang="el-GR" sz="4000" dirty="0"/>
              <a:t/>
            </a:r>
            <a:br>
              <a:rPr lang="el-GR" sz="4000" dirty="0"/>
            </a:br>
            <a:r>
              <a:rPr lang="el-GR" sz="3600" dirty="0"/>
              <a:t>Ευέλικτη παραγωγή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76</a:t>
            </a:fld>
            <a:endParaRPr lang="el-GR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Διαχωριστική γραμμή επισήμανσης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8" name="Ορθογώνιο 6" descr="Διαχωριστικό επισήμανσης κάτω εικόνας"/>
          <p:cNvSpPr/>
          <p:nvPr/>
        </p:nvSpPr>
        <p:spPr>
          <a:xfrm>
            <a:off x="7453850" y="3146091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4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050" name="Picture 2" descr="ÎÏÎ¿ÏÎ­Î»ÎµÏÎ¼Î± ÎµÎ¹ÎºÏÎ½Î±Ï Î³Î¹Î± robots">
            <a:extLst>
              <a:ext uri="{FF2B5EF4-FFF2-40B4-BE49-F238E27FC236}">
                <a16:creationId xmlns="" xmlns:a16="http://schemas.microsoft.com/office/drawing/2014/main" id="{D422F68C-6D3F-48E4-A0D8-D5448128C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152" y="545606"/>
            <a:ext cx="4189148" cy="26505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5027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410417F9-7101-4BE8-A093-1F87F15355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35" y="219196"/>
            <a:ext cx="5762541" cy="64196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Ομάδα 18" descr="Θέση εικόνας"/>
          <p:cNvGrpSpPr/>
          <p:nvPr/>
        </p:nvGrpSpPr>
        <p:grpSpPr>
          <a:xfrm>
            <a:off x="236316" y="336524"/>
            <a:ext cx="5424611" cy="6163999"/>
            <a:chOff x="180000" y="180000"/>
            <a:chExt cx="4330700" cy="6337924"/>
          </a:xfrm>
        </p:grpSpPr>
        <p:sp>
          <p:nvSpPr>
            <p:cNvPr id="20" name="Ορθογώνιο 6"/>
            <p:cNvSpPr/>
            <p:nvPr/>
          </p:nvSpPr>
          <p:spPr>
            <a:xfrm>
              <a:off x="180000" y="633549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21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5817325" y="384706"/>
            <a:ext cx="6660100" cy="432000"/>
          </a:xfrm>
        </p:spPr>
        <p:txBody>
          <a:bodyPr rtlCol="0"/>
          <a:lstStyle/>
          <a:p>
            <a:pPr algn="ctr"/>
            <a:r>
              <a:rPr lang="el-GR" sz="2400" b="1" dirty="0"/>
              <a:t>Σύστημα Ευέλικτης Παραγωγής </a:t>
            </a:r>
            <a:br>
              <a:rPr lang="el-GR" sz="2400" b="1" dirty="0"/>
            </a:br>
            <a:r>
              <a:rPr lang="el-GR" sz="2400" b="1" dirty="0"/>
              <a:t>(</a:t>
            </a:r>
            <a:r>
              <a:rPr lang="en-US" sz="2400" b="1" dirty="0"/>
              <a:t>Flexible Manufacturing Systems</a:t>
            </a:r>
            <a:r>
              <a:rPr lang="el-GR" sz="2400" b="1" dirty="0"/>
              <a:t>, FMS)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77</a:t>
            </a:fld>
            <a:endParaRPr lang="el-GR" dirty="0"/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35"/>
          </p:nvPr>
        </p:nvSpPr>
        <p:spPr>
          <a:xfrm>
            <a:off x="9744704" y="3574904"/>
            <a:ext cx="2121430" cy="360000"/>
          </a:xfrm>
        </p:spPr>
        <p:txBody>
          <a:bodyPr rtlCol="0"/>
          <a:lstStyle/>
          <a:p>
            <a:pPr algn="ctr"/>
            <a:r>
              <a:rPr lang="el-GR" sz="1600" b="1" dirty="0"/>
              <a:t>Ψηφιακά ελεγχόμενες εργαλειομηχανές</a:t>
            </a:r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36"/>
          </p:nvPr>
        </p:nvSpPr>
        <p:spPr>
          <a:xfrm>
            <a:off x="6404441" y="5344496"/>
            <a:ext cx="2055833" cy="360000"/>
          </a:xfrm>
        </p:spPr>
        <p:txBody>
          <a:bodyPr rtlCol="0"/>
          <a:lstStyle/>
          <a:p>
            <a:pPr algn="ctr"/>
            <a:r>
              <a:rPr lang="el-GR" sz="1600" b="1" dirty="0">
                <a:latin typeface="+mj-lt"/>
              </a:rPr>
              <a:t>Λογισμικό σχεδίασης προϊόντων</a:t>
            </a:r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2"/>
          </p:nvPr>
        </p:nvSpPr>
        <p:spPr>
          <a:xfrm>
            <a:off x="6312525" y="3574904"/>
            <a:ext cx="2251710" cy="360000"/>
          </a:xfrm>
        </p:spPr>
        <p:txBody>
          <a:bodyPr rtlCol="0"/>
          <a:lstStyle/>
          <a:p>
            <a:pPr algn="ctr"/>
            <a:r>
              <a:rPr lang="el-GR" sz="1600" b="1" dirty="0">
                <a:latin typeface="+mj-lt"/>
              </a:rPr>
              <a:t>Ρομπότ</a:t>
            </a:r>
          </a:p>
        </p:txBody>
      </p:sp>
      <p:sp>
        <p:nvSpPr>
          <p:cNvPr id="26" name="Θέση κειμένου 13"/>
          <p:cNvSpPr>
            <a:spLocks noGrp="1"/>
          </p:cNvSpPr>
          <p:nvPr/>
        </p:nvSpPr>
        <p:spPr>
          <a:xfrm>
            <a:off x="9794091" y="5334428"/>
            <a:ext cx="2233930" cy="9067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b="1" dirty="0">
                <a:latin typeface="+mj-lt"/>
              </a:rPr>
              <a:t>Τηλεχειρισμός μηχανημάτων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32744" y="6073017"/>
            <a:ext cx="14861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4" name="Θέση κειμένου 5">
            <a:extLst>
              <a:ext uri="{FF2B5EF4-FFF2-40B4-BE49-F238E27FC236}">
                <a16:creationId xmlns="" xmlns:a16="http://schemas.microsoft.com/office/drawing/2014/main" id="{DE68E8EA-765E-48BD-959B-A087DEB655E0}"/>
              </a:ext>
            </a:extLst>
          </p:cNvPr>
          <p:cNvSpPr txBox="1">
            <a:spLocks/>
          </p:cNvSpPr>
          <p:nvPr/>
        </p:nvSpPr>
        <p:spPr>
          <a:xfrm>
            <a:off x="6150970" y="1320612"/>
            <a:ext cx="5992809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Προσδιορίζεται από νέες τεχνολογίες παραγωγής, όπως:</a:t>
            </a:r>
          </a:p>
        </p:txBody>
      </p:sp>
      <p:pic>
        <p:nvPicPr>
          <p:cNvPr id="7" name="Γραφικό 6" descr="Κεφάλι με γρανάζια">
            <a:extLst>
              <a:ext uri="{FF2B5EF4-FFF2-40B4-BE49-F238E27FC236}">
                <a16:creationId xmlns="" xmlns:a16="http://schemas.microsoft.com/office/drawing/2014/main" id="{F860E8C3-6D10-4C97-B654-DDBFE3B2B7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75158" y="2466532"/>
            <a:ext cx="914400" cy="914400"/>
          </a:xfrm>
          <a:prstGeom prst="rect">
            <a:avLst/>
          </a:prstGeom>
        </p:spPr>
      </p:pic>
      <p:pic>
        <p:nvPicPr>
          <p:cNvPr id="11" name="Γραφικό 10" descr="Οπτικός δίσκος">
            <a:extLst>
              <a:ext uri="{FF2B5EF4-FFF2-40B4-BE49-F238E27FC236}">
                <a16:creationId xmlns="" xmlns:a16="http://schemas.microsoft.com/office/drawing/2014/main" id="{EB575373-28F0-41C0-8FC0-91B01EABA2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75158" y="4288356"/>
            <a:ext cx="856556" cy="856556"/>
          </a:xfrm>
          <a:prstGeom prst="rect">
            <a:avLst/>
          </a:prstGeom>
        </p:spPr>
      </p:pic>
      <p:pic>
        <p:nvPicPr>
          <p:cNvPr id="14" name="Γραφικό 13" descr="Χειριστήριο παιχνιδιών">
            <a:extLst>
              <a:ext uri="{FF2B5EF4-FFF2-40B4-BE49-F238E27FC236}">
                <a16:creationId xmlns="" xmlns:a16="http://schemas.microsoft.com/office/drawing/2014/main" id="{047975AE-B8B1-41F3-ABB3-3B6919087E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482778" y="4349884"/>
            <a:ext cx="856556" cy="856556"/>
          </a:xfrm>
          <a:prstGeom prst="rect">
            <a:avLst/>
          </a:prstGeom>
        </p:spPr>
      </p:pic>
      <p:pic>
        <p:nvPicPr>
          <p:cNvPr id="18" name="Γραφικό 17" descr="Κάμερα Web">
            <a:extLst>
              <a:ext uri="{FF2B5EF4-FFF2-40B4-BE49-F238E27FC236}">
                <a16:creationId xmlns="" xmlns:a16="http://schemas.microsoft.com/office/drawing/2014/main" id="{3FD15BD5-C642-4337-93DC-B39ADDAC6D3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453856" y="248033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0254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Θέση κειμένου 4"/>
          <p:cNvSpPr>
            <a:spLocks noGrp="1"/>
          </p:cNvSpPr>
          <p:nvPr>
            <p:ph type="body" sz="quarter" idx="33"/>
          </p:nvPr>
        </p:nvSpPr>
        <p:spPr/>
        <p:txBody>
          <a:bodyPr rtlCol="0"/>
          <a:lstStyle/>
          <a:p>
            <a:r>
              <a:rPr lang="el-GR" dirty="0"/>
              <a:t>Σχεδίαση με τη βοήθεια υπολογιστή</a:t>
            </a:r>
          </a:p>
        </p:txBody>
      </p:sp>
      <p:sp>
        <p:nvSpPr>
          <p:cNvPr id="7" name="Θέση κειμένου 6"/>
          <p:cNvSpPr>
            <a:spLocks noGrp="1"/>
          </p:cNvSpPr>
          <p:nvPr>
            <p:ph type="body" sz="quarter" idx="35"/>
          </p:nvPr>
        </p:nvSpPr>
        <p:spPr>
          <a:xfrm>
            <a:off x="5106000" y="3971432"/>
            <a:ext cx="1980000" cy="360000"/>
          </a:xfrm>
        </p:spPr>
        <p:txBody>
          <a:bodyPr rtlCol="0"/>
          <a:lstStyle/>
          <a:p>
            <a:pPr lvl="0"/>
            <a:r>
              <a:rPr lang="el-GR" dirty="0"/>
              <a:t>Παραγωγή με τη βοήθεια υπολογιστή</a:t>
            </a:r>
          </a:p>
        </p:txBody>
      </p:sp>
      <p:sp>
        <p:nvSpPr>
          <p:cNvPr id="9" name="Θέση κειμένου 8"/>
          <p:cNvSpPr>
            <a:spLocks noGrp="1"/>
          </p:cNvSpPr>
          <p:nvPr>
            <p:ph type="body" sz="quarter" idx="37"/>
          </p:nvPr>
        </p:nvSpPr>
        <p:spPr/>
        <p:txBody>
          <a:bodyPr rtlCol="0"/>
          <a:lstStyle/>
          <a:p>
            <a:pPr lvl="0"/>
            <a:r>
              <a:rPr lang="el-GR" dirty="0"/>
              <a:t>Ολοκληρωμένο δίκτυο πληροφοριών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78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Ορθογώνιο 1">
            <a:extLst>
              <a:ext uri="{FF2B5EF4-FFF2-40B4-BE49-F238E27FC236}">
                <a16:creationId xmlns="" xmlns:a16="http://schemas.microsoft.com/office/drawing/2014/main" id="{3B04BFAF-8A2A-41D2-8B44-7B4D641D92CA}"/>
              </a:ext>
            </a:extLst>
          </p:cNvPr>
          <p:cNvSpPr/>
          <p:nvPr/>
        </p:nvSpPr>
        <p:spPr>
          <a:xfrm>
            <a:off x="4295579" y="163899"/>
            <a:ext cx="29453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/>
              <a:t> </a:t>
            </a:r>
            <a:r>
              <a:rPr lang="el-GR" sz="2400" b="1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Ευέλικτη Παραγωγή</a:t>
            </a:r>
          </a:p>
        </p:txBody>
      </p:sp>
      <p:sp>
        <p:nvSpPr>
          <p:cNvPr id="14" name="Θέση κειμένου 9">
            <a:extLst>
              <a:ext uri="{FF2B5EF4-FFF2-40B4-BE49-F238E27FC236}">
                <a16:creationId xmlns="" xmlns:a16="http://schemas.microsoft.com/office/drawing/2014/main" id="{20696E95-F0BD-4361-BD4E-AB36EAF6F719}"/>
              </a:ext>
            </a:extLst>
          </p:cNvPr>
          <p:cNvSpPr txBox="1">
            <a:spLocks/>
          </p:cNvSpPr>
          <p:nvPr/>
        </p:nvSpPr>
        <p:spPr>
          <a:xfrm>
            <a:off x="1953135" y="823434"/>
            <a:ext cx="8285730" cy="7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sz="1800" dirty="0"/>
              <a:t>Στην ευέλικτη παραγωγή χρησιμοποιούνται τρία επιμέρους στοιχεία:</a:t>
            </a:r>
          </a:p>
        </p:txBody>
      </p:sp>
      <p:pic>
        <p:nvPicPr>
          <p:cNvPr id="8" name="Γραφικό 7" descr="Συνομιλία">
            <a:extLst>
              <a:ext uri="{FF2B5EF4-FFF2-40B4-BE49-F238E27FC236}">
                <a16:creationId xmlns="" xmlns:a16="http://schemas.microsoft.com/office/drawing/2014/main" id="{4EC80B52-E309-4EB5-92F2-6DA8C9AFE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69284" y="2353469"/>
            <a:ext cx="914401" cy="914401"/>
          </a:xfrm>
          <a:prstGeom prst="rect">
            <a:avLst/>
          </a:prstGeom>
        </p:spPr>
      </p:pic>
      <p:pic>
        <p:nvPicPr>
          <p:cNvPr id="15" name="Γραφικό 14" descr="Φορητός υπολογιστής">
            <a:extLst>
              <a:ext uri="{FF2B5EF4-FFF2-40B4-BE49-F238E27FC236}">
                <a16:creationId xmlns="" xmlns:a16="http://schemas.microsoft.com/office/drawing/2014/main" id="{0E4856FE-2A85-45D6-923A-86C438BDF5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04650" y="2345499"/>
            <a:ext cx="914400" cy="914400"/>
          </a:xfrm>
          <a:prstGeom prst="rect">
            <a:avLst/>
          </a:prstGeom>
        </p:spPr>
      </p:pic>
      <p:pic>
        <p:nvPicPr>
          <p:cNvPr id="18" name="Γραφικό 17" descr="Υπολογιστής">
            <a:extLst>
              <a:ext uri="{FF2B5EF4-FFF2-40B4-BE49-F238E27FC236}">
                <a16:creationId xmlns="" xmlns:a16="http://schemas.microsoft.com/office/drawing/2014/main" id="{FCAF7FC7-1C7A-41E8-BB5E-C8AD7840C3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38800" y="235346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7116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12">
            <a:extLst>
              <a:ext uri="{FF2B5EF4-FFF2-40B4-BE49-F238E27FC236}">
                <a16:creationId xmlns="" xmlns:a16="http://schemas.microsoft.com/office/drawing/2014/main" id="{F6B32643-3503-4509-A1E1-152BFA41DE9F}"/>
              </a:ext>
            </a:extLst>
          </p:cNvPr>
          <p:cNvSpPr>
            <a:spLocks noChangeArrowheads="1"/>
          </p:cNvSpPr>
          <p:nvPr/>
        </p:nvSpPr>
        <p:spPr bwMode="gray">
          <a:xfrm rot="1957155">
            <a:off x="2022454" y="3196856"/>
            <a:ext cx="8532812" cy="1223962"/>
          </a:xfrm>
          <a:prstGeom prst="rightArrow">
            <a:avLst>
              <a:gd name="adj1" fmla="val 33824"/>
              <a:gd name="adj2" fmla="val 78945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l-GR" altLang="el-GR"/>
          </a:p>
        </p:txBody>
      </p:sp>
      <p:sp>
        <p:nvSpPr>
          <p:cNvPr id="9219" name="AutoShape 213">
            <a:extLst>
              <a:ext uri="{FF2B5EF4-FFF2-40B4-BE49-F238E27FC236}">
                <a16:creationId xmlns="" xmlns:a16="http://schemas.microsoft.com/office/drawing/2014/main" id="{4C8B5E75-7A36-4AD8-92D6-03BEBAB2183F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98716" y="1180731"/>
            <a:ext cx="7956550" cy="1223962"/>
          </a:xfrm>
          <a:prstGeom prst="rightArrow">
            <a:avLst>
              <a:gd name="adj1" fmla="val 33824"/>
              <a:gd name="adj2" fmla="val 73614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l-GR" altLang="el-GR"/>
          </a:p>
        </p:txBody>
      </p:sp>
      <p:sp>
        <p:nvSpPr>
          <p:cNvPr id="9220" name="AutoShape 214">
            <a:extLst>
              <a:ext uri="{FF2B5EF4-FFF2-40B4-BE49-F238E27FC236}">
                <a16:creationId xmlns="" xmlns:a16="http://schemas.microsoft.com/office/drawing/2014/main" id="{A2E60331-AE6F-47C4-B7E2-7567AA37E515}"/>
              </a:ext>
            </a:extLst>
          </p:cNvPr>
          <p:cNvSpPr>
            <a:spLocks noChangeArrowheads="1"/>
          </p:cNvSpPr>
          <p:nvPr/>
        </p:nvSpPr>
        <p:spPr bwMode="gray">
          <a:xfrm>
            <a:off x="2640014" y="5933706"/>
            <a:ext cx="6911975" cy="836612"/>
          </a:xfrm>
          <a:prstGeom prst="rightArrow">
            <a:avLst>
              <a:gd name="adj1" fmla="val 49380"/>
              <a:gd name="adj2" fmla="val 204099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21" name="Rectangle 215">
            <a:extLst>
              <a:ext uri="{FF2B5EF4-FFF2-40B4-BE49-F238E27FC236}">
                <a16:creationId xmlns="" xmlns:a16="http://schemas.microsoft.com/office/drawing/2014/main" id="{F9556E2C-59AE-478B-8AAB-352CCAF0E6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14774" y="-99484"/>
            <a:ext cx="8679862" cy="868363"/>
          </a:xfrm>
        </p:spPr>
        <p:txBody>
          <a:bodyPr/>
          <a:lstStyle/>
          <a:p>
            <a:pPr algn="ctr" eaLnBrk="1" hangingPunct="1"/>
            <a:r>
              <a:rPr lang="el-GR" altLang="el-GR" sz="2000" b="1" dirty="0"/>
              <a:t>Σχέση της τεχνολογίας ευέλικτης παραγωγής με τις παραδοσιακές τεχνολογίες</a:t>
            </a:r>
            <a:endParaRPr lang="en-US" altLang="el-GR" sz="2000" b="1" dirty="0"/>
          </a:p>
        </p:txBody>
      </p:sp>
      <p:sp>
        <p:nvSpPr>
          <p:cNvPr id="9432" name="AutoShape 216">
            <a:extLst>
              <a:ext uri="{FF2B5EF4-FFF2-40B4-BE49-F238E27FC236}">
                <a16:creationId xmlns="" xmlns:a16="http://schemas.microsoft.com/office/drawing/2014/main" id="{2F7980A6-128C-4103-B011-362268F9E685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2347098" y="1145012"/>
            <a:ext cx="1295400" cy="1223963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el-GR">
              <a:latin typeface="Arial" charset="0"/>
              <a:cs typeface="Arial" charset="0"/>
            </a:endParaRPr>
          </a:p>
        </p:txBody>
      </p:sp>
      <p:sp>
        <p:nvSpPr>
          <p:cNvPr id="9433" name="AutoShape 217">
            <a:extLst>
              <a:ext uri="{FF2B5EF4-FFF2-40B4-BE49-F238E27FC236}">
                <a16:creationId xmlns="" xmlns:a16="http://schemas.microsoft.com/office/drawing/2014/main" id="{D0366447-191C-49A6-A517-85B79DDE0D1D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4687867" y="820369"/>
            <a:ext cx="1223962" cy="1512887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el-GR">
              <a:latin typeface="Arial" charset="0"/>
              <a:cs typeface="Arial" charset="0"/>
            </a:endParaRPr>
          </a:p>
        </p:txBody>
      </p:sp>
      <p:sp>
        <p:nvSpPr>
          <p:cNvPr id="9228" name="Text Box 218">
            <a:extLst>
              <a:ext uri="{FF2B5EF4-FFF2-40B4-BE49-F238E27FC236}">
                <a16:creationId xmlns="" xmlns:a16="http://schemas.microsoft.com/office/drawing/2014/main" id="{DDEAA8B6-6435-4402-9061-5900E15661A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022454" y="1109293"/>
            <a:ext cx="19542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Μικρή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παρτίδα</a:t>
            </a:r>
            <a:endParaRPr lang="en-US" altLang="el-GR" sz="1400" b="1">
              <a:solidFill>
                <a:srgbClr val="1C1C1C"/>
              </a:solidFill>
            </a:endParaRPr>
          </a:p>
        </p:txBody>
      </p:sp>
      <p:sp>
        <p:nvSpPr>
          <p:cNvPr id="9435" name="AutoShape 219">
            <a:extLst>
              <a:ext uri="{FF2B5EF4-FFF2-40B4-BE49-F238E27FC236}">
                <a16:creationId xmlns="" xmlns:a16="http://schemas.microsoft.com/office/drawing/2014/main" id="{DADD4543-92EB-4F38-A3A8-08B35E2EBDA0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7243741" y="785443"/>
            <a:ext cx="1727200" cy="1943100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 dist="88900" dir="10800000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el-GR">
              <a:latin typeface="Arial" charset="0"/>
              <a:cs typeface="Arial" charset="0"/>
            </a:endParaRPr>
          </a:p>
        </p:txBody>
      </p:sp>
      <p:sp>
        <p:nvSpPr>
          <p:cNvPr id="9232" name="Text Box 220">
            <a:extLst>
              <a:ext uri="{FF2B5EF4-FFF2-40B4-BE49-F238E27FC236}">
                <a16:creationId xmlns="" xmlns:a16="http://schemas.microsoft.com/office/drawing/2014/main" id="{5B06B226-0A93-438A-B938-087FBABA366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327504" y="964831"/>
            <a:ext cx="195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Ευέλικτη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παραγωγή</a:t>
            </a:r>
            <a:endParaRPr lang="en-US" altLang="el-GR" sz="1400" b="1">
              <a:solidFill>
                <a:srgbClr val="1C1C1C"/>
              </a:solidFill>
            </a:endParaRPr>
          </a:p>
        </p:txBody>
      </p:sp>
      <p:sp>
        <p:nvSpPr>
          <p:cNvPr id="9233" name="Text Box 221">
            <a:extLst>
              <a:ext uri="{FF2B5EF4-FFF2-40B4-BE49-F238E27FC236}">
                <a16:creationId xmlns="" xmlns:a16="http://schemas.microsoft.com/office/drawing/2014/main" id="{3888D5FE-E936-4644-B8B1-510B28DF574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045151" y="893393"/>
            <a:ext cx="21605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 dirty="0">
                <a:solidFill>
                  <a:srgbClr val="1C1C1C"/>
                </a:solidFill>
              </a:rPr>
              <a:t>Μαζική παραγωγή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 dirty="0">
                <a:solidFill>
                  <a:srgbClr val="1C1C1C"/>
                </a:solidFill>
              </a:rPr>
              <a:t>ειδικών προδιαγραφών</a:t>
            </a:r>
            <a:endParaRPr lang="en-US" altLang="el-GR" sz="1400" b="1" dirty="0">
              <a:solidFill>
                <a:srgbClr val="1C1C1C"/>
              </a:solidFill>
            </a:endParaRPr>
          </a:p>
        </p:txBody>
      </p:sp>
      <p:sp>
        <p:nvSpPr>
          <p:cNvPr id="9438" name="AutoShape 222">
            <a:extLst>
              <a:ext uri="{FF2B5EF4-FFF2-40B4-BE49-F238E27FC236}">
                <a16:creationId xmlns="" xmlns:a16="http://schemas.microsoft.com/office/drawing/2014/main" id="{06E903E4-28A0-4121-B263-3C0142D217D0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7134998" y="3773913"/>
            <a:ext cx="1439863" cy="158432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el-GR">
              <a:latin typeface="Arial" charset="0"/>
              <a:cs typeface="Arial" charset="0"/>
            </a:endParaRPr>
          </a:p>
        </p:txBody>
      </p:sp>
      <p:sp>
        <p:nvSpPr>
          <p:cNvPr id="9439" name="AutoShape 223">
            <a:extLst>
              <a:ext uri="{FF2B5EF4-FFF2-40B4-BE49-F238E27FC236}">
                <a16:creationId xmlns="" xmlns:a16="http://schemas.microsoft.com/office/drawing/2014/main" id="{F064A45D-6BB0-4AB2-892F-E9EAE50BD78F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4795023" y="2584875"/>
            <a:ext cx="1439862" cy="136842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el-GR">
              <a:latin typeface="Arial" charset="0"/>
              <a:cs typeface="Arial" charset="0"/>
            </a:endParaRPr>
          </a:p>
        </p:txBody>
      </p:sp>
      <p:sp>
        <p:nvSpPr>
          <p:cNvPr id="9240" name="Text Box 224">
            <a:extLst>
              <a:ext uri="{FF2B5EF4-FFF2-40B4-BE49-F238E27FC236}">
                <a16:creationId xmlns="" xmlns:a16="http://schemas.microsoft.com/office/drawing/2014/main" id="{CAB76B61-2A3A-40E4-9114-392459EA632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543404" y="2549156"/>
            <a:ext cx="195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Μαζική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παραγωγή</a:t>
            </a:r>
            <a:endParaRPr lang="en-US" altLang="el-GR" sz="1400" b="1">
              <a:solidFill>
                <a:srgbClr val="1C1C1C"/>
              </a:solidFill>
            </a:endParaRPr>
          </a:p>
        </p:txBody>
      </p:sp>
      <p:sp>
        <p:nvSpPr>
          <p:cNvPr id="9241" name="Text Box 225">
            <a:extLst>
              <a:ext uri="{FF2B5EF4-FFF2-40B4-BE49-F238E27FC236}">
                <a16:creationId xmlns="" xmlns:a16="http://schemas.microsoft.com/office/drawing/2014/main" id="{E776FE0B-993E-460E-9142-553E549B65F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846866" y="3846143"/>
            <a:ext cx="1955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Συνεχής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 διαδικασία</a:t>
            </a:r>
            <a:endParaRPr lang="en-US" altLang="el-GR" sz="1400" b="1">
              <a:solidFill>
                <a:srgbClr val="1C1C1C"/>
              </a:solidFill>
            </a:endParaRPr>
          </a:p>
        </p:txBody>
      </p:sp>
      <p:sp>
        <p:nvSpPr>
          <p:cNvPr id="9242" name="AutoShape 226">
            <a:extLst>
              <a:ext uri="{FF2B5EF4-FFF2-40B4-BE49-F238E27FC236}">
                <a16:creationId xmlns="" xmlns:a16="http://schemas.microsoft.com/office/drawing/2014/main" id="{6AEE0B8F-4A67-4BC0-BA3F-1C639F7B3D70}"/>
              </a:ext>
            </a:extLst>
          </p:cNvPr>
          <p:cNvSpPr>
            <a:spLocks noChangeArrowheads="1"/>
          </p:cNvSpPr>
          <p:nvPr/>
        </p:nvSpPr>
        <p:spPr bwMode="gray">
          <a:xfrm rot="16200000">
            <a:off x="-668359" y="3188919"/>
            <a:ext cx="5184775" cy="1025525"/>
          </a:xfrm>
          <a:prstGeom prst="rightArrow">
            <a:avLst>
              <a:gd name="adj1" fmla="val 49380"/>
              <a:gd name="adj2" fmla="val 124895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43" name="Text Box 227">
            <a:extLst>
              <a:ext uri="{FF2B5EF4-FFF2-40B4-BE49-F238E27FC236}">
                <a16:creationId xmlns="" xmlns:a16="http://schemas.microsoft.com/office/drawing/2014/main" id="{075089B2-7215-47E9-9F62-78365AED3AE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014391" y="893394"/>
            <a:ext cx="1955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000" b="1" dirty="0">
                <a:solidFill>
                  <a:srgbClr val="1C1C1C"/>
                </a:solidFill>
              </a:rPr>
              <a:t>Τυποποιημένο</a:t>
            </a:r>
            <a:endParaRPr lang="en-US" altLang="el-GR" sz="1000" b="1" dirty="0">
              <a:solidFill>
                <a:srgbClr val="1C1C1C"/>
              </a:solidFill>
            </a:endParaRPr>
          </a:p>
        </p:txBody>
      </p:sp>
      <p:sp>
        <p:nvSpPr>
          <p:cNvPr id="9244" name="Text Box 228">
            <a:extLst>
              <a:ext uri="{FF2B5EF4-FFF2-40B4-BE49-F238E27FC236}">
                <a16:creationId xmlns="" xmlns:a16="http://schemas.microsoft.com/office/drawing/2014/main" id="{72C556A2-9D41-4FB3-B152-FAF62D7CBE1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014391" y="5789244"/>
            <a:ext cx="1955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000" b="1">
                <a:solidFill>
                  <a:srgbClr val="1C1C1C"/>
                </a:solidFill>
              </a:rPr>
              <a:t>Ειδικών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000" b="1">
                <a:solidFill>
                  <a:srgbClr val="1C1C1C"/>
                </a:solidFill>
              </a:rPr>
              <a:t>προδιαγραφών</a:t>
            </a:r>
            <a:endParaRPr lang="en-US" altLang="el-GR" sz="1000" b="1">
              <a:solidFill>
                <a:srgbClr val="1C1C1C"/>
              </a:solidFill>
            </a:endParaRPr>
          </a:p>
        </p:txBody>
      </p:sp>
      <p:sp>
        <p:nvSpPr>
          <p:cNvPr id="9245" name="Text Box 229">
            <a:extLst>
              <a:ext uri="{FF2B5EF4-FFF2-40B4-BE49-F238E27FC236}">
                <a16:creationId xmlns="" xmlns:a16="http://schemas.microsoft.com/office/drawing/2014/main" id="{3595B17F-1BBC-4252-B219-D3A817A8E43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230291" y="6365507"/>
            <a:ext cx="1955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000" b="1">
                <a:solidFill>
                  <a:srgbClr val="1C1C1C"/>
                </a:solidFill>
              </a:rPr>
              <a:t>Μικρό</a:t>
            </a:r>
            <a:endParaRPr lang="en-US" altLang="el-GR" sz="1000" b="1">
              <a:solidFill>
                <a:srgbClr val="1C1C1C"/>
              </a:solidFill>
            </a:endParaRPr>
          </a:p>
        </p:txBody>
      </p:sp>
      <p:sp>
        <p:nvSpPr>
          <p:cNvPr id="9247" name="Text Box 231">
            <a:extLst>
              <a:ext uri="{FF2B5EF4-FFF2-40B4-BE49-F238E27FC236}">
                <a16:creationId xmlns="" xmlns:a16="http://schemas.microsoft.com/office/drawing/2014/main" id="{F71E0C29-E674-49D2-A2C9-AA98365BFDB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327505" y="6221043"/>
            <a:ext cx="26638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ΜΕΓΕΘΟΣ ΠΑΡΤΙΔΑΣ</a:t>
            </a:r>
            <a:endParaRPr lang="en-US" altLang="el-GR" sz="1400" b="1">
              <a:solidFill>
                <a:srgbClr val="1C1C1C"/>
              </a:solidFill>
            </a:endParaRPr>
          </a:p>
        </p:txBody>
      </p:sp>
      <p:sp>
        <p:nvSpPr>
          <p:cNvPr id="9248" name="Text Box 232">
            <a:extLst>
              <a:ext uri="{FF2B5EF4-FFF2-40B4-BE49-F238E27FC236}">
                <a16:creationId xmlns="" xmlns:a16="http://schemas.microsoft.com/office/drawing/2014/main" id="{33038009-2D64-48BC-AF83-EC4A56F16DD7}"/>
              </a:ext>
            </a:extLst>
          </p:cNvPr>
          <p:cNvSpPr txBox="1">
            <a:spLocks noChangeArrowheads="1"/>
          </p:cNvSpPr>
          <p:nvPr/>
        </p:nvSpPr>
        <p:spPr bwMode="gray">
          <a:xfrm rot="16200000">
            <a:off x="338910" y="3442125"/>
            <a:ext cx="30972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1C1C1C"/>
                </a:solidFill>
              </a:rPr>
              <a:t>ΕΥΕΛΙΞΙΑ ΠΡΟΪΟΝΤΟΣ</a:t>
            </a:r>
            <a:endParaRPr lang="en-US" altLang="el-GR" sz="1400" b="1">
              <a:solidFill>
                <a:srgbClr val="1C1C1C"/>
              </a:solidFill>
            </a:endParaRPr>
          </a:p>
        </p:txBody>
      </p:sp>
      <p:sp>
        <p:nvSpPr>
          <p:cNvPr id="9249" name="Oval 233">
            <a:extLst>
              <a:ext uri="{FF2B5EF4-FFF2-40B4-BE49-F238E27FC236}">
                <a16:creationId xmlns="" xmlns:a16="http://schemas.microsoft.com/office/drawing/2014/main" id="{ED063FB6-182C-418A-9BD8-CB448B7302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9080" y="16855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0" name="Oval 234">
            <a:extLst>
              <a:ext uri="{FF2B5EF4-FFF2-40B4-BE49-F238E27FC236}">
                <a16:creationId xmlns="" xmlns:a16="http://schemas.microsoft.com/office/drawing/2014/main" id="{6D9D1898-62FE-4B33-992E-BF636E93F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17" y="16855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1" name="Oval 235">
            <a:extLst>
              <a:ext uri="{FF2B5EF4-FFF2-40B4-BE49-F238E27FC236}">
                <a16:creationId xmlns="" xmlns:a16="http://schemas.microsoft.com/office/drawing/2014/main" id="{0992854C-E6C2-4DDA-93E6-01E4A623E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0155" y="16855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2" name="Oval 236">
            <a:extLst>
              <a:ext uri="{FF2B5EF4-FFF2-40B4-BE49-F238E27FC236}">
                <a16:creationId xmlns="" xmlns:a16="http://schemas.microsoft.com/office/drawing/2014/main" id="{D5345EEC-9DD7-418F-965A-4FF41F0183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0742" y="14696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3" name="Oval 237">
            <a:extLst>
              <a:ext uri="{FF2B5EF4-FFF2-40B4-BE49-F238E27FC236}">
                <a16:creationId xmlns="" xmlns:a16="http://schemas.microsoft.com/office/drawing/2014/main" id="{9F01B9DE-7993-4623-91F3-5EDD671949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1105" y="16855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4" name="Oval 238">
            <a:extLst>
              <a:ext uri="{FF2B5EF4-FFF2-40B4-BE49-F238E27FC236}">
                <a16:creationId xmlns="" xmlns:a16="http://schemas.microsoft.com/office/drawing/2014/main" id="{D21E379E-E6B1-4F3A-8E84-D122B8CDD7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1467" y="19014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5" name="Oval 239">
            <a:extLst>
              <a:ext uri="{FF2B5EF4-FFF2-40B4-BE49-F238E27FC236}">
                <a16:creationId xmlns="" xmlns:a16="http://schemas.microsoft.com/office/drawing/2014/main" id="{4B68F3C7-AE45-477E-9495-1269EB445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2054" y="1685556"/>
            <a:ext cx="215900" cy="215900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6" name="Oval 240">
            <a:extLst>
              <a:ext uri="{FF2B5EF4-FFF2-40B4-BE49-F238E27FC236}">
                <a16:creationId xmlns="" xmlns:a16="http://schemas.microsoft.com/office/drawing/2014/main" id="{EE47306B-4F0E-41E7-8C0F-24B58294ED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7091" y="1685556"/>
            <a:ext cx="107950" cy="107950"/>
          </a:xfrm>
          <a:prstGeom prst="ellipse">
            <a:avLst/>
          </a:prstGeom>
          <a:noFill/>
          <a:ln w="12700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7" name="Oval 241">
            <a:extLst>
              <a:ext uri="{FF2B5EF4-FFF2-40B4-BE49-F238E27FC236}">
                <a16:creationId xmlns="" xmlns:a16="http://schemas.microsoft.com/office/drawing/2014/main" id="{420133F4-682B-4208-9247-F97E8B17F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5654" y="1612532"/>
            <a:ext cx="215900" cy="217487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8" name="AutoShape 242">
            <a:extLst>
              <a:ext uri="{FF2B5EF4-FFF2-40B4-BE49-F238E27FC236}">
                <a16:creationId xmlns="" xmlns:a16="http://schemas.microsoft.com/office/drawing/2014/main" id="{6091E093-4930-41D8-82F0-F0CD357914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0154" y="1972894"/>
            <a:ext cx="144462" cy="144463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59" name="AutoShape 243">
            <a:extLst>
              <a:ext uri="{FF2B5EF4-FFF2-40B4-BE49-F238E27FC236}">
                <a16:creationId xmlns="" xmlns:a16="http://schemas.microsoft.com/office/drawing/2014/main" id="{542B39F6-7054-4323-87C0-C4A21F5E9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9079" y="1972894"/>
            <a:ext cx="144462" cy="144463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0" name="AutoShape 244">
            <a:extLst>
              <a:ext uri="{FF2B5EF4-FFF2-40B4-BE49-F238E27FC236}">
                <a16:creationId xmlns="" xmlns:a16="http://schemas.microsoft.com/office/drawing/2014/main" id="{8CB51775-1B97-4055-93AB-B6C9D1C51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6417" y="1972894"/>
            <a:ext cx="144463" cy="144463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1" name="Rectangle 245">
            <a:extLst>
              <a:ext uri="{FF2B5EF4-FFF2-40B4-BE49-F238E27FC236}">
                <a16:creationId xmlns="" xmlns:a16="http://schemas.microsoft.com/office/drawing/2014/main" id="{6A93DE53-F205-449B-959A-AE8C04A2CE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0742" y="1901456"/>
            <a:ext cx="144463" cy="144462"/>
          </a:xfrm>
          <a:prstGeom prst="rect">
            <a:avLst/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2" name="Rectangle 246">
            <a:extLst>
              <a:ext uri="{FF2B5EF4-FFF2-40B4-BE49-F238E27FC236}">
                <a16:creationId xmlns="" xmlns:a16="http://schemas.microsoft.com/office/drawing/2014/main" id="{78E34C84-E3D3-49C9-AFEF-70377D3A76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1467" y="1685556"/>
            <a:ext cx="144463" cy="144462"/>
          </a:xfrm>
          <a:prstGeom prst="rect">
            <a:avLst/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3" name="Rectangle 247">
            <a:extLst>
              <a:ext uri="{FF2B5EF4-FFF2-40B4-BE49-F238E27FC236}">
                <a16:creationId xmlns="" xmlns:a16="http://schemas.microsoft.com/office/drawing/2014/main" id="{560525E1-7857-4C9C-8B8A-0D28C6AE2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1104" y="1469656"/>
            <a:ext cx="144462" cy="144462"/>
          </a:xfrm>
          <a:prstGeom prst="rect">
            <a:avLst/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4" name="AutoShape 248">
            <a:extLst>
              <a:ext uri="{FF2B5EF4-FFF2-40B4-BE49-F238E27FC236}">
                <a16:creationId xmlns="" xmlns:a16="http://schemas.microsoft.com/office/drawing/2014/main" id="{3A3FDC16-36B0-42B8-9FF7-DAF6D7F825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1467" y="1469656"/>
            <a:ext cx="144463" cy="144462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5" name="AutoShape 249">
            <a:extLst>
              <a:ext uri="{FF2B5EF4-FFF2-40B4-BE49-F238E27FC236}">
                <a16:creationId xmlns="" xmlns:a16="http://schemas.microsoft.com/office/drawing/2014/main" id="{E6B9D0AD-3293-4721-9DAB-8FCA78A67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0742" y="1685556"/>
            <a:ext cx="144463" cy="144462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6" name="AutoShape 250">
            <a:extLst>
              <a:ext uri="{FF2B5EF4-FFF2-40B4-BE49-F238E27FC236}">
                <a16:creationId xmlns="" xmlns:a16="http://schemas.microsoft.com/office/drawing/2014/main" id="{54FC46AF-FF30-46C6-9D18-FC4DA53D7E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3492" y="2333256"/>
            <a:ext cx="144463" cy="144462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7" name="AutoShape 251">
            <a:extLst>
              <a:ext uri="{FF2B5EF4-FFF2-40B4-BE49-F238E27FC236}">
                <a16:creationId xmlns="" xmlns:a16="http://schemas.microsoft.com/office/drawing/2014/main" id="{B59D2FCD-8ECA-49E0-A6ED-976566449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9755" y="2261818"/>
            <a:ext cx="287337" cy="287338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>
            <a:solidFill>
              <a:srgbClr val="080808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8" name="AutoShape 252">
            <a:extLst>
              <a:ext uri="{FF2B5EF4-FFF2-40B4-BE49-F238E27FC236}">
                <a16:creationId xmlns="" xmlns:a16="http://schemas.microsoft.com/office/drawing/2014/main" id="{B1BC399C-10C3-44BC-94D8-8C19299511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3129" y="1612532"/>
            <a:ext cx="215900" cy="288925"/>
          </a:xfrm>
          <a:prstGeom prst="triangle">
            <a:avLst>
              <a:gd name="adj" fmla="val 55148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69" name="AutoShape 253">
            <a:extLst>
              <a:ext uri="{FF2B5EF4-FFF2-40B4-BE49-F238E27FC236}">
                <a16:creationId xmlns="" xmlns:a16="http://schemas.microsoft.com/office/drawing/2014/main" id="{FBE6EE5F-19AA-42F8-93BA-40D882360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1104" y="1901456"/>
            <a:ext cx="144462" cy="144462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0" name="Rectangle 254">
            <a:extLst>
              <a:ext uri="{FF2B5EF4-FFF2-40B4-BE49-F238E27FC236}">
                <a16:creationId xmlns="" xmlns:a16="http://schemas.microsoft.com/office/drawing/2014/main" id="{A5432AD8-F97D-409C-8EB4-9607FD5440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830" y="2333256"/>
            <a:ext cx="217487" cy="215900"/>
          </a:xfrm>
          <a:prstGeom prst="rect">
            <a:avLst/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1" name="Rectangle 255">
            <a:extLst>
              <a:ext uri="{FF2B5EF4-FFF2-40B4-BE49-F238E27FC236}">
                <a16:creationId xmlns="" xmlns:a16="http://schemas.microsoft.com/office/drawing/2014/main" id="{E0DB4A0E-1480-4DBF-968F-F8DC60322F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2054" y="1972893"/>
            <a:ext cx="215900" cy="215900"/>
          </a:xfrm>
          <a:prstGeom prst="rect">
            <a:avLst/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2" name="Rectangle 256">
            <a:extLst>
              <a:ext uri="{FF2B5EF4-FFF2-40B4-BE49-F238E27FC236}">
                <a16:creationId xmlns="" xmlns:a16="http://schemas.microsoft.com/office/drawing/2014/main" id="{0C3019AD-E9FB-42F8-8E23-4BCD6B06A5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9391" y="1685557"/>
            <a:ext cx="215900" cy="142875"/>
          </a:xfrm>
          <a:prstGeom prst="rect">
            <a:avLst/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3" name="Oval 257">
            <a:extLst>
              <a:ext uri="{FF2B5EF4-FFF2-40B4-BE49-F238E27FC236}">
                <a16:creationId xmlns="" xmlns:a16="http://schemas.microsoft.com/office/drawing/2014/main" id="{D90E4B25-839C-4E12-8F91-E2199F410B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3129" y="1972893"/>
            <a:ext cx="215900" cy="215900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4" name="Oval 258">
            <a:extLst>
              <a:ext uri="{FF2B5EF4-FFF2-40B4-BE49-F238E27FC236}">
                <a16:creationId xmlns="" xmlns:a16="http://schemas.microsoft.com/office/drawing/2014/main" id="{14FB28C4-5C1E-483F-BCBE-D2C6AC1A2D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9754" y="1901457"/>
            <a:ext cx="215900" cy="287337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5" name="Oval 259">
            <a:extLst>
              <a:ext uri="{FF2B5EF4-FFF2-40B4-BE49-F238E27FC236}">
                <a16:creationId xmlns="" xmlns:a16="http://schemas.microsoft.com/office/drawing/2014/main" id="{E191C4AF-7C60-4F85-B0A9-9B73C73CD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2055" y="2261818"/>
            <a:ext cx="287337" cy="287338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6" name="Oval 260">
            <a:extLst>
              <a:ext uri="{FF2B5EF4-FFF2-40B4-BE49-F238E27FC236}">
                <a16:creationId xmlns="" xmlns:a16="http://schemas.microsoft.com/office/drawing/2014/main" id="{969CE354-0D8A-46BE-9A01-BAC459C7D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6155" y="1756993"/>
            <a:ext cx="71437" cy="71438"/>
          </a:xfrm>
          <a:prstGeom prst="ellipse">
            <a:avLst/>
          </a:prstGeom>
          <a:solidFill>
            <a:srgbClr val="000000"/>
          </a:solidFill>
          <a:ln w="9525">
            <a:solidFill>
              <a:srgbClr val="080808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7" name="Oval 261">
            <a:extLst>
              <a:ext uri="{FF2B5EF4-FFF2-40B4-BE49-F238E27FC236}">
                <a16:creationId xmlns="" xmlns:a16="http://schemas.microsoft.com/office/drawing/2014/main" id="{5BF65F51-836B-4C4C-BAF9-C47590F02D4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783491" y="2045919"/>
            <a:ext cx="71438" cy="142875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8" name="AutoShape 262">
            <a:extLst>
              <a:ext uri="{FF2B5EF4-FFF2-40B4-BE49-F238E27FC236}">
                <a16:creationId xmlns="" xmlns:a16="http://schemas.microsoft.com/office/drawing/2014/main" id="{2DDBDDF3-8A91-4C4B-B3B3-965CD67B9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7091" y="1901456"/>
            <a:ext cx="215900" cy="215900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79" name="AutoShape 263">
            <a:extLst>
              <a:ext uri="{FF2B5EF4-FFF2-40B4-BE49-F238E27FC236}">
                <a16:creationId xmlns="" xmlns:a16="http://schemas.microsoft.com/office/drawing/2014/main" id="{1A5F510E-6B8F-41F7-B377-973A204823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9392" y="1901457"/>
            <a:ext cx="288925" cy="287337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80" name="AutoShape 264">
            <a:extLst>
              <a:ext uri="{FF2B5EF4-FFF2-40B4-BE49-F238E27FC236}">
                <a16:creationId xmlns="" xmlns:a16="http://schemas.microsoft.com/office/drawing/2014/main" id="{04D4C07F-04DE-47B3-A324-484F61CC68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3129" y="2261818"/>
            <a:ext cx="215900" cy="287338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81" name="Oval 265">
            <a:extLst>
              <a:ext uri="{FF2B5EF4-FFF2-40B4-BE49-F238E27FC236}">
                <a16:creationId xmlns="" xmlns:a16="http://schemas.microsoft.com/office/drawing/2014/main" id="{AEA43C78-7213-4B56-B9F2-875932246B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7091" y="2333256"/>
            <a:ext cx="215900" cy="215900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82" name="Oval 266">
            <a:extLst>
              <a:ext uri="{FF2B5EF4-FFF2-40B4-BE49-F238E27FC236}">
                <a16:creationId xmlns="" xmlns:a16="http://schemas.microsoft.com/office/drawing/2014/main" id="{B04158B0-10C8-4C0D-9823-32065BE182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0116" y="2333256"/>
            <a:ext cx="71438" cy="215900"/>
          </a:xfrm>
          <a:prstGeom prst="ellipse">
            <a:avLst/>
          </a:prstGeom>
          <a:noFill/>
          <a:ln w="19050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83" name="Oval 267">
            <a:extLst>
              <a:ext uri="{FF2B5EF4-FFF2-40B4-BE49-F238E27FC236}">
                <a16:creationId xmlns="" xmlns:a16="http://schemas.microsoft.com/office/drawing/2014/main" id="{B06161BF-205D-45CE-9776-CC9A0A6540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1192" y="1901457"/>
            <a:ext cx="73025" cy="287337"/>
          </a:xfrm>
          <a:prstGeom prst="ellipse">
            <a:avLst/>
          </a:prstGeom>
          <a:solidFill>
            <a:srgbClr val="000000"/>
          </a:solidFill>
          <a:ln w="19050">
            <a:solidFill>
              <a:srgbClr val="080808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84" name="AutoShape 268">
            <a:extLst>
              <a:ext uri="{FF2B5EF4-FFF2-40B4-BE49-F238E27FC236}">
                <a16:creationId xmlns="" xmlns:a16="http://schemas.microsoft.com/office/drawing/2014/main" id="{7778A16E-9714-4019-9800-8F3F212FF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9755" y="1685557"/>
            <a:ext cx="71437" cy="73025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>
            <a:solidFill>
              <a:srgbClr val="080808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85" name="Rectangle 269">
            <a:extLst>
              <a:ext uri="{FF2B5EF4-FFF2-40B4-BE49-F238E27FC236}">
                <a16:creationId xmlns="" xmlns:a16="http://schemas.microsoft.com/office/drawing/2014/main" id="{D82D1A03-8969-4B30-A283-B275F17978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6155" y="2404694"/>
            <a:ext cx="73025" cy="73025"/>
          </a:xfrm>
          <a:prstGeom prst="rect">
            <a:avLst/>
          </a:prstGeom>
          <a:solidFill>
            <a:srgbClr val="080808"/>
          </a:solidFill>
          <a:ln w="9525">
            <a:solidFill>
              <a:srgbClr val="080808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86" name="Line 270">
            <a:extLst>
              <a:ext uri="{FF2B5EF4-FFF2-40B4-BE49-F238E27FC236}">
                <a16:creationId xmlns="" xmlns:a16="http://schemas.microsoft.com/office/drawing/2014/main" id="{0D4B0F85-5934-4A28-BA06-65C36A64ABB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99391" y="1685557"/>
            <a:ext cx="215900" cy="142875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287" name="AutoShape 271">
            <a:extLst>
              <a:ext uri="{FF2B5EF4-FFF2-40B4-BE49-F238E27FC236}">
                <a16:creationId xmlns="" xmlns:a16="http://schemas.microsoft.com/office/drawing/2014/main" id="{ED8D642E-B38F-485D-8441-575B1185E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8316" y="1612532"/>
            <a:ext cx="215900" cy="217487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080808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88" name="Line 272">
            <a:extLst>
              <a:ext uri="{FF2B5EF4-FFF2-40B4-BE49-F238E27FC236}">
                <a16:creationId xmlns="" xmlns:a16="http://schemas.microsoft.com/office/drawing/2014/main" id="{4D2C90C0-94AB-4A1E-AB1D-DF0E09FF5C4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23129" y="2045918"/>
            <a:ext cx="215900" cy="71438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289" name="Line 273">
            <a:extLst>
              <a:ext uri="{FF2B5EF4-FFF2-40B4-BE49-F238E27FC236}">
                <a16:creationId xmlns="" xmlns:a16="http://schemas.microsoft.com/office/drawing/2014/main" id="{E9ED1FA7-533F-450D-90D2-0D244DC26909}"/>
              </a:ext>
            </a:extLst>
          </p:cNvPr>
          <p:cNvSpPr>
            <a:spLocks noChangeShapeType="1"/>
          </p:cNvSpPr>
          <p:nvPr/>
        </p:nvSpPr>
        <p:spPr bwMode="auto">
          <a:xfrm>
            <a:off x="7496155" y="1972893"/>
            <a:ext cx="71437" cy="21590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290" name="Line 274">
            <a:extLst>
              <a:ext uri="{FF2B5EF4-FFF2-40B4-BE49-F238E27FC236}">
                <a16:creationId xmlns="" xmlns:a16="http://schemas.microsoft.com/office/drawing/2014/main" id="{2F96B696-75E9-46E2-BFDD-614C0B2F1DD3}"/>
              </a:ext>
            </a:extLst>
          </p:cNvPr>
          <p:cNvSpPr>
            <a:spLocks noChangeShapeType="1"/>
          </p:cNvSpPr>
          <p:nvPr/>
        </p:nvSpPr>
        <p:spPr bwMode="auto">
          <a:xfrm>
            <a:off x="8143854" y="1901457"/>
            <a:ext cx="0" cy="287337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291" name="Line 275">
            <a:extLst>
              <a:ext uri="{FF2B5EF4-FFF2-40B4-BE49-F238E27FC236}">
                <a16:creationId xmlns="" xmlns:a16="http://schemas.microsoft.com/office/drawing/2014/main" id="{7C20206C-E722-4667-AC09-099BBB7618AD}"/>
              </a:ext>
            </a:extLst>
          </p:cNvPr>
          <p:cNvSpPr>
            <a:spLocks noChangeShapeType="1"/>
          </p:cNvSpPr>
          <p:nvPr/>
        </p:nvSpPr>
        <p:spPr bwMode="auto">
          <a:xfrm>
            <a:off x="8070829" y="2045918"/>
            <a:ext cx="144462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292" name="Line 276">
            <a:extLst>
              <a:ext uri="{FF2B5EF4-FFF2-40B4-BE49-F238E27FC236}">
                <a16:creationId xmlns="" xmlns:a16="http://schemas.microsoft.com/office/drawing/2014/main" id="{B6304180-13DE-43C2-A326-9E06D9D1389D}"/>
              </a:ext>
            </a:extLst>
          </p:cNvPr>
          <p:cNvSpPr>
            <a:spLocks noChangeShapeType="1"/>
          </p:cNvSpPr>
          <p:nvPr/>
        </p:nvSpPr>
        <p:spPr bwMode="auto">
          <a:xfrm>
            <a:off x="7854929" y="1685556"/>
            <a:ext cx="0" cy="21590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293" name="Line 277">
            <a:extLst>
              <a:ext uri="{FF2B5EF4-FFF2-40B4-BE49-F238E27FC236}">
                <a16:creationId xmlns="" xmlns:a16="http://schemas.microsoft.com/office/drawing/2014/main" id="{B1D0E870-1B52-47D0-AD4A-6EE429D0FB63}"/>
              </a:ext>
            </a:extLst>
          </p:cNvPr>
          <p:cNvSpPr>
            <a:spLocks noChangeShapeType="1"/>
          </p:cNvSpPr>
          <p:nvPr/>
        </p:nvSpPr>
        <p:spPr bwMode="auto">
          <a:xfrm>
            <a:off x="8143854" y="2333256"/>
            <a:ext cx="0" cy="21590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294" name="Oval 278">
            <a:extLst>
              <a:ext uri="{FF2B5EF4-FFF2-40B4-BE49-F238E27FC236}">
                <a16:creationId xmlns="" xmlns:a16="http://schemas.microsoft.com/office/drawing/2014/main" id="{807B3AD1-1B45-4514-BDBD-3908A5BE6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1192" y="2404694"/>
            <a:ext cx="144463" cy="144463"/>
          </a:xfrm>
          <a:prstGeom prst="ellipse">
            <a:avLst/>
          </a:prstGeom>
          <a:solidFill>
            <a:srgbClr val="FFFFFF"/>
          </a:solidFill>
          <a:ln w="9525">
            <a:solidFill>
              <a:srgbClr val="080808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295" name="Text Box 279">
            <a:extLst>
              <a:ext uri="{FF2B5EF4-FFF2-40B4-BE49-F238E27FC236}">
                <a16:creationId xmlns="" xmlns:a16="http://schemas.microsoft.com/office/drawing/2014/main" id="{634B20CA-9DEB-47FC-90C2-BA1657BE5EF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606779" y="1612531"/>
            <a:ext cx="10080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FFFFFF"/>
                </a:solidFill>
              </a:rPr>
              <a:t>ΝΕΕΣ</a:t>
            </a:r>
            <a:endParaRPr lang="en-US" altLang="el-GR" sz="1400" b="1">
              <a:solidFill>
                <a:srgbClr val="FFFFFF"/>
              </a:solidFill>
            </a:endParaRPr>
          </a:p>
        </p:txBody>
      </p:sp>
      <p:sp>
        <p:nvSpPr>
          <p:cNvPr id="9296" name="Text Box 280">
            <a:extLst>
              <a:ext uri="{FF2B5EF4-FFF2-40B4-BE49-F238E27FC236}">
                <a16:creationId xmlns="" xmlns:a16="http://schemas.microsoft.com/office/drawing/2014/main" id="{6EB948A0-A16E-4457-8B6E-23675F961EA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983267" y="1612531"/>
            <a:ext cx="12239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FFFFFF"/>
                </a:solidFill>
              </a:rPr>
              <a:t>ΕΠΙΛΟΓΕΣ</a:t>
            </a:r>
            <a:endParaRPr lang="en-US" altLang="el-GR" sz="1400" b="1">
              <a:solidFill>
                <a:srgbClr val="FFFFFF"/>
              </a:solidFill>
            </a:endParaRPr>
          </a:p>
        </p:txBody>
      </p:sp>
      <p:sp>
        <p:nvSpPr>
          <p:cNvPr id="9297" name="Text Box 281">
            <a:extLst>
              <a:ext uri="{FF2B5EF4-FFF2-40B4-BE49-F238E27FC236}">
                <a16:creationId xmlns="" xmlns:a16="http://schemas.microsoft.com/office/drawing/2014/main" id="{C84935B1-9D4C-409C-A294-AA95929F42BC}"/>
              </a:ext>
            </a:extLst>
          </p:cNvPr>
          <p:cNvSpPr txBox="1">
            <a:spLocks noChangeArrowheads="1"/>
          </p:cNvSpPr>
          <p:nvPr/>
        </p:nvSpPr>
        <p:spPr bwMode="gray">
          <a:xfrm rot="2097069">
            <a:off x="3338491" y="2266581"/>
            <a:ext cx="172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 dirty="0">
                <a:solidFill>
                  <a:srgbClr val="FFFFFF"/>
                </a:solidFill>
              </a:rPr>
              <a:t>ΠΑΡΑΔΟΣΙΑΚΕΣ</a:t>
            </a:r>
            <a:endParaRPr lang="en-US" altLang="el-GR" sz="1400" b="1" dirty="0">
              <a:solidFill>
                <a:srgbClr val="FFFFFF"/>
              </a:solidFill>
            </a:endParaRPr>
          </a:p>
        </p:txBody>
      </p:sp>
      <p:sp>
        <p:nvSpPr>
          <p:cNvPr id="9298" name="Text Box 282">
            <a:extLst>
              <a:ext uri="{FF2B5EF4-FFF2-40B4-BE49-F238E27FC236}">
                <a16:creationId xmlns="" xmlns:a16="http://schemas.microsoft.com/office/drawing/2014/main" id="{ABA89D75-B018-417C-80BC-FDA9D0E922AC}"/>
              </a:ext>
            </a:extLst>
          </p:cNvPr>
          <p:cNvSpPr txBox="1">
            <a:spLocks noChangeArrowheads="1"/>
          </p:cNvSpPr>
          <p:nvPr/>
        </p:nvSpPr>
        <p:spPr bwMode="gray">
          <a:xfrm rot="1833358">
            <a:off x="5743555" y="3895356"/>
            <a:ext cx="17605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400" b="1">
                <a:solidFill>
                  <a:srgbClr val="FFFFFF"/>
                </a:solidFill>
              </a:rPr>
              <a:t>ΕΠΙΛΟΓΕΣ</a:t>
            </a:r>
            <a:endParaRPr lang="en-US" altLang="el-GR" sz="1400" b="1">
              <a:solidFill>
                <a:srgbClr val="FFFFFF"/>
              </a:solidFill>
            </a:endParaRPr>
          </a:p>
        </p:txBody>
      </p:sp>
      <p:sp>
        <p:nvSpPr>
          <p:cNvPr id="9299" name="Oval 283">
            <a:extLst>
              <a:ext uri="{FF2B5EF4-FFF2-40B4-BE49-F238E27FC236}">
                <a16:creationId xmlns="" xmlns:a16="http://schemas.microsoft.com/office/drawing/2014/main" id="{C5E5A6DE-8669-45F1-BF20-7CDD5FCAB6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1830" y="34127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0" name="Oval 284">
            <a:extLst>
              <a:ext uri="{FF2B5EF4-FFF2-40B4-BE49-F238E27FC236}">
                <a16:creationId xmlns="" xmlns:a16="http://schemas.microsoft.com/office/drawing/2014/main" id="{0C270805-1AB5-457B-9BD9-EF06B33E3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1830" y="37016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1" name="Oval 285">
            <a:extLst>
              <a:ext uri="{FF2B5EF4-FFF2-40B4-BE49-F238E27FC236}">
                <a16:creationId xmlns="" xmlns:a16="http://schemas.microsoft.com/office/drawing/2014/main" id="{75573394-DF44-43D9-B239-635E04D86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1830" y="31254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2" name="Oval 286">
            <a:extLst>
              <a:ext uri="{FF2B5EF4-FFF2-40B4-BE49-F238E27FC236}">
                <a16:creationId xmlns="" xmlns:a16="http://schemas.microsoft.com/office/drawing/2014/main" id="{78C86335-8755-470D-A8E4-5C3BB7F5CE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5930" y="37016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3" name="Oval 287">
            <a:extLst>
              <a:ext uri="{FF2B5EF4-FFF2-40B4-BE49-F238E27FC236}">
                <a16:creationId xmlns="" xmlns:a16="http://schemas.microsoft.com/office/drawing/2014/main" id="{E4BA5A40-19E8-482A-9F67-664C01F27F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5930" y="34127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4" name="Oval 288">
            <a:extLst>
              <a:ext uri="{FF2B5EF4-FFF2-40B4-BE49-F238E27FC236}">
                <a16:creationId xmlns="" xmlns:a16="http://schemas.microsoft.com/office/drawing/2014/main" id="{BDB967BF-2981-4BD9-86DA-91CC9A1B6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5930" y="31254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5" name="Oval 289">
            <a:extLst>
              <a:ext uri="{FF2B5EF4-FFF2-40B4-BE49-F238E27FC236}">
                <a16:creationId xmlns="" xmlns:a16="http://schemas.microsoft.com/office/drawing/2014/main" id="{C7ADD686-40A5-44F9-87EA-9537B7577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8442" y="37016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6" name="Oval 290">
            <a:extLst>
              <a:ext uri="{FF2B5EF4-FFF2-40B4-BE49-F238E27FC236}">
                <a16:creationId xmlns="" xmlns:a16="http://schemas.microsoft.com/office/drawing/2014/main" id="{5DCDA221-C086-4768-83C2-5E6BAE46F7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8442" y="34127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7" name="Oval 291">
            <a:extLst>
              <a:ext uri="{FF2B5EF4-FFF2-40B4-BE49-F238E27FC236}">
                <a16:creationId xmlns="" xmlns:a16="http://schemas.microsoft.com/office/drawing/2014/main" id="{95F0B321-B7A9-438E-8159-855D00CA22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8442" y="31254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8" name="Oval 292">
            <a:extLst>
              <a:ext uri="{FF2B5EF4-FFF2-40B4-BE49-F238E27FC236}">
                <a16:creationId xmlns="" xmlns:a16="http://schemas.microsoft.com/office/drawing/2014/main" id="{6DAD37CA-6DDD-4AA2-B679-CFB264987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2542" y="37016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09" name="Oval 293">
            <a:extLst>
              <a:ext uri="{FF2B5EF4-FFF2-40B4-BE49-F238E27FC236}">
                <a16:creationId xmlns="" xmlns:a16="http://schemas.microsoft.com/office/drawing/2014/main" id="{6373C5A1-E09A-4601-B06C-13C9015B7C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2542" y="34127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0" name="Oval 294">
            <a:extLst>
              <a:ext uri="{FF2B5EF4-FFF2-40B4-BE49-F238E27FC236}">
                <a16:creationId xmlns="" xmlns:a16="http://schemas.microsoft.com/office/drawing/2014/main" id="{D9690546-DB8D-45EB-97A2-C3E6C8EB21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2542" y="31254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1" name="Oval 295">
            <a:extLst>
              <a:ext uri="{FF2B5EF4-FFF2-40B4-BE49-F238E27FC236}">
                <a16:creationId xmlns="" xmlns:a16="http://schemas.microsoft.com/office/drawing/2014/main" id="{68AA3AB3-BBA4-436C-8BD0-E1A5B1897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6642" y="37016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2" name="Oval 296">
            <a:extLst>
              <a:ext uri="{FF2B5EF4-FFF2-40B4-BE49-F238E27FC236}">
                <a16:creationId xmlns="" xmlns:a16="http://schemas.microsoft.com/office/drawing/2014/main" id="{E0DC9CD6-84E3-473D-8864-E217B88469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6642" y="3412756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3" name="Oval 297">
            <a:extLst>
              <a:ext uri="{FF2B5EF4-FFF2-40B4-BE49-F238E27FC236}">
                <a16:creationId xmlns="" xmlns:a16="http://schemas.microsoft.com/office/drawing/2014/main" id="{8FA32AE1-93FF-40A1-B8D8-B70963148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6642" y="31254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4" name="Oval 298">
            <a:extLst>
              <a:ext uri="{FF2B5EF4-FFF2-40B4-BE49-F238E27FC236}">
                <a16:creationId xmlns="" xmlns:a16="http://schemas.microsoft.com/office/drawing/2014/main" id="{497510A1-C9D4-4D77-BA48-E5976976E2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9755" y="4925644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5" name="Oval 299">
            <a:extLst>
              <a:ext uri="{FF2B5EF4-FFF2-40B4-BE49-F238E27FC236}">
                <a16:creationId xmlns="" xmlns:a16="http://schemas.microsoft.com/office/drawing/2014/main" id="{5B2F5D8E-6B01-4F5A-BC5B-4096AF3603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830" y="4925644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6" name="Oval 300">
            <a:extLst>
              <a:ext uri="{FF2B5EF4-FFF2-40B4-BE49-F238E27FC236}">
                <a16:creationId xmlns="" xmlns:a16="http://schemas.microsoft.com/office/drawing/2014/main" id="{2A9EAB59-84D5-4E56-A37F-6F4D5FBD62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3492" y="4925644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7" name="Oval 301">
            <a:extLst>
              <a:ext uri="{FF2B5EF4-FFF2-40B4-BE49-F238E27FC236}">
                <a16:creationId xmlns="" xmlns:a16="http://schemas.microsoft.com/office/drawing/2014/main" id="{6E94F808-A066-48F5-955D-CE58B8BB3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6155" y="4925644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8" name="Oval 302">
            <a:extLst>
              <a:ext uri="{FF2B5EF4-FFF2-40B4-BE49-F238E27FC236}">
                <a16:creationId xmlns="" xmlns:a16="http://schemas.microsoft.com/office/drawing/2014/main" id="{42509EF3-2C76-4A2A-A7AD-DF1FAAF9B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7230" y="4925644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19" name="Oval 303">
            <a:extLst>
              <a:ext uri="{FF2B5EF4-FFF2-40B4-BE49-F238E27FC236}">
                <a16:creationId xmlns="" xmlns:a16="http://schemas.microsoft.com/office/drawing/2014/main" id="{94EAAEA2-2671-4115-B1BE-25DEFBF004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9755" y="46367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0" name="Oval 304">
            <a:extLst>
              <a:ext uri="{FF2B5EF4-FFF2-40B4-BE49-F238E27FC236}">
                <a16:creationId xmlns="" xmlns:a16="http://schemas.microsoft.com/office/drawing/2014/main" id="{987D1510-316B-43EF-A90A-68A68E0820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830" y="46367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1" name="Oval 305">
            <a:extLst>
              <a:ext uri="{FF2B5EF4-FFF2-40B4-BE49-F238E27FC236}">
                <a16:creationId xmlns="" xmlns:a16="http://schemas.microsoft.com/office/drawing/2014/main" id="{C0033BE7-76FA-44E4-B249-048C8BD2FD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3492" y="46367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2" name="Oval 306">
            <a:extLst>
              <a:ext uri="{FF2B5EF4-FFF2-40B4-BE49-F238E27FC236}">
                <a16:creationId xmlns="" xmlns:a16="http://schemas.microsoft.com/office/drawing/2014/main" id="{E49A66BD-6FDB-42C3-80AC-414B6FD46B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6155" y="46367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3" name="Oval 307">
            <a:extLst>
              <a:ext uri="{FF2B5EF4-FFF2-40B4-BE49-F238E27FC236}">
                <a16:creationId xmlns="" xmlns:a16="http://schemas.microsoft.com/office/drawing/2014/main" id="{62525AFA-D3A2-46E5-902C-687B296AC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7230" y="4636719"/>
            <a:ext cx="142875" cy="144463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4" name="Oval 308">
            <a:extLst>
              <a:ext uri="{FF2B5EF4-FFF2-40B4-BE49-F238E27FC236}">
                <a16:creationId xmlns="" xmlns:a16="http://schemas.microsoft.com/office/drawing/2014/main" id="{12DD61BF-A519-43A0-8B07-5894C4CF71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9755" y="43493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5" name="Oval 309">
            <a:extLst>
              <a:ext uri="{FF2B5EF4-FFF2-40B4-BE49-F238E27FC236}">
                <a16:creationId xmlns="" xmlns:a16="http://schemas.microsoft.com/office/drawing/2014/main" id="{14DD2F92-15FE-4305-A52F-07824D9E09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0830" y="43493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6" name="Oval 310">
            <a:extLst>
              <a:ext uri="{FF2B5EF4-FFF2-40B4-BE49-F238E27FC236}">
                <a16:creationId xmlns="" xmlns:a16="http://schemas.microsoft.com/office/drawing/2014/main" id="{069BB47E-B1F0-45A6-9A0F-FA77BDB73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3492" y="43493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7" name="Oval 311">
            <a:extLst>
              <a:ext uri="{FF2B5EF4-FFF2-40B4-BE49-F238E27FC236}">
                <a16:creationId xmlns="" xmlns:a16="http://schemas.microsoft.com/office/drawing/2014/main" id="{F7ED85FD-7EDA-4998-A9E0-53DAEF79F2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6155" y="43493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8" name="Oval 312">
            <a:extLst>
              <a:ext uri="{FF2B5EF4-FFF2-40B4-BE49-F238E27FC236}">
                <a16:creationId xmlns="" xmlns:a16="http://schemas.microsoft.com/office/drawing/2014/main" id="{52810FE3-F751-48E4-A131-86EF6DD402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7230" y="4349381"/>
            <a:ext cx="142875" cy="144462"/>
          </a:xfrm>
          <a:prstGeom prst="ellips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l-GR" altLang="el-GR" sz="1800"/>
          </a:p>
        </p:txBody>
      </p:sp>
      <p:sp>
        <p:nvSpPr>
          <p:cNvPr id="9329" name="Freeform 313">
            <a:extLst>
              <a:ext uri="{FF2B5EF4-FFF2-40B4-BE49-F238E27FC236}">
                <a16:creationId xmlns="" xmlns:a16="http://schemas.microsoft.com/office/drawing/2014/main" id="{FA0A9174-B931-4DD9-A92B-11FE4F59882D}"/>
              </a:ext>
            </a:extLst>
          </p:cNvPr>
          <p:cNvSpPr>
            <a:spLocks/>
          </p:cNvSpPr>
          <p:nvPr/>
        </p:nvSpPr>
        <p:spPr bwMode="auto">
          <a:xfrm>
            <a:off x="7135791" y="4420819"/>
            <a:ext cx="1511300" cy="98425"/>
          </a:xfrm>
          <a:custGeom>
            <a:avLst/>
            <a:gdLst>
              <a:gd name="T0" fmla="*/ 0 w 952"/>
              <a:gd name="T1" fmla="*/ 136088438 h 62"/>
              <a:gd name="T2" fmla="*/ 229335013 w 952"/>
              <a:gd name="T3" fmla="*/ 20161250 h 62"/>
              <a:gd name="T4" fmla="*/ 342741250 w 952"/>
              <a:gd name="T5" fmla="*/ 136088438 h 62"/>
              <a:gd name="T6" fmla="*/ 456149075 w 952"/>
              <a:gd name="T7" fmla="*/ 136088438 h 62"/>
              <a:gd name="T8" fmla="*/ 572076263 w 952"/>
              <a:gd name="T9" fmla="*/ 20161250 h 62"/>
              <a:gd name="T10" fmla="*/ 685482500 w 952"/>
              <a:gd name="T11" fmla="*/ 20161250 h 62"/>
              <a:gd name="T12" fmla="*/ 798890325 w 952"/>
              <a:gd name="T13" fmla="*/ 20161250 h 62"/>
              <a:gd name="T14" fmla="*/ 798890325 w 952"/>
              <a:gd name="T15" fmla="*/ 136088438 h 62"/>
              <a:gd name="T16" fmla="*/ 914817513 w 952"/>
              <a:gd name="T17" fmla="*/ 136088438 h 62"/>
              <a:gd name="T18" fmla="*/ 1028223750 w 952"/>
              <a:gd name="T19" fmla="*/ 20161250 h 62"/>
              <a:gd name="T20" fmla="*/ 1141631575 w 952"/>
              <a:gd name="T21" fmla="*/ 20161250 h 62"/>
              <a:gd name="T22" fmla="*/ 1257557175 w 952"/>
              <a:gd name="T23" fmla="*/ 20161250 h 62"/>
              <a:gd name="T24" fmla="*/ 1370965000 w 952"/>
              <a:gd name="T25" fmla="*/ 136088438 h 62"/>
              <a:gd name="T26" fmla="*/ 1484372825 w 952"/>
              <a:gd name="T27" fmla="*/ 20161250 h 62"/>
              <a:gd name="T28" fmla="*/ 1600300013 w 952"/>
              <a:gd name="T29" fmla="*/ 20161250 h 62"/>
              <a:gd name="T30" fmla="*/ 1713706250 w 952"/>
              <a:gd name="T31" fmla="*/ 20161250 h 62"/>
              <a:gd name="T32" fmla="*/ 1713706250 w 952"/>
              <a:gd name="T33" fmla="*/ 136088438 h 62"/>
              <a:gd name="T34" fmla="*/ 1829633438 w 952"/>
              <a:gd name="T35" fmla="*/ 136088438 h 62"/>
              <a:gd name="T36" fmla="*/ 2056447500 w 952"/>
              <a:gd name="T37" fmla="*/ 20161250 h 62"/>
              <a:gd name="T38" fmla="*/ 2147483646 w 952"/>
              <a:gd name="T39" fmla="*/ 20161250 h 62"/>
              <a:gd name="T40" fmla="*/ 2147483646 w 952"/>
              <a:gd name="T41" fmla="*/ 136088438 h 62"/>
              <a:gd name="T42" fmla="*/ 2147483646 w 952"/>
              <a:gd name="T43" fmla="*/ 136088438 h 6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952"/>
              <a:gd name="T67" fmla="*/ 0 h 62"/>
              <a:gd name="T68" fmla="*/ 952 w 952"/>
              <a:gd name="T69" fmla="*/ 62 h 6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952" h="62">
                <a:moveTo>
                  <a:pt x="0" y="54"/>
                </a:moveTo>
                <a:cubicBezTo>
                  <a:pt x="34" y="31"/>
                  <a:pt x="68" y="8"/>
                  <a:pt x="91" y="8"/>
                </a:cubicBezTo>
                <a:cubicBezTo>
                  <a:pt x="114" y="8"/>
                  <a:pt x="121" y="46"/>
                  <a:pt x="136" y="54"/>
                </a:cubicBezTo>
                <a:cubicBezTo>
                  <a:pt x="151" y="62"/>
                  <a:pt x="166" y="62"/>
                  <a:pt x="181" y="54"/>
                </a:cubicBezTo>
                <a:cubicBezTo>
                  <a:pt x="196" y="46"/>
                  <a:pt x="212" y="16"/>
                  <a:pt x="227" y="8"/>
                </a:cubicBezTo>
                <a:cubicBezTo>
                  <a:pt x="242" y="0"/>
                  <a:pt x="257" y="8"/>
                  <a:pt x="272" y="8"/>
                </a:cubicBezTo>
                <a:cubicBezTo>
                  <a:pt x="287" y="8"/>
                  <a:pt x="310" y="0"/>
                  <a:pt x="317" y="8"/>
                </a:cubicBezTo>
                <a:cubicBezTo>
                  <a:pt x="324" y="16"/>
                  <a:pt x="309" y="46"/>
                  <a:pt x="317" y="54"/>
                </a:cubicBezTo>
                <a:cubicBezTo>
                  <a:pt x="325" y="62"/>
                  <a:pt x="348" y="62"/>
                  <a:pt x="363" y="54"/>
                </a:cubicBezTo>
                <a:cubicBezTo>
                  <a:pt x="378" y="46"/>
                  <a:pt x="393" y="16"/>
                  <a:pt x="408" y="8"/>
                </a:cubicBezTo>
                <a:cubicBezTo>
                  <a:pt x="423" y="0"/>
                  <a:pt x="438" y="8"/>
                  <a:pt x="453" y="8"/>
                </a:cubicBezTo>
                <a:cubicBezTo>
                  <a:pt x="468" y="8"/>
                  <a:pt x="484" y="0"/>
                  <a:pt x="499" y="8"/>
                </a:cubicBezTo>
                <a:cubicBezTo>
                  <a:pt x="514" y="16"/>
                  <a:pt x="529" y="54"/>
                  <a:pt x="544" y="54"/>
                </a:cubicBezTo>
                <a:cubicBezTo>
                  <a:pt x="559" y="54"/>
                  <a:pt x="574" y="16"/>
                  <a:pt x="589" y="8"/>
                </a:cubicBezTo>
                <a:cubicBezTo>
                  <a:pt x="604" y="0"/>
                  <a:pt x="620" y="8"/>
                  <a:pt x="635" y="8"/>
                </a:cubicBezTo>
                <a:cubicBezTo>
                  <a:pt x="650" y="8"/>
                  <a:pt x="673" y="0"/>
                  <a:pt x="680" y="8"/>
                </a:cubicBezTo>
                <a:cubicBezTo>
                  <a:pt x="687" y="16"/>
                  <a:pt x="672" y="46"/>
                  <a:pt x="680" y="54"/>
                </a:cubicBezTo>
                <a:cubicBezTo>
                  <a:pt x="688" y="62"/>
                  <a:pt x="703" y="62"/>
                  <a:pt x="726" y="54"/>
                </a:cubicBezTo>
                <a:cubicBezTo>
                  <a:pt x="749" y="46"/>
                  <a:pt x="793" y="16"/>
                  <a:pt x="816" y="8"/>
                </a:cubicBezTo>
                <a:cubicBezTo>
                  <a:pt x="839" y="0"/>
                  <a:pt x="847" y="0"/>
                  <a:pt x="862" y="8"/>
                </a:cubicBezTo>
                <a:cubicBezTo>
                  <a:pt x="877" y="16"/>
                  <a:pt x="892" y="46"/>
                  <a:pt x="907" y="54"/>
                </a:cubicBezTo>
                <a:cubicBezTo>
                  <a:pt x="922" y="62"/>
                  <a:pt x="945" y="54"/>
                  <a:pt x="952" y="54"/>
                </a:cubicBezTo>
              </a:path>
            </a:pathLst>
          </a:cu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330" name="Freeform 314">
            <a:extLst>
              <a:ext uri="{FF2B5EF4-FFF2-40B4-BE49-F238E27FC236}">
                <a16:creationId xmlns="" xmlns:a16="http://schemas.microsoft.com/office/drawing/2014/main" id="{EC6CF6F8-9689-4B83-A1F3-9F6FF9A9D9BF}"/>
              </a:ext>
            </a:extLst>
          </p:cNvPr>
          <p:cNvSpPr>
            <a:spLocks/>
          </p:cNvSpPr>
          <p:nvPr/>
        </p:nvSpPr>
        <p:spPr bwMode="auto">
          <a:xfrm>
            <a:off x="7135791" y="4709744"/>
            <a:ext cx="1511300" cy="98425"/>
          </a:xfrm>
          <a:custGeom>
            <a:avLst/>
            <a:gdLst>
              <a:gd name="T0" fmla="*/ 0 w 952"/>
              <a:gd name="T1" fmla="*/ 136088438 h 62"/>
              <a:gd name="T2" fmla="*/ 229335013 w 952"/>
              <a:gd name="T3" fmla="*/ 20161250 h 62"/>
              <a:gd name="T4" fmla="*/ 342741250 w 952"/>
              <a:gd name="T5" fmla="*/ 136088438 h 62"/>
              <a:gd name="T6" fmla="*/ 456149075 w 952"/>
              <a:gd name="T7" fmla="*/ 136088438 h 62"/>
              <a:gd name="T8" fmla="*/ 572076263 w 952"/>
              <a:gd name="T9" fmla="*/ 20161250 h 62"/>
              <a:gd name="T10" fmla="*/ 685482500 w 952"/>
              <a:gd name="T11" fmla="*/ 20161250 h 62"/>
              <a:gd name="T12" fmla="*/ 798890325 w 952"/>
              <a:gd name="T13" fmla="*/ 20161250 h 62"/>
              <a:gd name="T14" fmla="*/ 798890325 w 952"/>
              <a:gd name="T15" fmla="*/ 136088438 h 62"/>
              <a:gd name="T16" fmla="*/ 914817513 w 952"/>
              <a:gd name="T17" fmla="*/ 136088438 h 62"/>
              <a:gd name="T18" fmla="*/ 1028223750 w 952"/>
              <a:gd name="T19" fmla="*/ 20161250 h 62"/>
              <a:gd name="T20" fmla="*/ 1141631575 w 952"/>
              <a:gd name="T21" fmla="*/ 20161250 h 62"/>
              <a:gd name="T22" fmla="*/ 1257557175 w 952"/>
              <a:gd name="T23" fmla="*/ 20161250 h 62"/>
              <a:gd name="T24" fmla="*/ 1370965000 w 952"/>
              <a:gd name="T25" fmla="*/ 136088438 h 62"/>
              <a:gd name="T26" fmla="*/ 1484372825 w 952"/>
              <a:gd name="T27" fmla="*/ 20161250 h 62"/>
              <a:gd name="T28" fmla="*/ 1600300013 w 952"/>
              <a:gd name="T29" fmla="*/ 20161250 h 62"/>
              <a:gd name="T30" fmla="*/ 1713706250 w 952"/>
              <a:gd name="T31" fmla="*/ 20161250 h 62"/>
              <a:gd name="T32" fmla="*/ 1713706250 w 952"/>
              <a:gd name="T33" fmla="*/ 136088438 h 62"/>
              <a:gd name="T34" fmla="*/ 1829633438 w 952"/>
              <a:gd name="T35" fmla="*/ 136088438 h 62"/>
              <a:gd name="T36" fmla="*/ 2056447500 w 952"/>
              <a:gd name="T37" fmla="*/ 20161250 h 62"/>
              <a:gd name="T38" fmla="*/ 2147483646 w 952"/>
              <a:gd name="T39" fmla="*/ 20161250 h 62"/>
              <a:gd name="T40" fmla="*/ 2147483646 w 952"/>
              <a:gd name="T41" fmla="*/ 136088438 h 62"/>
              <a:gd name="T42" fmla="*/ 2147483646 w 952"/>
              <a:gd name="T43" fmla="*/ 136088438 h 6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952"/>
              <a:gd name="T67" fmla="*/ 0 h 62"/>
              <a:gd name="T68" fmla="*/ 952 w 952"/>
              <a:gd name="T69" fmla="*/ 62 h 6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952" h="62">
                <a:moveTo>
                  <a:pt x="0" y="54"/>
                </a:moveTo>
                <a:cubicBezTo>
                  <a:pt x="34" y="31"/>
                  <a:pt x="68" y="8"/>
                  <a:pt x="91" y="8"/>
                </a:cubicBezTo>
                <a:cubicBezTo>
                  <a:pt x="114" y="8"/>
                  <a:pt x="121" y="46"/>
                  <a:pt x="136" y="54"/>
                </a:cubicBezTo>
                <a:cubicBezTo>
                  <a:pt x="151" y="62"/>
                  <a:pt x="166" y="62"/>
                  <a:pt x="181" y="54"/>
                </a:cubicBezTo>
                <a:cubicBezTo>
                  <a:pt x="196" y="46"/>
                  <a:pt x="212" y="16"/>
                  <a:pt x="227" y="8"/>
                </a:cubicBezTo>
                <a:cubicBezTo>
                  <a:pt x="242" y="0"/>
                  <a:pt x="257" y="8"/>
                  <a:pt x="272" y="8"/>
                </a:cubicBezTo>
                <a:cubicBezTo>
                  <a:pt x="287" y="8"/>
                  <a:pt x="310" y="0"/>
                  <a:pt x="317" y="8"/>
                </a:cubicBezTo>
                <a:cubicBezTo>
                  <a:pt x="324" y="16"/>
                  <a:pt x="309" y="46"/>
                  <a:pt x="317" y="54"/>
                </a:cubicBezTo>
                <a:cubicBezTo>
                  <a:pt x="325" y="62"/>
                  <a:pt x="348" y="62"/>
                  <a:pt x="363" y="54"/>
                </a:cubicBezTo>
                <a:cubicBezTo>
                  <a:pt x="378" y="46"/>
                  <a:pt x="393" y="16"/>
                  <a:pt x="408" y="8"/>
                </a:cubicBezTo>
                <a:cubicBezTo>
                  <a:pt x="423" y="0"/>
                  <a:pt x="438" y="8"/>
                  <a:pt x="453" y="8"/>
                </a:cubicBezTo>
                <a:cubicBezTo>
                  <a:pt x="468" y="8"/>
                  <a:pt x="484" y="0"/>
                  <a:pt x="499" y="8"/>
                </a:cubicBezTo>
                <a:cubicBezTo>
                  <a:pt x="514" y="16"/>
                  <a:pt x="529" y="54"/>
                  <a:pt x="544" y="54"/>
                </a:cubicBezTo>
                <a:cubicBezTo>
                  <a:pt x="559" y="54"/>
                  <a:pt x="574" y="16"/>
                  <a:pt x="589" y="8"/>
                </a:cubicBezTo>
                <a:cubicBezTo>
                  <a:pt x="604" y="0"/>
                  <a:pt x="620" y="8"/>
                  <a:pt x="635" y="8"/>
                </a:cubicBezTo>
                <a:cubicBezTo>
                  <a:pt x="650" y="8"/>
                  <a:pt x="673" y="0"/>
                  <a:pt x="680" y="8"/>
                </a:cubicBezTo>
                <a:cubicBezTo>
                  <a:pt x="687" y="16"/>
                  <a:pt x="672" y="46"/>
                  <a:pt x="680" y="54"/>
                </a:cubicBezTo>
                <a:cubicBezTo>
                  <a:pt x="688" y="62"/>
                  <a:pt x="703" y="62"/>
                  <a:pt x="726" y="54"/>
                </a:cubicBezTo>
                <a:cubicBezTo>
                  <a:pt x="749" y="46"/>
                  <a:pt x="793" y="16"/>
                  <a:pt x="816" y="8"/>
                </a:cubicBezTo>
                <a:cubicBezTo>
                  <a:pt x="839" y="0"/>
                  <a:pt x="847" y="0"/>
                  <a:pt x="862" y="8"/>
                </a:cubicBezTo>
                <a:cubicBezTo>
                  <a:pt x="877" y="16"/>
                  <a:pt x="892" y="46"/>
                  <a:pt x="907" y="54"/>
                </a:cubicBezTo>
                <a:cubicBezTo>
                  <a:pt x="922" y="62"/>
                  <a:pt x="945" y="54"/>
                  <a:pt x="952" y="54"/>
                </a:cubicBezTo>
              </a:path>
            </a:pathLst>
          </a:cu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9331" name="Freeform 315">
            <a:extLst>
              <a:ext uri="{FF2B5EF4-FFF2-40B4-BE49-F238E27FC236}">
                <a16:creationId xmlns="" xmlns:a16="http://schemas.microsoft.com/office/drawing/2014/main" id="{56378F28-A493-4EDF-B921-F18E7B45A2C1}"/>
              </a:ext>
            </a:extLst>
          </p:cNvPr>
          <p:cNvSpPr>
            <a:spLocks/>
          </p:cNvSpPr>
          <p:nvPr/>
        </p:nvSpPr>
        <p:spPr bwMode="auto">
          <a:xfrm>
            <a:off x="7135791" y="4997082"/>
            <a:ext cx="1511300" cy="98425"/>
          </a:xfrm>
          <a:custGeom>
            <a:avLst/>
            <a:gdLst>
              <a:gd name="T0" fmla="*/ 0 w 952"/>
              <a:gd name="T1" fmla="*/ 136088438 h 62"/>
              <a:gd name="T2" fmla="*/ 229335013 w 952"/>
              <a:gd name="T3" fmla="*/ 20161250 h 62"/>
              <a:gd name="T4" fmla="*/ 342741250 w 952"/>
              <a:gd name="T5" fmla="*/ 136088438 h 62"/>
              <a:gd name="T6" fmla="*/ 456149075 w 952"/>
              <a:gd name="T7" fmla="*/ 136088438 h 62"/>
              <a:gd name="T8" fmla="*/ 572076263 w 952"/>
              <a:gd name="T9" fmla="*/ 20161250 h 62"/>
              <a:gd name="T10" fmla="*/ 685482500 w 952"/>
              <a:gd name="T11" fmla="*/ 20161250 h 62"/>
              <a:gd name="T12" fmla="*/ 798890325 w 952"/>
              <a:gd name="T13" fmla="*/ 20161250 h 62"/>
              <a:gd name="T14" fmla="*/ 798890325 w 952"/>
              <a:gd name="T15" fmla="*/ 136088438 h 62"/>
              <a:gd name="T16" fmla="*/ 914817513 w 952"/>
              <a:gd name="T17" fmla="*/ 136088438 h 62"/>
              <a:gd name="T18" fmla="*/ 1028223750 w 952"/>
              <a:gd name="T19" fmla="*/ 20161250 h 62"/>
              <a:gd name="T20" fmla="*/ 1141631575 w 952"/>
              <a:gd name="T21" fmla="*/ 20161250 h 62"/>
              <a:gd name="T22" fmla="*/ 1257557175 w 952"/>
              <a:gd name="T23" fmla="*/ 20161250 h 62"/>
              <a:gd name="T24" fmla="*/ 1370965000 w 952"/>
              <a:gd name="T25" fmla="*/ 136088438 h 62"/>
              <a:gd name="T26" fmla="*/ 1484372825 w 952"/>
              <a:gd name="T27" fmla="*/ 20161250 h 62"/>
              <a:gd name="T28" fmla="*/ 1600300013 w 952"/>
              <a:gd name="T29" fmla="*/ 20161250 h 62"/>
              <a:gd name="T30" fmla="*/ 1713706250 w 952"/>
              <a:gd name="T31" fmla="*/ 20161250 h 62"/>
              <a:gd name="T32" fmla="*/ 1713706250 w 952"/>
              <a:gd name="T33" fmla="*/ 136088438 h 62"/>
              <a:gd name="T34" fmla="*/ 1829633438 w 952"/>
              <a:gd name="T35" fmla="*/ 136088438 h 62"/>
              <a:gd name="T36" fmla="*/ 2056447500 w 952"/>
              <a:gd name="T37" fmla="*/ 20161250 h 62"/>
              <a:gd name="T38" fmla="*/ 2147483646 w 952"/>
              <a:gd name="T39" fmla="*/ 20161250 h 62"/>
              <a:gd name="T40" fmla="*/ 2147483646 w 952"/>
              <a:gd name="T41" fmla="*/ 136088438 h 62"/>
              <a:gd name="T42" fmla="*/ 2147483646 w 952"/>
              <a:gd name="T43" fmla="*/ 136088438 h 6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952"/>
              <a:gd name="T67" fmla="*/ 0 h 62"/>
              <a:gd name="T68" fmla="*/ 952 w 952"/>
              <a:gd name="T69" fmla="*/ 62 h 6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952" h="62">
                <a:moveTo>
                  <a:pt x="0" y="54"/>
                </a:moveTo>
                <a:cubicBezTo>
                  <a:pt x="34" y="31"/>
                  <a:pt x="68" y="8"/>
                  <a:pt x="91" y="8"/>
                </a:cubicBezTo>
                <a:cubicBezTo>
                  <a:pt x="114" y="8"/>
                  <a:pt x="121" y="46"/>
                  <a:pt x="136" y="54"/>
                </a:cubicBezTo>
                <a:cubicBezTo>
                  <a:pt x="151" y="62"/>
                  <a:pt x="166" y="62"/>
                  <a:pt x="181" y="54"/>
                </a:cubicBezTo>
                <a:cubicBezTo>
                  <a:pt x="196" y="46"/>
                  <a:pt x="212" y="16"/>
                  <a:pt x="227" y="8"/>
                </a:cubicBezTo>
                <a:cubicBezTo>
                  <a:pt x="242" y="0"/>
                  <a:pt x="257" y="8"/>
                  <a:pt x="272" y="8"/>
                </a:cubicBezTo>
                <a:cubicBezTo>
                  <a:pt x="287" y="8"/>
                  <a:pt x="310" y="0"/>
                  <a:pt x="317" y="8"/>
                </a:cubicBezTo>
                <a:cubicBezTo>
                  <a:pt x="324" y="16"/>
                  <a:pt x="309" y="46"/>
                  <a:pt x="317" y="54"/>
                </a:cubicBezTo>
                <a:cubicBezTo>
                  <a:pt x="325" y="62"/>
                  <a:pt x="348" y="62"/>
                  <a:pt x="363" y="54"/>
                </a:cubicBezTo>
                <a:cubicBezTo>
                  <a:pt x="378" y="46"/>
                  <a:pt x="393" y="16"/>
                  <a:pt x="408" y="8"/>
                </a:cubicBezTo>
                <a:cubicBezTo>
                  <a:pt x="423" y="0"/>
                  <a:pt x="438" y="8"/>
                  <a:pt x="453" y="8"/>
                </a:cubicBezTo>
                <a:cubicBezTo>
                  <a:pt x="468" y="8"/>
                  <a:pt x="484" y="0"/>
                  <a:pt x="499" y="8"/>
                </a:cubicBezTo>
                <a:cubicBezTo>
                  <a:pt x="514" y="16"/>
                  <a:pt x="529" y="54"/>
                  <a:pt x="544" y="54"/>
                </a:cubicBezTo>
                <a:cubicBezTo>
                  <a:pt x="559" y="54"/>
                  <a:pt x="574" y="16"/>
                  <a:pt x="589" y="8"/>
                </a:cubicBezTo>
                <a:cubicBezTo>
                  <a:pt x="604" y="0"/>
                  <a:pt x="620" y="8"/>
                  <a:pt x="635" y="8"/>
                </a:cubicBezTo>
                <a:cubicBezTo>
                  <a:pt x="650" y="8"/>
                  <a:pt x="673" y="0"/>
                  <a:pt x="680" y="8"/>
                </a:cubicBezTo>
                <a:cubicBezTo>
                  <a:pt x="687" y="16"/>
                  <a:pt x="672" y="46"/>
                  <a:pt x="680" y="54"/>
                </a:cubicBezTo>
                <a:cubicBezTo>
                  <a:pt x="688" y="62"/>
                  <a:pt x="703" y="62"/>
                  <a:pt x="726" y="54"/>
                </a:cubicBezTo>
                <a:cubicBezTo>
                  <a:pt x="749" y="46"/>
                  <a:pt x="793" y="16"/>
                  <a:pt x="816" y="8"/>
                </a:cubicBezTo>
                <a:cubicBezTo>
                  <a:pt x="839" y="0"/>
                  <a:pt x="847" y="0"/>
                  <a:pt x="862" y="8"/>
                </a:cubicBezTo>
                <a:cubicBezTo>
                  <a:pt x="877" y="16"/>
                  <a:pt x="892" y="46"/>
                  <a:pt x="907" y="54"/>
                </a:cubicBezTo>
                <a:cubicBezTo>
                  <a:pt x="922" y="62"/>
                  <a:pt x="945" y="54"/>
                  <a:pt x="952" y="54"/>
                </a:cubicBezTo>
              </a:path>
            </a:pathLst>
          </a:cu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9213F3E0-F398-4597-AE47-251012199B8D}"/>
              </a:ext>
            </a:extLst>
          </p:cNvPr>
          <p:cNvSpPr txBox="1"/>
          <p:nvPr/>
        </p:nvSpPr>
        <p:spPr>
          <a:xfrm>
            <a:off x="9883036" y="6116528"/>
            <a:ext cx="134768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246" name="Text Box 230">
            <a:extLst>
              <a:ext uri="{FF2B5EF4-FFF2-40B4-BE49-F238E27FC236}">
                <a16:creationId xmlns="" xmlns:a16="http://schemas.microsoft.com/office/drawing/2014/main" id="{F3F15C2B-2CDD-40CE-8231-C180B2AFA9F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9011235" y="6402116"/>
            <a:ext cx="1955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l-GR" altLang="el-GR" sz="1000" b="1" dirty="0">
                <a:solidFill>
                  <a:srgbClr val="1C1C1C"/>
                </a:solidFill>
              </a:rPr>
              <a:t>Απεριόριστο</a:t>
            </a:r>
            <a:endParaRPr lang="en-US" altLang="el-GR" sz="1000" b="1" dirty="0">
              <a:solidFill>
                <a:srgbClr val="1C1C1C"/>
              </a:solidFill>
            </a:endParaRPr>
          </a:p>
        </p:txBody>
      </p:sp>
      <p:sp>
        <p:nvSpPr>
          <p:cNvPr id="107" name="Θέση αριθμού διαφάνειας 3">
            <a:extLst>
              <a:ext uri="{FF2B5EF4-FFF2-40B4-BE49-F238E27FC236}">
                <a16:creationId xmlns="" xmlns:a16="http://schemas.microsoft.com/office/drawing/2014/main" id="{CB63CD04-974C-4540-8C3D-1720EDBB3CA1}"/>
              </a:ext>
            </a:extLst>
          </p:cNvPr>
          <p:cNvSpPr txBox="1">
            <a:spLocks/>
          </p:cNvSpPr>
          <p:nvPr/>
        </p:nvSpPr>
        <p:spPr>
          <a:xfrm>
            <a:off x="11409431" y="6213621"/>
            <a:ext cx="537262" cy="365125"/>
          </a:xfrm>
          <a:prstGeom prst="rect">
            <a:avLst/>
          </a:prstGeom>
          <a:ln/>
        </p:spPr>
        <p:txBody>
          <a:bodyPr vert="horz" lIns="0" tIns="0" rIns="0" bIns="0" rtlCol="0" anchor="b"/>
          <a:lstStyle>
            <a:defPPr rtl="0">
              <a:defRPr lang="en-US"/>
            </a:defPPr>
            <a:lvl1pPr marL="0" algn="r" defTabSz="914400" rtl="0" eaLnBrk="1" latinLnBrk="0" hangingPunct="1">
              <a:defRPr sz="1200" i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9B51A1E-902D-48AF-9020-955120F399B6}" type="slidenum">
              <a:rPr lang="el-GR" sz="1600" b="1" i="0">
                <a:latin typeface="+mj-lt"/>
              </a:rPr>
              <a:pPr algn="ctr"/>
              <a:t>79</a:t>
            </a:fld>
            <a:endParaRPr lang="el-GR" sz="1600" b="1" i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22" name="Τίτλος 1"/>
          <p:cNvSpPr>
            <a:spLocks noGrp="1"/>
          </p:cNvSpPr>
          <p:nvPr>
            <p:ph type="title"/>
          </p:nvPr>
        </p:nvSpPr>
        <p:spPr>
          <a:xfrm>
            <a:off x="5056461" y="412510"/>
            <a:ext cx="7024335" cy="432000"/>
          </a:xfrm>
        </p:spPr>
        <p:txBody>
          <a:bodyPr rtlCol="0"/>
          <a:lstStyle/>
          <a:p>
            <a:pPr algn="ctr"/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Οι τύποι των τεχνολογικών αλληλεξαρτήσεων</a:t>
            </a:r>
            <a:r>
              <a:rPr lang="el-GR" sz="2400" dirty="0"/>
              <a:t/>
            </a:r>
            <a:br>
              <a:rPr lang="el-GR" sz="2400" dirty="0"/>
            </a:br>
            <a: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l-GR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el-GR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</a:t>
            </a:fld>
            <a:endParaRPr lang="el-GR" dirty="0"/>
          </a:p>
        </p:txBody>
      </p:sp>
      <p:sp>
        <p:nvSpPr>
          <p:cNvPr id="34" name="Θέση κειμένου 8"/>
          <p:cNvSpPr>
            <a:spLocks noGrp="1"/>
          </p:cNvSpPr>
          <p:nvPr>
            <p:ph type="body" sz="quarter" idx="32"/>
          </p:nvPr>
        </p:nvSpPr>
        <p:spPr>
          <a:xfrm>
            <a:off x="9792000" y="4037761"/>
            <a:ext cx="1979930" cy="587342"/>
          </a:xfrm>
        </p:spPr>
        <p:txBody>
          <a:bodyPr rtlCol="0"/>
          <a:lstStyle/>
          <a:p>
            <a:pPr algn="ctr"/>
            <a:r>
              <a:rPr lang="el-GR" b="1" dirty="0">
                <a:latin typeface="+mn-lt"/>
              </a:rPr>
              <a:t>Ατόμων της επιχείρησης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Θέση κειμένου 4"/>
          <p:cNvSpPr txBox="1"/>
          <p:nvPr/>
        </p:nvSpPr>
        <p:spPr>
          <a:xfrm>
            <a:off x="5196453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Εσωτερικών δραστηριοτήτων της επιχείρησης</a:t>
            </a:r>
          </a:p>
        </p:txBody>
      </p:sp>
      <p:sp>
        <p:nvSpPr>
          <p:cNvPr id="30" name="Θέση κειμένου 6"/>
          <p:cNvSpPr txBox="1"/>
          <p:nvPr/>
        </p:nvSpPr>
        <p:spPr>
          <a:xfrm>
            <a:off x="7449308" y="3971432"/>
            <a:ext cx="1980000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Τμημάτων της επιχείρησης</a:t>
            </a:r>
          </a:p>
        </p:txBody>
      </p:sp>
      <p:sp>
        <p:nvSpPr>
          <p:cNvPr id="2" name="Ορθογώνιο 1"/>
          <p:cNvSpPr/>
          <p:nvPr/>
        </p:nvSpPr>
        <p:spPr>
          <a:xfrm>
            <a:off x="5597692" y="966961"/>
            <a:ext cx="5941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Η τεχνολογία επηρεάζει σημαντικά τον σχεδιασμό της οργανωτικής δομής μιας επιχείρησης, διότι 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διαφορετικοί τύποι τεχνολογίας </a:t>
            </a:r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δημιουργούν 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διαφορετικές μορφές αλληλεξαρτήσεων </a:t>
            </a:r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μεταξύ των διαφόρων: </a:t>
            </a:r>
          </a:p>
        </p:txBody>
      </p:sp>
      <p:grpSp>
        <p:nvGrpSpPr>
          <p:cNvPr id="13" name="Γραφικό 5" descr="Ομάδα"/>
          <p:cNvGrpSpPr/>
          <p:nvPr/>
        </p:nvGrpSpPr>
        <p:grpSpPr>
          <a:xfrm>
            <a:off x="10525906" y="2970077"/>
            <a:ext cx="523495" cy="555770"/>
            <a:chOff x="5638800" y="2971800"/>
            <a:chExt cx="914400" cy="914400"/>
          </a:xfrm>
        </p:grpSpPr>
        <p:sp>
          <p:nvSpPr>
            <p:cNvPr id="14" name="Ελεύθερη σχεδίαση: Σχήμα 13"/>
            <p:cNvSpPr/>
            <p:nvPr/>
          </p:nvSpPr>
          <p:spPr>
            <a:xfrm>
              <a:off x="6260306" y="305228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642"/>
                    <a:pt x="110642" y="140494"/>
                    <a:pt x="73819" y="140494"/>
                  </a:cubicBezTo>
                  <a:cubicBezTo>
                    <a:pt x="36995" y="140494"/>
                    <a:pt x="7144" y="110642"/>
                    <a:pt x="7144" y="73819"/>
                  </a:cubicBezTo>
                  <a:cubicBezTo>
                    <a:pt x="7144" y="36995"/>
                    <a:pt x="36995" y="7144"/>
                    <a:pt x="73819" y="7144"/>
                  </a:cubicBezTo>
                  <a:cubicBezTo>
                    <a:pt x="110642" y="7144"/>
                    <a:pt x="140494" y="36995"/>
                    <a:pt x="140494" y="738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5" name="Ελεύθερη σχεδίαση: Σχήμα 14"/>
            <p:cNvSpPr/>
            <p:nvPr/>
          </p:nvSpPr>
          <p:spPr>
            <a:xfrm>
              <a:off x="5784056" y="305228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642"/>
                    <a:pt x="110642" y="140494"/>
                    <a:pt x="73819" y="140494"/>
                  </a:cubicBezTo>
                  <a:cubicBezTo>
                    <a:pt x="36995" y="140494"/>
                    <a:pt x="7144" y="110642"/>
                    <a:pt x="7144" y="73819"/>
                  </a:cubicBezTo>
                  <a:cubicBezTo>
                    <a:pt x="7144" y="36995"/>
                    <a:pt x="36995" y="7144"/>
                    <a:pt x="73819" y="7144"/>
                  </a:cubicBezTo>
                  <a:cubicBezTo>
                    <a:pt x="110642" y="7144"/>
                    <a:pt x="140494" y="36995"/>
                    <a:pt x="140494" y="738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6" name="Ελεύθερη σχεδίαση: Σχήμα 15"/>
            <p:cNvSpPr/>
            <p:nvPr/>
          </p:nvSpPr>
          <p:spPr>
            <a:xfrm>
              <a:off x="6022181" y="3052286"/>
              <a:ext cx="142875" cy="142875"/>
            </a:xfrm>
            <a:custGeom>
              <a:avLst/>
              <a:gdLst>
                <a:gd name="connsiteX0" fmla="*/ 140494 w 142875"/>
                <a:gd name="connsiteY0" fmla="*/ 73819 h 142875"/>
                <a:gd name="connsiteX1" fmla="*/ 73819 w 142875"/>
                <a:gd name="connsiteY1" fmla="*/ 140494 h 142875"/>
                <a:gd name="connsiteX2" fmla="*/ 7144 w 142875"/>
                <a:gd name="connsiteY2" fmla="*/ 73819 h 142875"/>
                <a:gd name="connsiteX3" fmla="*/ 73819 w 142875"/>
                <a:gd name="connsiteY3" fmla="*/ 7144 h 142875"/>
                <a:gd name="connsiteX4" fmla="*/ 140494 w 142875"/>
                <a:gd name="connsiteY4" fmla="*/ 7381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42875">
                  <a:moveTo>
                    <a:pt x="140494" y="73819"/>
                  </a:moveTo>
                  <a:cubicBezTo>
                    <a:pt x="140494" y="110642"/>
                    <a:pt x="110642" y="140494"/>
                    <a:pt x="73819" y="140494"/>
                  </a:cubicBezTo>
                  <a:cubicBezTo>
                    <a:pt x="36995" y="140494"/>
                    <a:pt x="7144" y="110642"/>
                    <a:pt x="7144" y="73819"/>
                  </a:cubicBezTo>
                  <a:cubicBezTo>
                    <a:pt x="7144" y="36995"/>
                    <a:pt x="36995" y="7144"/>
                    <a:pt x="73819" y="7144"/>
                  </a:cubicBezTo>
                  <a:cubicBezTo>
                    <a:pt x="110642" y="7144"/>
                    <a:pt x="140494" y="36995"/>
                    <a:pt x="140494" y="738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7" name="Ελεύθερη σχεδίαση: Σχήμα 16"/>
            <p:cNvSpPr/>
            <p:nvPr/>
          </p:nvSpPr>
          <p:spPr>
            <a:xfrm>
              <a:off x="5920250" y="3205639"/>
              <a:ext cx="352425" cy="600075"/>
            </a:xfrm>
            <a:custGeom>
              <a:avLst/>
              <a:gdLst>
                <a:gd name="connsiteX0" fmla="*/ 345295 w 352425"/>
                <a:gd name="connsiteY0" fmla="*/ 230981 h 600075"/>
                <a:gd name="connsiteX1" fmla="*/ 302432 w 352425"/>
                <a:gd name="connsiteY1" fmla="*/ 72866 h 600075"/>
                <a:gd name="connsiteX2" fmla="*/ 293860 w 352425"/>
                <a:gd name="connsiteY2" fmla="*/ 57626 h 600075"/>
                <a:gd name="connsiteX3" fmla="*/ 228137 w 352425"/>
                <a:gd name="connsiteY3" fmla="*/ 15716 h 600075"/>
                <a:gd name="connsiteX4" fmla="*/ 176702 w 352425"/>
                <a:gd name="connsiteY4" fmla="*/ 7144 h 600075"/>
                <a:gd name="connsiteX5" fmla="*/ 125267 w 352425"/>
                <a:gd name="connsiteY5" fmla="*/ 15716 h 600075"/>
                <a:gd name="connsiteX6" fmla="*/ 59545 w 352425"/>
                <a:gd name="connsiteY6" fmla="*/ 57626 h 600075"/>
                <a:gd name="connsiteX7" fmla="*/ 50972 w 352425"/>
                <a:gd name="connsiteY7" fmla="*/ 72866 h 600075"/>
                <a:gd name="connsiteX8" fmla="*/ 8110 w 352425"/>
                <a:gd name="connsiteY8" fmla="*/ 230981 h 600075"/>
                <a:gd name="connsiteX9" fmla="*/ 28112 w 352425"/>
                <a:gd name="connsiteY9" fmla="*/ 267176 h 600075"/>
                <a:gd name="connsiteX10" fmla="*/ 35732 w 352425"/>
                <a:gd name="connsiteY10" fmla="*/ 268129 h 600075"/>
                <a:gd name="connsiteX11" fmla="*/ 63355 w 352425"/>
                <a:gd name="connsiteY11" fmla="*/ 247174 h 600075"/>
                <a:gd name="connsiteX12" fmla="*/ 101455 w 352425"/>
                <a:gd name="connsiteY12" fmla="*/ 108109 h 600075"/>
                <a:gd name="connsiteX13" fmla="*/ 101455 w 352425"/>
                <a:gd name="connsiteY13" fmla="*/ 592931 h 600075"/>
                <a:gd name="connsiteX14" fmla="*/ 158605 w 352425"/>
                <a:gd name="connsiteY14" fmla="*/ 592931 h 600075"/>
                <a:gd name="connsiteX15" fmla="*/ 158605 w 352425"/>
                <a:gd name="connsiteY15" fmla="*/ 320516 h 600075"/>
                <a:gd name="connsiteX16" fmla="*/ 196705 w 352425"/>
                <a:gd name="connsiteY16" fmla="*/ 320516 h 600075"/>
                <a:gd name="connsiteX17" fmla="*/ 196705 w 352425"/>
                <a:gd name="connsiteY17" fmla="*/ 591979 h 600075"/>
                <a:gd name="connsiteX18" fmla="*/ 253855 w 352425"/>
                <a:gd name="connsiteY18" fmla="*/ 591979 h 600075"/>
                <a:gd name="connsiteX19" fmla="*/ 253855 w 352425"/>
                <a:gd name="connsiteY19" fmla="*/ 108109 h 600075"/>
                <a:gd name="connsiteX20" fmla="*/ 291955 w 352425"/>
                <a:gd name="connsiteY20" fmla="*/ 247174 h 600075"/>
                <a:gd name="connsiteX21" fmla="*/ 319577 w 352425"/>
                <a:gd name="connsiteY21" fmla="*/ 268129 h 600075"/>
                <a:gd name="connsiteX22" fmla="*/ 327197 w 352425"/>
                <a:gd name="connsiteY22" fmla="*/ 267176 h 600075"/>
                <a:gd name="connsiteX23" fmla="*/ 345295 w 352425"/>
                <a:gd name="connsiteY23" fmla="*/ 23098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52425" h="600075">
                  <a:moveTo>
                    <a:pt x="345295" y="230981"/>
                  </a:moveTo>
                  <a:lnTo>
                    <a:pt x="302432" y="72866"/>
                  </a:lnTo>
                  <a:cubicBezTo>
                    <a:pt x="300527" y="67151"/>
                    <a:pt x="297670" y="61436"/>
                    <a:pt x="293860" y="57626"/>
                  </a:cubicBezTo>
                  <a:cubicBezTo>
                    <a:pt x="275762" y="38576"/>
                    <a:pt x="252902" y="24289"/>
                    <a:pt x="228137" y="15716"/>
                  </a:cubicBezTo>
                  <a:cubicBezTo>
                    <a:pt x="211945" y="10001"/>
                    <a:pt x="194800" y="7144"/>
                    <a:pt x="176702" y="7144"/>
                  </a:cubicBezTo>
                  <a:cubicBezTo>
                    <a:pt x="158605" y="7144"/>
                    <a:pt x="141460" y="10001"/>
                    <a:pt x="125267" y="15716"/>
                  </a:cubicBezTo>
                  <a:cubicBezTo>
                    <a:pt x="99550" y="24289"/>
                    <a:pt x="77642" y="38576"/>
                    <a:pt x="59545" y="57626"/>
                  </a:cubicBezTo>
                  <a:cubicBezTo>
                    <a:pt x="55735" y="62389"/>
                    <a:pt x="52877" y="67151"/>
                    <a:pt x="50972" y="72866"/>
                  </a:cubicBezTo>
                  <a:lnTo>
                    <a:pt x="8110" y="230981"/>
                  </a:lnTo>
                  <a:cubicBezTo>
                    <a:pt x="4300" y="246221"/>
                    <a:pt x="11920" y="263366"/>
                    <a:pt x="28112" y="267176"/>
                  </a:cubicBezTo>
                  <a:cubicBezTo>
                    <a:pt x="30970" y="268129"/>
                    <a:pt x="32875" y="268129"/>
                    <a:pt x="35732" y="268129"/>
                  </a:cubicBezTo>
                  <a:cubicBezTo>
                    <a:pt x="48115" y="268129"/>
                    <a:pt x="59545" y="259556"/>
                    <a:pt x="63355" y="247174"/>
                  </a:cubicBezTo>
                  <a:lnTo>
                    <a:pt x="101455" y="108109"/>
                  </a:lnTo>
                  <a:lnTo>
                    <a:pt x="101455" y="592931"/>
                  </a:lnTo>
                  <a:lnTo>
                    <a:pt x="158605" y="592931"/>
                  </a:lnTo>
                  <a:lnTo>
                    <a:pt x="158605" y="320516"/>
                  </a:lnTo>
                  <a:lnTo>
                    <a:pt x="196705" y="320516"/>
                  </a:lnTo>
                  <a:lnTo>
                    <a:pt x="196705" y="591979"/>
                  </a:lnTo>
                  <a:lnTo>
                    <a:pt x="253855" y="591979"/>
                  </a:lnTo>
                  <a:lnTo>
                    <a:pt x="253855" y="108109"/>
                  </a:lnTo>
                  <a:lnTo>
                    <a:pt x="291955" y="247174"/>
                  </a:lnTo>
                  <a:cubicBezTo>
                    <a:pt x="295765" y="259556"/>
                    <a:pt x="307195" y="268129"/>
                    <a:pt x="319577" y="268129"/>
                  </a:cubicBezTo>
                  <a:cubicBezTo>
                    <a:pt x="322435" y="268129"/>
                    <a:pt x="324340" y="268129"/>
                    <a:pt x="327197" y="267176"/>
                  </a:cubicBezTo>
                  <a:cubicBezTo>
                    <a:pt x="340532" y="263366"/>
                    <a:pt x="349105" y="246221"/>
                    <a:pt x="345295" y="23098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8" name="Ελεύθερη σχεδίαση: Σχήμα 17"/>
            <p:cNvSpPr/>
            <p:nvPr/>
          </p:nvSpPr>
          <p:spPr>
            <a:xfrm>
              <a:off x="5680220" y="3204686"/>
              <a:ext cx="285750" cy="600075"/>
            </a:xfrm>
            <a:custGeom>
              <a:avLst/>
              <a:gdLst>
                <a:gd name="connsiteX0" fmla="*/ 228137 w 285750"/>
                <a:gd name="connsiteY0" fmla="*/ 227171 h 600075"/>
                <a:gd name="connsiteX1" fmla="*/ 271000 w 285750"/>
                <a:gd name="connsiteY1" fmla="*/ 69056 h 600075"/>
                <a:gd name="connsiteX2" fmla="*/ 282430 w 285750"/>
                <a:gd name="connsiteY2" fmla="*/ 46196 h 600075"/>
                <a:gd name="connsiteX3" fmla="*/ 228137 w 285750"/>
                <a:gd name="connsiteY3" fmla="*/ 15716 h 600075"/>
                <a:gd name="connsiteX4" fmla="*/ 176702 w 285750"/>
                <a:gd name="connsiteY4" fmla="*/ 7144 h 600075"/>
                <a:gd name="connsiteX5" fmla="*/ 125267 w 285750"/>
                <a:gd name="connsiteY5" fmla="*/ 15716 h 600075"/>
                <a:gd name="connsiteX6" fmla="*/ 59545 w 285750"/>
                <a:gd name="connsiteY6" fmla="*/ 57626 h 600075"/>
                <a:gd name="connsiteX7" fmla="*/ 50972 w 285750"/>
                <a:gd name="connsiteY7" fmla="*/ 72866 h 600075"/>
                <a:gd name="connsiteX8" fmla="*/ 8110 w 285750"/>
                <a:gd name="connsiteY8" fmla="*/ 231934 h 600075"/>
                <a:gd name="connsiteX9" fmla="*/ 28112 w 285750"/>
                <a:gd name="connsiteY9" fmla="*/ 268129 h 600075"/>
                <a:gd name="connsiteX10" fmla="*/ 35732 w 285750"/>
                <a:gd name="connsiteY10" fmla="*/ 269081 h 600075"/>
                <a:gd name="connsiteX11" fmla="*/ 63355 w 285750"/>
                <a:gd name="connsiteY11" fmla="*/ 248126 h 600075"/>
                <a:gd name="connsiteX12" fmla="*/ 101455 w 285750"/>
                <a:gd name="connsiteY12" fmla="*/ 109061 h 600075"/>
                <a:gd name="connsiteX13" fmla="*/ 101455 w 285750"/>
                <a:gd name="connsiteY13" fmla="*/ 593884 h 600075"/>
                <a:gd name="connsiteX14" fmla="*/ 158605 w 285750"/>
                <a:gd name="connsiteY14" fmla="*/ 593884 h 600075"/>
                <a:gd name="connsiteX15" fmla="*/ 158605 w 285750"/>
                <a:gd name="connsiteY15" fmla="*/ 321469 h 600075"/>
                <a:gd name="connsiteX16" fmla="*/ 196705 w 285750"/>
                <a:gd name="connsiteY16" fmla="*/ 321469 h 600075"/>
                <a:gd name="connsiteX17" fmla="*/ 196705 w 285750"/>
                <a:gd name="connsiteY17" fmla="*/ 592931 h 600075"/>
                <a:gd name="connsiteX18" fmla="*/ 253855 w 285750"/>
                <a:gd name="connsiteY18" fmla="*/ 592931 h 600075"/>
                <a:gd name="connsiteX19" fmla="*/ 253855 w 285750"/>
                <a:gd name="connsiteY19" fmla="*/ 284321 h 600075"/>
                <a:gd name="connsiteX20" fmla="*/ 228137 w 285750"/>
                <a:gd name="connsiteY20" fmla="*/ 22717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5750" h="600075">
                  <a:moveTo>
                    <a:pt x="228137" y="227171"/>
                  </a:moveTo>
                  <a:lnTo>
                    <a:pt x="271000" y="69056"/>
                  </a:lnTo>
                  <a:cubicBezTo>
                    <a:pt x="272905" y="60484"/>
                    <a:pt x="277667" y="52864"/>
                    <a:pt x="282430" y="46196"/>
                  </a:cubicBezTo>
                  <a:cubicBezTo>
                    <a:pt x="267190" y="32861"/>
                    <a:pt x="248140" y="22384"/>
                    <a:pt x="228137" y="15716"/>
                  </a:cubicBezTo>
                  <a:cubicBezTo>
                    <a:pt x="211945" y="10001"/>
                    <a:pt x="194800" y="7144"/>
                    <a:pt x="176702" y="7144"/>
                  </a:cubicBezTo>
                  <a:cubicBezTo>
                    <a:pt x="158605" y="7144"/>
                    <a:pt x="141460" y="10001"/>
                    <a:pt x="125267" y="15716"/>
                  </a:cubicBezTo>
                  <a:cubicBezTo>
                    <a:pt x="99550" y="24289"/>
                    <a:pt x="77642" y="38576"/>
                    <a:pt x="59545" y="57626"/>
                  </a:cubicBezTo>
                  <a:cubicBezTo>
                    <a:pt x="55735" y="62389"/>
                    <a:pt x="52877" y="67151"/>
                    <a:pt x="50972" y="72866"/>
                  </a:cubicBezTo>
                  <a:lnTo>
                    <a:pt x="8110" y="231934"/>
                  </a:lnTo>
                  <a:cubicBezTo>
                    <a:pt x="4300" y="247174"/>
                    <a:pt x="11920" y="264319"/>
                    <a:pt x="28112" y="268129"/>
                  </a:cubicBezTo>
                  <a:cubicBezTo>
                    <a:pt x="30970" y="269081"/>
                    <a:pt x="32875" y="269081"/>
                    <a:pt x="35732" y="269081"/>
                  </a:cubicBezTo>
                  <a:cubicBezTo>
                    <a:pt x="48115" y="269081"/>
                    <a:pt x="59545" y="260509"/>
                    <a:pt x="63355" y="248126"/>
                  </a:cubicBezTo>
                  <a:lnTo>
                    <a:pt x="101455" y="109061"/>
                  </a:lnTo>
                  <a:lnTo>
                    <a:pt x="101455" y="593884"/>
                  </a:lnTo>
                  <a:lnTo>
                    <a:pt x="158605" y="593884"/>
                  </a:lnTo>
                  <a:lnTo>
                    <a:pt x="158605" y="321469"/>
                  </a:lnTo>
                  <a:lnTo>
                    <a:pt x="196705" y="321469"/>
                  </a:lnTo>
                  <a:lnTo>
                    <a:pt x="196705" y="592931"/>
                  </a:lnTo>
                  <a:lnTo>
                    <a:pt x="253855" y="592931"/>
                  </a:lnTo>
                  <a:lnTo>
                    <a:pt x="253855" y="284321"/>
                  </a:lnTo>
                  <a:cubicBezTo>
                    <a:pt x="233852" y="274796"/>
                    <a:pt x="222422" y="250984"/>
                    <a:pt x="228137" y="22717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19" name="Ελεύθερη σχεδίαση: Σχήμα 18"/>
            <p:cNvSpPr/>
            <p:nvPr/>
          </p:nvSpPr>
          <p:spPr>
            <a:xfrm>
              <a:off x="6221254" y="3205639"/>
              <a:ext cx="285750" cy="600075"/>
            </a:xfrm>
            <a:custGeom>
              <a:avLst/>
              <a:gdLst>
                <a:gd name="connsiteX0" fmla="*/ 282416 w 285750"/>
                <a:gd name="connsiteY0" fmla="*/ 230981 h 600075"/>
                <a:gd name="connsiteX1" fmla="*/ 238601 w 285750"/>
                <a:gd name="connsiteY1" fmla="*/ 72866 h 600075"/>
                <a:gd name="connsiteX2" fmla="*/ 230029 w 285750"/>
                <a:gd name="connsiteY2" fmla="*/ 57626 h 600075"/>
                <a:gd name="connsiteX3" fmla="*/ 164306 w 285750"/>
                <a:gd name="connsiteY3" fmla="*/ 15716 h 600075"/>
                <a:gd name="connsiteX4" fmla="*/ 112871 w 285750"/>
                <a:gd name="connsiteY4" fmla="*/ 7144 h 600075"/>
                <a:gd name="connsiteX5" fmla="*/ 61436 w 285750"/>
                <a:gd name="connsiteY5" fmla="*/ 15716 h 600075"/>
                <a:gd name="connsiteX6" fmla="*/ 7144 w 285750"/>
                <a:gd name="connsiteY6" fmla="*/ 46196 h 600075"/>
                <a:gd name="connsiteX7" fmla="*/ 18574 w 285750"/>
                <a:gd name="connsiteY7" fmla="*/ 68104 h 600075"/>
                <a:gd name="connsiteX8" fmla="*/ 61436 w 285750"/>
                <a:gd name="connsiteY8" fmla="*/ 226219 h 600075"/>
                <a:gd name="connsiteX9" fmla="*/ 35719 w 285750"/>
                <a:gd name="connsiteY9" fmla="*/ 283369 h 600075"/>
                <a:gd name="connsiteX10" fmla="*/ 35719 w 285750"/>
                <a:gd name="connsiteY10" fmla="*/ 592931 h 600075"/>
                <a:gd name="connsiteX11" fmla="*/ 92869 w 285750"/>
                <a:gd name="connsiteY11" fmla="*/ 592931 h 600075"/>
                <a:gd name="connsiteX12" fmla="*/ 92869 w 285750"/>
                <a:gd name="connsiteY12" fmla="*/ 320516 h 600075"/>
                <a:gd name="connsiteX13" fmla="*/ 130969 w 285750"/>
                <a:gd name="connsiteY13" fmla="*/ 320516 h 600075"/>
                <a:gd name="connsiteX14" fmla="*/ 130969 w 285750"/>
                <a:gd name="connsiteY14" fmla="*/ 591979 h 600075"/>
                <a:gd name="connsiteX15" fmla="*/ 188119 w 285750"/>
                <a:gd name="connsiteY15" fmla="*/ 591979 h 600075"/>
                <a:gd name="connsiteX16" fmla="*/ 188119 w 285750"/>
                <a:gd name="connsiteY16" fmla="*/ 108109 h 600075"/>
                <a:gd name="connsiteX17" fmla="*/ 226219 w 285750"/>
                <a:gd name="connsiteY17" fmla="*/ 247174 h 600075"/>
                <a:gd name="connsiteX18" fmla="*/ 253841 w 285750"/>
                <a:gd name="connsiteY18" fmla="*/ 268129 h 600075"/>
                <a:gd name="connsiteX19" fmla="*/ 261461 w 285750"/>
                <a:gd name="connsiteY19" fmla="*/ 267176 h 600075"/>
                <a:gd name="connsiteX20" fmla="*/ 282416 w 285750"/>
                <a:gd name="connsiteY20" fmla="*/ 23098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5750" h="600075">
                  <a:moveTo>
                    <a:pt x="282416" y="230981"/>
                  </a:moveTo>
                  <a:lnTo>
                    <a:pt x="238601" y="72866"/>
                  </a:lnTo>
                  <a:cubicBezTo>
                    <a:pt x="236696" y="67151"/>
                    <a:pt x="233839" y="61436"/>
                    <a:pt x="230029" y="57626"/>
                  </a:cubicBezTo>
                  <a:cubicBezTo>
                    <a:pt x="211931" y="38576"/>
                    <a:pt x="189071" y="24289"/>
                    <a:pt x="164306" y="15716"/>
                  </a:cubicBezTo>
                  <a:cubicBezTo>
                    <a:pt x="148114" y="10001"/>
                    <a:pt x="130969" y="7144"/>
                    <a:pt x="112871" y="7144"/>
                  </a:cubicBezTo>
                  <a:cubicBezTo>
                    <a:pt x="94774" y="7144"/>
                    <a:pt x="77629" y="10001"/>
                    <a:pt x="61436" y="15716"/>
                  </a:cubicBezTo>
                  <a:cubicBezTo>
                    <a:pt x="41434" y="22384"/>
                    <a:pt x="23336" y="32861"/>
                    <a:pt x="7144" y="46196"/>
                  </a:cubicBezTo>
                  <a:cubicBezTo>
                    <a:pt x="12859" y="52864"/>
                    <a:pt x="16669" y="60484"/>
                    <a:pt x="18574" y="68104"/>
                  </a:cubicBezTo>
                  <a:lnTo>
                    <a:pt x="61436" y="226219"/>
                  </a:lnTo>
                  <a:cubicBezTo>
                    <a:pt x="68104" y="250031"/>
                    <a:pt x="55721" y="273844"/>
                    <a:pt x="35719" y="283369"/>
                  </a:cubicBezTo>
                  <a:lnTo>
                    <a:pt x="35719" y="592931"/>
                  </a:lnTo>
                  <a:lnTo>
                    <a:pt x="92869" y="592931"/>
                  </a:lnTo>
                  <a:lnTo>
                    <a:pt x="92869" y="320516"/>
                  </a:lnTo>
                  <a:lnTo>
                    <a:pt x="130969" y="320516"/>
                  </a:lnTo>
                  <a:lnTo>
                    <a:pt x="130969" y="591979"/>
                  </a:lnTo>
                  <a:lnTo>
                    <a:pt x="188119" y="591979"/>
                  </a:lnTo>
                  <a:lnTo>
                    <a:pt x="188119" y="108109"/>
                  </a:lnTo>
                  <a:lnTo>
                    <a:pt x="226219" y="247174"/>
                  </a:lnTo>
                  <a:cubicBezTo>
                    <a:pt x="230029" y="259556"/>
                    <a:pt x="241459" y="268129"/>
                    <a:pt x="253841" y="268129"/>
                  </a:cubicBezTo>
                  <a:cubicBezTo>
                    <a:pt x="256699" y="268129"/>
                    <a:pt x="258604" y="268129"/>
                    <a:pt x="261461" y="267176"/>
                  </a:cubicBezTo>
                  <a:cubicBezTo>
                    <a:pt x="277654" y="263366"/>
                    <a:pt x="286226" y="246221"/>
                    <a:pt x="282416" y="23098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</p:grpSp>
      <p:sp>
        <p:nvSpPr>
          <p:cNvPr id="20" name="Γραφικό 9" descr="Δίκτυο"/>
          <p:cNvSpPr/>
          <p:nvPr/>
        </p:nvSpPr>
        <p:spPr>
          <a:xfrm>
            <a:off x="8166458" y="2942750"/>
            <a:ext cx="523495" cy="555770"/>
          </a:xfrm>
          <a:custGeom>
            <a:avLst/>
            <a:gdLst>
              <a:gd name="connsiteX0" fmla="*/ 717917 w 723900"/>
              <a:gd name="connsiteY0" fmla="*/ 242411 h 685800"/>
              <a:gd name="connsiteX1" fmla="*/ 617905 w 723900"/>
              <a:gd name="connsiteY1" fmla="*/ 201454 h 685800"/>
              <a:gd name="connsiteX2" fmla="*/ 571232 w 723900"/>
              <a:gd name="connsiteY2" fmla="*/ 282416 h 685800"/>
              <a:gd name="connsiteX3" fmla="*/ 448360 w 723900"/>
              <a:gd name="connsiteY3" fmla="*/ 333851 h 685800"/>
              <a:gd name="connsiteX4" fmla="*/ 384542 w 723900"/>
              <a:gd name="connsiteY4" fmla="*/ 289084 h 685800"/>
              <a:gd name="connsiteX5" fmla="*/ 384542 w 723900"/>
              <a:gd name="connsiteY5" fmla="*/ 156686 h 685800"/>
              <a:gd name="connsiteX6" fmla="*/ 441692 w 723900"/>
              <a:gd name="connsiteY6" fmla="*/ 83344 h 685800"/>
              <a:gd name="connsiteX7" fmla="*/ 365492 w 723900"/>
              <a:gd name="connsiteY7" fmla="*/ 7144 h 685800"/>
              <a:gd name="connsiteX8" fmla="*/ 365492 w 723900"/>
              <a:gd name="connsiteY8" fmla="*/ 7144 h 685800"/>
              <a:gd name="connsiteX9" fmla="*/ 289292 w 723900"/>
              <a:gd name="connsiteY9" fmla="*/ 83344 h 685800"/>
              <a:gd name="connsiteX10" fmla="*/ 346442 w 723900"/>
              <a:gd name="connsiteY10" fmla="*/ 156686 h 685800"/>
              <a:gd name="connsiteX11" fmla="*/ 346442 w 723900"/>
              <a:gd name="connsiteY11" fmla="*/ 288131 h 685800"/>
              <a:gd name="connsiteX12" fmla="*/ 282625 w 723900"/>
              <a:gd name="connsiteY12" fmla="*/ 332899 h 685800"/>
              <a:gd name="connsiteX13" fmla="*/ 159752 w 723900"/>
              <a:gd name="connsiteY13" fmla="*/ 281464 h 685800"/>
              <a:gd name="connsiteX14" fmla="*/ 113080 w 723900"/>
              <a:gd name="connsiteY14" fmla="*/ 200501 h 685800"/>
              <a:gd name="connsiteX15" fmla="*/ 13067 w 723900"/>
              <a:gd name="connsiteY15" fmla="*/ 241459 h 685800"/>
              <a:gd name="connsiteX16" fmla="*/ 54025 w 723900"/>
              <a:gd name="connsiteY16" fmla="*/ 341471 h 685800"/>
              <a:gd name="connsiteX17" fmla="*/ 143560 w 723900"/>
              <a:gd name="connsiteY17" fmla="*/ 316706 h 685800"/>
              <a:gd name="connsiteX18" fmla="*/ 269290 w 723900"/>
              <a:gd name="connsiteY18" fmla="*/ 368141 h 685800"/>
              <a:gd name="connsiteX19" fmla="*/ 268337 w 723900"/>
              <a:gd name="connsiteY19" fmla="*/ 380524 h 685800"/>
              <a:gd name="connsiteX20" fmla="*/ 287387 w 723900"/>
              <a:gd name="connsiteY20" fmla="*/ 437674 h 685800"/>
              <a:gd name="connsiteX21" fmla="*/ 188327 w 723900"/>
              <a:gd name="connsiteY21" fmla="*/ 537686 h 685800"/>
              <a:gd name="connsiteX22" fmla="*/ 95935 w 723900"/>
              <a:gd name="connsiteY22" fmla="*/ 549116 h 685800"/>
              <a:gd name="connsiteX23" fmla="*/ 95935 w 723900"/>
              <a:gd name="connsiteY23" fmla="*/ 656749 h 685800"/>
              <a:gd name="connsiteX24" fmla="*/ 203567 w 723900"/>
              <a:gd name="connsiteY24" fmla="*/ 656749 h 685800"/>
              <a:gd name="connsiteX25" fmla="*/ 214997 w 723900"/>
              <a:gd name="connsiteY25" fmla="*/ 564356 h 685800"/>
              <a:gd name="connsiteX26" fmla="*/ 315962 w 723900"/>
              <a:gd name="connsiteY26" fmla="*/ 463391 h 685800"/>
              <a:gd name="connsiteX27" fmla="*/ 363587 w 723900"/>
              <a:gd name="connsiteY27" fmla="*/ 476726 h 685800"/>
              <a:gd name="connsiteX28" fmla="*/ 365492 w 723900"/>
              <a:gd name="connsiteY28" fmla="*/ 476726 h 685800"/>
              <a:gd name="connsiteX29" fmla="*/ 367397 w 723900"/>
              <a:gd name="connsiteY29" fmla="*/ 476726 h 685800"/>
              <a:gd name="connsiteX30" fmla="*/ 415022 w 723900"/>
              <a:gd name="connsiteY30" fmla="*/ 463391 h 685800"/>
              <a:gd name="connsiteX31" fmla="*/ 515987 w 723900"/>
              <a:gd name="connsiteY31" fmla="*/ 564356 h 685800"/>
              <a:gd name="connsiteX32" fmla="*/ 527417 w 723900"/>
              <a:gd name="connsiteY32" fmla="*/ 657701 h 685800"/>
              <a:gd name="connsiteX33" fmla="*/ 635050 w 723900"/>
              <a:gd name="connsiteY33" fmla="*/ 657701 h 685800"/>
              <a:gd name="connsiteX34" fmla="*/ 635050 w 723900"/>
              <a:gd name="connsiteY34" fmla="*/ 550069 h 685800"/>
              <a:gd name="connsiteX35" fmla="*/ 542657 w 723900"/>
              <a:gd name="connsiteY35" fmla="*/ 538639 h 685800"/>
              <a:gd name="connsiteX36" fmla="*/ 443597 w 723900"/>
              <a:gd name="connsiteY36" fmla="*/ 438626 h 685800"/>
              <a:gd name="connsiteX37" fmla="*/ 462647 w 723900"/>
              <a:gd name="connsiteY37" fmla="*/ 381476 h 685800"/>
              <a:gd name="connsiteX38" fmla="*/ 461695 w 723900"/>
              <a:gd name="connsiteY38" fmla="*/ 369094 h 685800"/>
              <a:gd name="connsiteX39" fmla="*/ 587425 w 723900"/>
              <a:gd name="connsiteY39" fmla="*/ 317659 h 685800"/>
              <a:gd name="connsiteX40" fmla="*/ 676960 w 723900"/>
              <a:gd name="connsiteY40" fmla="*/ 342424 h 685800"/>
              <a:gd name="connsiteX41" fmla="*/ 717917 w 723900"/>
              <a:gd name="connsiteY41" fmla="*/ 242411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23900" h="685800">
                <a:moveTo>
                  <a:pt x="717917" y="242411"/>
                </a:moveTo>
                <a:cubicBezTo>
                  <a:pt x="701725" y="203359"/>
                  <a:pt x="656957" y="185261"/>
                  <a:pt x="617905" y="201454"/>
                </a:cubicBezTo>
                <a:cubicBezTo>
                  <a:pt x="585520" y="214789"/>
                  <a:pt x="566470" y="249079"/>
                  <a:pt x="571232" y="282416"/>
                </a:cubicBezTo>
                <a:lnTo>
                  <a:pt x="448360" y="333851"/>
                </a:lnTo>
                <a:cubicBezTo>
                  <a:pt x="435025" y="310991"/>
                  <a:pt x="411212" y="293846"/>
                  <a:pt x="384542" y="289084"/>
                </a:cubicBezTo>
                <a:lnTo>
                  <a:pt x="384542" y="156686"/>
                </a:lnTo>
                <a:cubicBezTo>
                  <a:pt x="416927" y="148114"/>
                  <a:pt x="441692" y="118586"/>
                  <a:pt x="441692" y="83344"/>
                </a:cubicBezTo>
                <a:cubicBezTo>
                  <a:pt x="441692" y="41434"/>
                  <a:pt x="407402" y="7144"/>
                  <a:pt x="365492" y="7144"/>
                </a:cubicBezTo>
                <a:lnTo>
                  <a:pt x="365492" y="7144"/>
                </a:lnTo>
                <a:cubicBezTo>
                  <a:pt x="323582" y="7144"/>
                  <a:pt x="289292" y="41434"/>
                  <a:pt x="289292" y="83344"/>
                </a:cubicBezTo>
                <a:cubicBezTo>
                  <a:pt x="289292" y="118586"/>
                  <a:pt x="314057" y="148114"/>
                  <a:pt x="346442" y="156686"/>
                </a:cubicBezTo>
                <a:lnTo>
                  <a:pt x="346442" y="288131"/>
                </a:lnTo>
                <a:cubicBezTo>
                  <a:pt x="318820" y="292894"/>
                  <a:pt x="295960" y="310039"/>
                  <a:pt x="282625" y="332899"/>
                </a:cubicBezTo>
                <a:lnTo>
                  <a:pt x="159752" y="281464"/>
                </a:lnTo>
                <a:cubicBezTo>
                  <a:pt x="164515" y="248126"/>
                  <a:pt x="146417" y="213836"/>
                  <a:pt x="113080" y="200501"/>
                </a:cubicBezTo>
                <a:cubicBezTo>
                  <a:pt x="74027" y="184309"/>
                  <a:pt x="29260" y="202406"/>
                  <a:pt x="13067" y="241459"/>
                </a:cubicBezTo>
                <a:cubicBezTo>
                  <a:pt x="-3125" y="280511"/>
                  <a:pt x="14972" y="325279"/>
                  <a:pt x="54025" y="341471"/>
                </a:cubicBezTo>
                <a:cubicBezTo>
                  <a:pt x="86410" y="354806"/>
                  <a:pt x="123557" y="344329"/>
                  <a:pt x="143560" y="316706"/>
                </a:cubicBezTo>
                <a:lnTo>
                  <a:pt x="269290" y="368141"/>
                </a:lnTo>
                <a:cubicBezTo>
                  <a:pt x="268337" y="371951"/>
                  <a:pt x="268337" y="376714"/>
                  <a:pt x="268337" y="380524"/>
                </a:cubicBezTo>
                <a:cubicBezTo>
                  <a:pt x="268337" y="401479"/>
                  <a:pt x="275005" y="421481"/>
                  <a:pt x="287387" y="437674"/>
                </a:cubicBezTo>
                <a:lnTo>
                  <a:pt x="188327" y="537686"/>
                </a:lnTo>
                <a:cubicBezTo>
                  <a:pt x="158800" y="520541"/>
                  <a:pt x="120700" y="524351"/>
                  <a:pt x="95935" y="549116"/>
                </a:cubicBezTo>
                <a:cubicBezTo>
                  <a:pt x="66407" y="578644"/>
                  <a:pt x="66407" y="627221"/>
                  <a:pt x="95935" y="656749"/>
                </a:cubicBezTo>
                <a:cubicBezTo>
                  <a:pt x="125462" y="686276"/>
                  <a:pt x="174040" y="686276"/>
                  <a:pt x="203567" y="656749"/>
                </a:cubicBezTo>
                <a:cubicBezTo>
                  <a:pt x="228332" y="631984"/>
                  <a:pt x="232142" y="593884"/>
                  <a:pt x="214997" y="564356"/>
                </a:cubicBezTo>
                <a:lnTo>
                  <a:pt x="315962" y="463391"/>
                </a:lnTo>
                <a:cubicBezTo>
                  <a:pt x="330250" y="471964"/>
                  <a:pt x="346442" y="476726"/>
                  <a:pt x="363587" y="476726"/>
                </a:cubicBezTo>
                <a:cubicBezTo>
                  <a:pt x="364540" y="476726"/>
                  <a:pt x="364540" y="476726"/>
                  <a:pt x="365492" y="476726"/>
                </a:cubicBezTo>
                <a:cubicBezTo>
                  <a:pt x="366445" y="476726"/>
                  <a:pt x="366445" y="476726"/>
                  <a:pt x="367397" y="476726"/>
                </a:cubicBezTo>
                <a:cubicBezTo>
                  <a:pt x="384542" y="476726"/>
                  <a:pt x="400735" y="471964"/>
                  <a:pt x="415022" y="463391"/>
                </a:cubicBezTo>
                <a:lnTo>
                  <a:pt x="515987" y="564356"/>
                </a:lnTo>
                <a:cubicBezTo>
                  <a:pt x="498842" y="593884"/>
                  <a:pt x="502652" y="631984"/>
                  <a:pt x="527417" y="657701"/>
                </a:cubicBezTo>
                <a:cubicBezTo>
                  <a:pt x="556945" y="687229"/>
                  <a:pt x="605522" y="687229"/>
                  <a:pt x="635050" y="657701"/>
                </a:cubicBezTo>
                <a:cubicBezTo>
                  <a:pt x="664577" y="628174"/>
                  <a:pt x="664577" y="579596"/>
                  <a:pt x="635050" y="550069"/>
                </a:cubicBezTo>
                <a:cubicBezTo>
                  <a:pt x="610285" y="525304"/>
                  <a:pt x="572185" y="521494"/>
                  <a:pt x="542657" y="538639"/>
                </a:cubicBezTo>
                <a:lnTo>
                  <a:pt x="443597" y="438626"/>
                </a:lnTo>
                <a:cubicBezTo>
                  <a:pt x="455980" y="422434"/>
                  <a:pt x="462647" y="403384"/>
                  <a:pt x="462647" y="381476"/>
                </a:cubicBezTo>
                <a:cubicBezTo>
                  <a:pt x="462647" y="377666"/>
                  <a:pt x="462647" y="372904"/>
                  <a:pt x="461695" y="369094"/>
                </a:cubicBezTo>
                <a:lnTo>
                  <a:pt x="587425" y="317659"/>
                </a:lnTo>
                <a:cubicBezTo>
                  <a:pt x="607427" y="344329"/>
                  <a:pt x="644575" y="355759"/>
                  <a:pt x="676960" y="342424"/>
                </a:cubicBezTo>
                <a:cubicBezTo>
                  <a:pt x="715060" y="325279"/>
                  <a:pt x="734110" y="281464"/>
                  <a:pt x="717917" y="242411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grpSp>
        <p:nvGrpSpPr>
          <p:cNvPr id="21" name="Γραφικό 11" descr="Ημερήσιο ημερολόγιο"/>
          <p:cNvGrpSpPr/>
          <p:nvPr/>
        </p:nvGrpSpPr>
        <p:grpSpPr>
          <a:xfrm>
            <a:off x="5765626" y="2854908"/>
            <a:ext cx="660748" cy="648680"/>
            <a:chOff x="5938800" y="3271800"/>
            <a:chExt cx="914400" cy="914400"/>
          </a:xfrm>
        </p:grpSpPr>
        <p:sp>
          <p:nvSpPr>
            <p:cNvPr id="23" name="Ελεύθερη σχεδίαση: Σχήμα 22"/>
            <p:cNvSpPr/>
            <p:nvPr/>
          </p:nvSpPr>
          <p:spPr>
            <a:xfrm>
              <a:off x="6179306" y="3398006"/>
              <a:ext cx="66675" cy="123825"/>
            </a:xfrm>
            <a:custGeom>
              <a:avLst/>
              <a:gdLst>
                <a:gd name="connsiteX0" fmla="*/ 35719 w 66675"/>
                <a:gd name="connsiteY0" fmla="*/ 121444 h 123825"/>
                <a:gd name="connsiteX1" fmla="*/ 64294 w 66675"/>
                <a:gd name="connsiteY1" fmla="*/ 92869 h 123825"/>
                <a:gd name="connsiteX2" fmla="*/ 64294 w 66675"/>
                <a:gd name="connsiteY2" fmla="*/ 35719 h 123825"/>
                <a:gd name="connsiteX3" fmla="*/ 35719 w 66675"/>
                <a:gd name="connsiteY3" fmla="*/ 7144 h 123825"/>
                <a:gd name="connsiteX4" fmla="*/ 7144 w 66675"/>
                <a:gd name="connsiteY4" fmla="*/ 35719 h 123825"/>
                <a:gd name="connsiteX5" fmla="*/ 7144 w 66675"/>
                <a:gd name="connsiteY5" fmla="*/ 92869 h 123825"/>
                <a:gd name="connsiteX6" fmla="*/ 35719 w 66675"/>
                <a:gd name="connsiteY6" fmla="*/ 12144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123825">
                  <a:moveTo>
                    <a:pt x="35719" y="121444"/>
                  </a:moveTo>
                  <a:cubicBezTo>
                    <a:pt x="51911" y="121444"/>
                    <a:pt x="64294" y="109061"/>
                    <a:pt x="64294" y="92869"/>
                  </a:cubicBezTo>
                  <a:lnTo>
                    <a:pt x="64294" y="35719"/>
                  </a:lnTo>
                  <a:cubicBezTo>
                    <a:pt x="64294" y="19526"/>
                    <a:pt x="51911" y="7144"/>
                    <a:pt x="35719" y="7144"/>
                  </a:cubicBezTo>
                  <a:cubicBezTo>
                    <a:pt x="19526" y="7144"/>
                    <a:pt x="7144" y="19526"/>
                    <a:pt x="7144" y="35719"/>
                  </a:cubicBezTo>
                  <a:lnTo>
                    <a:pt x="7144" y="92869"/>
                  </a:lnTo>
                  <a:cubicBezTo>
                    <a:pt x="7144" y="109061"/>
                    <a:pt x="19526" y="121444"/>
                    <a:pt x="35719" y="12144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4" name="Ελεύθερη σχεδίαση: Σχήμα 23"/>
            <p:cNvSpPr/>
            <p:nvPr/>
          </p:nvSpPr>
          <p:spPr>
            <a:xfrm>
              <a:off x="6065006" y="3626606"/>
              <a:ext cx="657225" cy="428625"/>
            </a:xfrm>
            <a:custGeom>
              <a:avLst/>
              <a:gdLst>
                <a:gd name="connsiteX0" fmla="*/ 64294 w 657225"/>
                <a:gd name="connsiteY0" fmla="*/ 292894 h 428625"/>
                <a:gd name="connsiteX1" fmla="*/ 216694 w 657225"/>
                <a:gd name="connsiteY1" fmla="*/ 292894 h 428625"/>
                <a:gd name="connsiteX2" fmla="*/ 216694 w 657225"/>
                <a:gd name="connsiteY2" fmla="*/ 369094 h 428625"/>
                <a:gd name="connsiteX3" fmla="*/ 64294 w 657225"/>
                <a:gd name="connsiteY3" fmla="*/ 369094 h 428625"/>
                <a:gd name="connsiteX4" fmla="*/ 64294 w 657225"/>
                <a:gd name="connsiteY4" fmla="*/ 292894 h 428625"/>
                <a:gd name="connsiteX5" fmla="*/ 64294 w 657225"/>
                <a:gd name="connsiteY5" fmla="*/ 178594 h 428625"/>
                <a:gd name="connsiteX6" fmla="*/ 216694 w 657225"/>
                <a:gd name="connsiteY6" fmla="*/ 178594 h 428625"/>
                <a:gd name="connsiteX7" fmla="*/ 216694 w 657225"/>
                <a:gd name="connsiteY7" fmla="*/ 254794 h 428625"/>
                <a:gd name="connsiteX8" fmla="*/ 64294 w 657225"/>
                <a:gd name="connsiteY8" fmla="*/ 254794 h 428625"/>
                <a:gd name="connsiteX9" fmla="*/ 64294 w 657225"/>
                <a:gd name="connsiteY9" fmla="*/ 178594 h 428625"/>
                <a:gd name="connsiteX10" fmla="*/ 64294 w 657225"/>
                <a:gd name="connsiteY10" fmla="*/ 64294 h 428625"/>
                <a:gd name="connsiteX11" fmla="*/ 216694 w 657225"/>
                <a:gd name="connsiteY11" fmla="*/ 64294 h 428625"/>
                <a:gd name="connsiteX12" fmla="*/ 216694 w 657225"/>
                <a:gd name="connsiteY12" fmla="*/ 140494 h 428625"/>
                <a:gd name="connsiteX13" fmla="*/ 64294 w 657225"/>
                <a:gd name="connsiteY13" fmla="*/ 140494 h 428625"/>
                <a:gd name="connsiteX14" fmla="*/ 64294 w 657225"/>
                <a:gd name="connsiteY14" fmla="*/ 64294 h 428625"/>
                <a:gd name="connsiteX15" fmla="*/ 407194 w 657225"/>
                <a:gd name="connsiteY15" fmla="*/ 64294 h 428625"/>
                <a:gd name="connsiteX16" fmla="*/ 407194 w 657225"/>
                <a:gd name="connsiteY16" fmla="*/ 140494 h 428625"/>
                <a:gd name="connsiteX17" fmla="*/ 254794 w 657225"/>
                <a:gd name="connsiteY17" fmla="*/ 140494 h 428625"/>
                <a:gd name="connsiteX18" fmla="*/ 254794 w 657225"/>
                <a:gd name="connsiteY18" fmla="*/ 64294 h 428625"/>
                <a:gd name="connsiteX19" fmla="*/ 407194 w 657225"/>
                <a:gd name="connsiteY19" fmla="*/ 64294 h 428625"/>
                <a:gd name="connsiteX20" fmla="*/ 597694 w 657225"/>
                <a:gd name="connsiteY20" fmla="*/ 64294 h 428625"/>
                <a:gd name="connsiteX21" fmla="*/ 597694 w 657225"/>
                <a:gd name="connsiteY21" fmla="*/ 140494 h 428625"/>
                <a:gd name="connsiteX22" fmla="*/ 445294 w 657225"/>
                <a:gd name="connsiteY22" fmla="*/ 140494 h 428625"/>
                <a:gd name="connsiteX23" fmla="*/ 445294 w 657225"/>
                <a:gd name="connsiteY23" fmla="*/ 64294 h 428625"/>
                <a:gd name="connsiteX24" fmla="*/ 597694 w 657225"/>
                <a:gd name="connsiteY24" fmla="*/ 64294 h 428625"/>
                <a:gd name="connsiteX25" fmla="*/ 597694 w 657225"/>
                <a:gd name="connsiteY25" fmla="*/ 254794 h 428625"/>
                <a:gd name="connsiteX26" fmla="*/ 445294 w 657225"/>
                <a:gd name="connsiteY26" fmla="*/ 254794 h 428625"/>
                <a:gd name="connsiteX27" fmla="*/ 445294 w 657225"/>
                <a:gd name="connsiteY27" fmla="*/ 178594 h 428625"/>
                <a:gd name="connsiteX28" fmla="*/ 597694 w 657225"/>
                <a:gd name="connsiteY28" fmla="*/ 178594 h 428625"/>
                <a:gd name="connsiteX29" fmla="*/ 597694 w 657225"/>
                <a:gd name="connsiteY29" fmla="*/ 254794 h 428625"/>
                <a:gd name="connsiteX30" fmla="*/ 597694 w 657225"/>
                <a:gd name="connsiteY30" fmla="*/ 369094 h 428625"/>
                <a:gd name="connsiteX31" fmla="*/ 445294 w 657225"/>
                <a:gd name="connsiteY31" fmla="*/ 369094 h 428625"/>
                <a:gd name="connsiteX32" fmla="*/ 445294 w 657225"/>
                <a:gd name="connsiteY32" fmla="*/ 292894 h 428625"/>
                <a:gd name="connsiteX33" fmla="*/ 597694 w 657225"/>
                <a:gd name="connsiteY33" fmla="*/ 292894 h 428625"/>
                <a:gd name="connsiteX34" fmla="*/ 597694 w 657225"/>
                <a:gd name="connsiteY34" fmla="*/ 369094 h 428625"/>
                <a:gd name="connsiteX35" fmla="*/ 254794 w 657225"/>
                <a:gd name="connsiteY35" fmla="*/ 254794 h 428625"/>
                <a:gd name="connsiteX36" fmla="*/ 254794 w 657225"/>
                <a:gd name="connsiteY36" fmla="*/ 178594 h 428625"/>
                <a:gd name="connsiteX37" fmla="*/ 407194 w 657225"/>
                <a:gd name="connsiteY37" fmla="*/ 178594 h 428625"/>
                <a:gd name="connsiteX38" fmla="*/ 407194 w 657225"/>
                <a:gd name="connsiteY38" fmla="*/ 254794 h 428625"/>
                <a:gd name="connsiteX39" fmla="*/ 254794 w 657225"/>
                <a:gd name="connsiteY39" fmla="*/ 254794 h 428625"/>
                <a:gd name="connsiteX40" fmla="*/ 254794 w 657225"/>
                <a:gd name="connsiteY40" fmla="*/ 369094 h 428625"/>
                <a:gd name="connsiteX41" fmla="*/ 254794 w 657225"/>
                <a:gd name="connsiteY41" fmla="*/ 292894 h 428625"/>
                <a:gd name="connsiteX42" fmla="*/ 407194 w 657225"/>
                <a:gd name="connsiteY42" fmla="*/ 292894 h 428625"/>
                <a:gd name="connsiteX43" fmla="*/ 407194 w 657225"/>
                <a:gd name="connsiteY43" fmla="*/ 369094 h 428625"/>
                <a:gd name="connsiteX44" fmla="*/ 254794 w 657225"/>
                <a:gd name="connsiteY44" fmla="*/ 369094 h 428625"/>
                <a:gd name="connsiteX45" fmla="*/ 7144 w 657225"/>
                <a:gd name="connsiteY45" fmla="*/ 426244 h 428625"/>
                <a:gd name="connsiteX46" fmla="*/ 654844 w 657225"/>
                <a:gd name="connsiteY46" fmla="*/ 426244 h 428625"/>
                <a:gd name="connsiteX47" fmla="*/ 654844 w 657225"/>
                <a:gd name="connsiteY47" fmla="*/ 7144 h 428625"/>
                <a:gd name="connsiteX48" fmla="*/ 7144 w 657225"/>
                <a:gd name="connsiteY48" fmla="*/ 7144 h 428625"/>
                <a:gd name="connsiteX49" fmla="*/ 7144 w 657225"/>
                <a:gd name="connsiteY49" fmla="*/ 426244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57225" h="428625">
                  <a:moveTo>
                    <a:pt x="64294" y="292894"/>
                  </a:moveTo>
                  <a:lnTo>
                    <a:pt x="216694" y="292894"/>
                  </a:lnTo>
                  <a:lnTo>
                    <a:pt x="216694" y="369094"/>
                  </a:lnTo>
                  <a:lnTo>
                    <a:pt x="64294" y="369094"/>
                  </a:lnTo>
                  <a:lnTo>
                    <a:pt x="64294" y="292894"/>
                  </a:lnTo>
                  <a:close/>
                  <a:moveTo>
                    <a:pt x="64294" y="178594"/>
                  </a:moveTo>
                  <a:lnTo>
                    <a:pt x="216694" y="178594"/>
                  </a:lnTo>
                  <a:lnTo>
                    <a:pt x="216694" y="254794"/>
                  </a:lnTo>
                  <a:lnTo>
                    <a:pt x="64294" y="254794"/>
                  </a:lnTo>
                  <a:lnTo>
                    <a:pt x="64294" y="178594"/>
                  </a:lnTo>
                  <a:close/>
                  <a:moveTo>
                    <a:pt x="64294" y="64294"/>
                  </a:moveTo>
                  <a:lnTo>
                    <a:pt x="216694" y="64294"/>
                  </a:lnTo>
                  <a:lnTo>
                    <a:pt x="216694" y="140494"/>
                  </a:lnTo>
                  <a:lnTo>
                    <a:pt x="64294" y="140494"/>
                  </a:lnTo>
                  <a:lnTo>
                    <a:pt x="64294" y="64294"/>
                  </a:lnTo>
                  <a:close/>
                  <a:moveTo>
                    <a:pt x="407194" y="64294"/>
                  </a:moveTo>
                  <a:lnTo>
                    <a:pt x="407194" y="140494"/>
                  </a:lnTo>
                  <a:lnTo>
                    <a:pt x="254794" y="140494"/>
                  </a:lnTo>
                  <a:lnTo>
                    <a:pt x="254794" y="64294"/>
                  </a:lnTo>
                  <a:lnTo>
                    <a:pt x="407194" y="64294"/>
                  </a:lnTo>
                  <a:close/>
                  <a:moveTo>
                    <a:pt x="597694" y="64294"/>
                  </a:moveTo>
                  <a:lnTo>
                    <a:pt x="597694" y="140494"/>
                  </a:lnTo>
                  <a:lnTo>
                    <a:pt x="445294" y="140494"/>
                  </a:lnTo>
                  <a:lnTo>
                    <a:pt x="445294" y="64294"/>
                  </a:lnTo>
                  <a:lnTo>
                    <a:pt x="597694" y="64294"/>
                  </a:lnTo>
                  <a:close/>
                  <a:moveTo>
                    <a:pt x="597694" y="254794"/>
                  </a:moveTo>
                  <a:lnTo>
                    <a:pt x="445294" y="254794"/>
                  </a:lnTo>
                  <a:lnTo>
                    <a:pt x="445294" y="178594"/>
                  </a:lnTo>
                  <a:lnTo>
                    <a:pt x="597694" y="178594"/>
                  </a:lnTo>
                  <a:lnTo>
                    <a:pt x="597694" y="254794"/>
                  </a:lnTo>
                  <a:close/>
                  <a:moveTo>
                    <a:pt x="597694" y="369094"/>
                  </a:moveTo>
                  <a:lnTo>
                    <a:pt x="445294" y="369094"/>
                  </a:lnTo>
                  <a:lnTo>
                    <a:pt x="445294" y="292894"/>
                  </a:lnTo>
                  <a:lnTo>
                    <a:pt x="597694" y="292894"/>
                  </a:lnTo>
                  <a:lnTo>
                    <a:pt x="597694" y="369094"/>
                  </a:lnTo>
                  <a:close/>
                  <a:moveTo>
                    <a:pt x="254794" y="254794"/>
                  </a:moveTo>
                  <a:lnTo>
                    <a:pt x="254794" y="178594"/>
                  </a:lnTo>
                  <a:lnTo>
                    <a:pt x="407194" y="178594"/>
                  </a:lnTo>
                  <a:lnTo>
                    <a:pt x="407194" y="254794"/>
                  </a:lnTo>
                  <a:lnTo>
                    <a:pt x="254794" y="254794"/>
                  </a:lnTo>
                  <a:close/>
                  <a:moveTo>
                    <a:pt x="254794" y="369094"/>
                  </a:moveTo>
                  <a:lnTo>
                    <a:pt x="254794" y="292894"/>
                  </a:lnTo>
                  <a:lnTo>
                    <a:pt x="407194" y="292894"/>
                  </a:lnTo>
                  <a:lnTo>
                    <a:pt x="407194" y="369094"/>
                  </a:lnTo>
                  <a:lnTo>
                    <a:pt x="254794" y="369094"/>
                  </a:lnTo>
                  <a:close/>
                  <a:moveTo>
                    <a:pt x="7144" y="426244"/>
                  </a:moveTo>
                  <a:lnTo>
                    <a:pt x="654844" y="426244"/>
                  </a:lnTo>
                  <a:lnTo>
                    <a:pt x="654844" y="7144"/>
                  </a:lnTo>
                  <a:lnTo>
                    <a:pt x="7144" y="7144"/>
                  </a:lnTo>
                  <a:lnTo>
                    <a:pt x="7144" y="42624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7" name="Ελεύθερη σχεδίαση: Σχήμα 26"/>
            <p:cNvSpPr/>
            <p:nvPr/>
          </p:nvSpPr>
          <p:spPr>
            <a:xfrm>
              <a:off x="6541256" y="3398006"/>
              <a:ext cx="66675" cy="123825"/>
            </a:xfrm>
            <a:custGeom>
              <a:avLst/>
              <a:gdLst>
                <a:gd name="connsiteX0" fmla="*/ 35719 w 66675"/>
                <a:gd name="connsiteY0" fmla="*/ 121444 h 123825"/>
                <a:gd name="connsiteX1" fmla="*/ 64294 w 66675"/>
                <a:gd name="connsiteY1" fmla="*/ 92869 h 123825"/>
                <a:gd name="connsiteX2" fmla="*/ 64294 w 66675"/>
                <a:gd name="connsiteY2" fmla="*/ 35719 h 123825"/>
                <a:gd name="connsiteX3" fmla="*/ 35719 w 66675"/>
                <a:gd name="connsiteY3" fmla="*/ 7144 h 123825"/>
                <a:gd name="connsiteX4" fmla="*/ 7144 w 66675"/>
                <a:gd name="connsiteY4" fmla="*/ 35719 h 123825"/>
                <a:gd name="connsiteX5" fmla="*/ 7144 w 66675"/>
                <a:gd name="connsiteY5" fmla="*/ 92869 h 123825"/>
                <a:gd name="connsiteX6" fmla="*/ 35719 w 66675"/>
                <a:gd name="connsiteY6" fmla="*/ 12144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123825">
                  <a:moveTo>
                    <a:pt x="35719" y="121444"/>
                  </a:moveTo>
                  <a:cubicBezTo>
                    <a:pt x="51911" y="121444"/>
                    <a:pt x="64294" y="109061"/>
                    <a:pt x="64294" y="92869"/>
                  </a:cubicBezTo>
                  <a:lnTo>
                    <a:pt x="64294" y="35719"/>
                  </a:lnTo>
                  <a:cubicBezTo>
                    <a:pt x="64294" y="19526"/>
                    <a:pt x="51911" y="7144"/>
                    <a:pt x="35719" y="7144"/>
                  </a:cubicBezTo>
                  <a:cubicBezTo>
                    <a:pt x="19526" y="7144"/>
                    <a:pt x="7144" y="19526"/>
                    <a:pt x="7144" y="35719"/>
                  </a:cubicBezTo>
                  <a:lnTo>
                    <a:pt x="7144" y="92869"/>
                  </a:lnTo>
                  <a:cubicBezTo>
                    <a:pt x="7144" y="109061"/>
                    <a:pt x="19526" y="121444"/>
                    <a:pt x="35719" y="12144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/>
            </a:p>
          </p:txBody>
        </p:sp>
        <p:sp>
          <p:nvSpPr>
            <p:cNvPr id="28" name="Ελεύθερη σχεδίαση: Σχήμα 27"/>
            <p:cNvSpPr/>
            <p:nvPr/>
          </p:nvSpPr>
          <p:spPr>
            <a:xfrm>
              <a:off x="6065006" y="3455156"/>
              <a:ext cx="657225" cy="142875"/>
            </a:xfrm>
            <a:custGeom>
              <a:avLst/>
              <a:gdLst>
                <a:gd name="connsiteX0" fmla="*/ 578644 w 657225"/>
                <a:gd name="connsiteY0" fmla="*/ 7144 h 142875"/>
                <a:gd name="connsiteX1" fmla="*/ 578644 w 657225"/>
                <a:gd name="connsiteY1" fmla="*/ 35719 h 142875"/>
                <a:gd name="connsiteX2" fmla="*/ 511969 w 657225"/>
                <a:gd name="connsiteY2" fmla="*/ 102394 h 142875"/>
                <a:gd name="connsiteX3" fmla="*/ 445294 w 657225"/>
                <a:gd name="connsiteY3" fmla="*/ 35719 h 142875"/>
                <a:gd name="connsiteX4" fmla="*/ 445294 w 657225"/>
                <a:gd name="connsiteY4" fmla="*/ 7144 h 142875"/>
                <a:gd name="connsiteX5" fmla="*/ 216694 w 657225"/>
                <a:gd name="connsiteY5" fmla="*/ 7144 h 142875"/>
                <a:gd name="connsiteX6" fmla="*/ 216694 w 657225"/>
                <a:gd name="connsiteY6" fmla="*/ 35719 h 142875"/>
                <a:gd name="connsiteX7" fmla="*/ 150019 w 657225"/>
                <a:gd name="connsiteY7" fmla="*/ 102394 h 142875"/>
                <a:gd name="connsiteX8" fmla="*/ 83344 w 657225"/>
                <a:gd name="connsiteY8" fmla="*/ 35719 h 142875"/>
                <a:gd name="connsiteX9" fmla="*/ 83344 w 657225"/>
                <a:gd name="connsiteY9" fmla="*/ 7144 h 142875"/>
                <a:gd name="connsiteX10" fmla="*/ 7144 w 657225"/>
                <a:gd name="connsiteY10" fmla="*/ 7144 h 142875"/>
                <a:gd name="connsiteX11" fmla="*/ 7144 w 657225"/>
                <a:gd name="connsiteY11" fmla="*/ 140494 h 142875"/>
                <a:gd name="connsiteX12" fmla="*/ 654844 w 657225"/>
                <a:gd name="connsiteY12" fmla="*/ 140494 h 142875"/>
                <a:gd name="connsiteX13" fmla="*/ 654844 w 657225"/>
                <a:gd name="connsiteY13" fmla="*/ 7144 h 142875"/>
                <a:gd name="connsiteX14" fmla="*/ 578644 w 657225"/>
                <a:gd name="connsiteY14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57225" h="142875">
                  <a:moveTo>
                    <a:pt x="578644" y="7144"/>
                  </a:moveTo>
                  <a:lnTo>
                    <a:pt x="578644" y="35719"/>
                  </a:lnTo>
                  <a:cubicBezTo>
                    <a:pt x="578644" y="72866"/>
                    <a:pt x="549116" y="102394"/>
                    <a:pt x="511969" y="102394"/>
                  </a:cubicBezTo>
                  <a:cubicBezTo>
                    <a:pt x="474821" y="102394"/>
                    <a:pt x="445294" y="72866"/>
                    <a:pt x="445294" y="35719"/>
                  </a:cubicBezTo>
                  <a:lnTo>
                    <a:pt x="445294" y="7144"/>
                  </a:lnTo>
                  <a:lnTo>
                    <a:pt x="216694" y="7144"/>
                  </a:lnTo>
                  <a:lnTo>
                    <a:pt x="216694" y="35719"/>
                  </a:lnTo>
                  <a:cubicBezTo>
                    <a:pt x="216694" y="72866"/>
                    <a:pt x="187166" y="102394"/>
                    <a:pt x="150019" y="102394"/>
                  </a:cubicBezTo>
                  <a:cubicBezTo>
                    <a:pt x="112871" y="102394"/>
                    <a:pt x="83344" y="72866"/>
                    <a:pt x="83344" y="35719"/>
                  </a:cubicBezTo>
                  <a:lnTo>
                    <a:pt x="83344" y="7144"/>
                  </a:lnTo>
                  <a:lnTo>
                    <a:pt x="7144" y="7144"/>
                  </a:lnTo>
                  <a:lnTo>
                    <a:pt x="7144" y="140494"/>
                  </a:lnTo>
                  <a:lnTo>
                    <a:pt x="654844" y="140494"/>
                  </a:lnTo>
                  <a:lnTo>
                    <a:pt x="654844" y="7144"/>
                  </a:lnTo>
                  <a:lnTo>
                    <a:pt x="578644" y="714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l-GR" dirty="0"/>
            </a:p>
          </p:txBody>
        </p:sp>
      </p:grpSp>
      <p:sp>
        <p:nvSpPr>
          <p:cNvPr id="33" name="Ορθογώνιο 6">
            <a:extLst>
              <a:ext uri="{FF2B5EF4-FFF2-40B4-BE49-F238E27FC236}">
                <a16:creationId xmlns="" xmlns:a16="http://schemas.microsoft.com/office/drawing/2014/main" id="{2048D76A-5F51-4AEA-ACF6-7BF581B6C9B4}"/>
              </a:ext>
            </a:extLst>
          </p:cNvPr>
          <p:cNvSpPr/>
          <p:nvPr/>
        </p:nvSpPr>
        <p:spPr>
          <a:xfrm flipV="1">
            <a:off x="347282" y="323997"/>
            <a:ext cx="4359347" cy="161205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35" name="Ορθογώνιο 6">
            <a:extLst>
              <a:ext uri="{FF2B5EF4-FFF2-40B4-BE49-F238E27FC236}">
                <a16:creationId xmlns="" xmlns:a16="http://schemas.microsoft.com/office/drawing/2014/main" id="{86E28BA1-E208-4130-845B-5E654B3B0752}"/>
              </a:ext>
            </a:extLst>
          </p:cNvPr>
          <p:cNvSpPr/>
          <p:nvPr/>
        </p:nvSpPr>
        <p:spPr>
          <a:xfrm>
            <a:off x="381145" y="6280703"/>
            <a:ext cx="4320000" cy="161205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2050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FE2DAA49-837C-4B20-89DC-DE3A64D01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75" y="145385"/>
            <a:ext cx="4822319" cy="65459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80</a:t>
            </a:fld>
            <a:endParaRPr lang="el-GR" dirty="0"/>
          </a:p>
        </p:txBody>
      </p:sp>
      <p:sp>
        <p:nvSpPr>
          <p:cNvPr id="14" name="Θέση κειμένου 13"/>
          <p:cNvSpPr>
            <a:spLocks noGrp="1"/>
          </p:cNvSpPr>
          <p:nvPr>
            <p:ph type="body" sz="quarter" idx="32"/>
          </p:nvPr>
        </p:nvSpPr>
        <p:spPr>
          <a:xfrm>
            <a:off x="2733508" y="1743117"/>
            <a:ext cx="1980000" cy="1761039"/>
          </a:xfrm>
        </p:spPr>
        <p:txBody>
          <a:bodyPr rtlCol="0"/>
          <a:lstStyle/>
          <a:p>
            <a:pPr algn="ctr"/>
            <a:r>
              <a:rPr lang="el-GR" dirty="0"/>
              <a:t>Στα </a:t>
            </a:r>
            <a:r>
              <a:rPr lang="el-GR" b="1" dirty="0"/>
              <a:t>παραδοσιακά συστήματα παραγωγής </a:t>
            </a:r>
            <a:r>
              <a:rPr lang="el-GR" dirty="0"/>
              <a:t>οι επιλογές περιορίζονταν στη διαγώνιο του ανωτέρω σχήματος</a:t>
            </a:r>
          </a:p>
          <a:p>
            <a:pPr algn="ctr"/>
            <a:endParaRPr lang="el-GR" dirty="0"/>
          </a:p>
        </p:txBody>
      </p:sp>
      <p:sp>
        <p:nvSpPr>
          <p:cNvPr id="22" name="Θέση κειμένου 13"/>
          <p:cNvSpPr txBox="1"/>
          <p:nvPr/>
        </p:nvSpPr>
        <p:spPr>
          <a:xfrm>
            <a:off x="5145580" y="1732469"/>
            <a:ext cx="1900842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ενώ η </a:t>
            </a:r>
            <a:r>
              <a:rPr lang="el-GR" b="1" dirty="0"/>
              <a:t>ευέλικτη παραγωγή </a:t>
            </a:r>
            <a:r>
              <a:rPr lang="el-GR" dirty="0"/>
              <a:t>παρέχει τη δυνατότητα εξόδου από τη διαγώνιο</a:t>
            </a:r>
          </a:p>
        </p:txBody>
      </p:sp>
      <p:sp>
        <p:nvSpPr>
          <p:cNvPr id="23" name="Θέση κειμένου 13"/>
          <p:cNvSpPr txBox="1"/>
          <p:nvPr/>
        </p:nvSpPr>
        <p:spPr>
          <a:xfrm>
            <a:off x="7478493" y="1713657"/>
            <a:ext cx="1980000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επιτρέποντας την ταυτόχρονη </a:t>
            </a:r>
            <a:r>
              <a:rPr lang="el-GR" b="1" dirty="0"/>
              <a:t>αύξηση του μεγέθους </a:t>
            </a:r>
            <a:r>
              <a:rPr lang="el-GR" dirty="0"/>
              <a:t>της παρτίδας και την </a:t>
            </a:r>
            <a:r>
              <a:rPr lang="el-GR" b="1" dirty="0"/>
              <a:t>ευελιξία </a:t>
            </a:r>
            <a:r>
              <a:rPr lang="el-GR" dirty="0"/>
              <a:t>του προϊόντος, με βάση τις προδιαγραφές των πελατών</a:t>
            </a:r>
          </a:p>
          <a:p>
            <a:pPr algn="ctr"/>
            <a:endParaRPr lang="el-GR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4684432" y="2301791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89975" y="2301790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Γραφικό 5" descr="Μονό γρανάζι">
            <a:extLst>
              <a:ext uri="{FF2B5EF4-FFF2-40B4-BE49-F238E27FC236}">
                <a16:creationId xmlns="" xmlns:a16="http://schemas.microsoft.com/office/drawing/2014/main" id="{2E3A9F8B-ED79-4D50-B9D2-F4626A288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8800" y="3992774"/>
            <a:ext cx="914400" cy="914400"/>
          </a:xfrm>
          <a:prstGeom prst="rect">
            <a:avLst/>
          </a:prstGeom>
        </p:spPr>
      </p:pic>
      <p:pic>
        <p:nvPicPr>
          <p:cNvPr id="8" name="Γραφικό 7" descr="Ανοδική τάση">
            <a:extLst>
              <a:ext uri="{FF2B5EF4-FFF2-40B4-BE49-F238E27FC236}">
                <a16:creationId xmlns="" xmlns:a16="http://schemas.microsoft.com/office/drawing/2014/main" id="{197D1631-2A58-4E16-88FA-6EDE733D83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11293" y="3992774"/>
            <a:ext cx="914400" cy="914400"/>
          </a:xfrm>
          <a:prstGeom prst="rect">
            <a:avLst/>
          </a:prstGeom>
        </p:spPr>
      </p:pic>
      <p:pic>
        <p:nvPicPr>
          <p:cNvPr id="15" name="Γραφικό 14" descr="Επιστροφή">
            <a:extLst>
              <a:ext uri="{FF2B5EF4-FFF2-40B4-BE49-F238E27FC236}">
                <a16:creationId xmlns="" xmlns:a16="http://schemas.microsoft.com/office/drawing/2014/main" id="{7EB4B12E-720A-42ED-A8ED-2CB41C6F18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266308" y="3992774"/>
            <a:ext cx="914400" cy="914400"/>
          </a:xfrm>
          <a:prstGeom prst="rect">
            <a:avLst/>
          </a:prstGeom>
        </p:spPr>
      </p:pic>
      <p:sp>
        <p:nvSpPr>
          <p:cNvPr id="16" name="Ορθογώνιο 15">
            <a:extLst>
              <a:ext uri="{FF2B5EF4-FFF2-40B4-BE49-F238E27FC236}">
                <a16:creationId xmlns="" xmlns:a16="http://schemas.microsoft.com/office/drawing/2014/main" id="{FF24711D-05C1-40D6-9C0C-202D95E5B86D}"/>
              </a:ext>
            </a:extLst>
          </p:cNvPr>
          <p:cNvSpPr/>
          <p:nvPr/>
        </p:nvSpPr>
        <p:spPr>
          <a:xfrm>
            <a:off x="2453013" y="5737228"/>
            <a:ext cx="7285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Το ευέλικτο σύστημα παραγωγής παρέχει επίσης τη δυνατότητα μαζικής παραγωγής ειδικών προδιαγραφών.</a:t>
            </a:r>
          </a:p>
        </p:txBody>
      </p:sp>
    </p:spTree>
    <p:extLst>
      <p:ext uri="{BB962C8B-B14F-4D97-AF65-F5344CB8AC3E}">
        <p14:creationId xmlns="" xmlns:p14="http://schemas.microsoft.com/office/powerpoint/2010/main" val="226442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Ομάδα 18" descr="Θέση εικόνας"/>
          <p:cNvGrpSpPr/>
          <p:nvPr/>
        </p:nvGrpSpPr>
        <p:grpSpPr>
          <a:xfrm>
            <a:off x="323999" y="310351"/>
            <a:ext cx="4320000" cy="6120000"/>
            <a:chOff x="180000" y="180000"/>
            <a:chExt cx="4330700" cy="6292683"/>
          </a:xfrm>
        </p:grpSpPr>
        <p:sp>
          <p:nvSpPr>
            <p:cNvPr id="20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21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6361676" y="429653"/>
            <a:ext cx="4685247" cy="432000"/>
          </a:xfrm>
        </p:spPr>
        <p:txBody>
          <a:bodyPr rtlCol="0"/>
          <a:lstStyle/>
          <a:p>
            <a:pPr algn="ctr"/>
            <a:r>
              <a:rPr lang="el-GR" b="1" dirty="0"/>
              <a:t>Ευέλικτο Σύστημα Παραγωγής</a:t>
            </a:r>
            <a:endParaRPr lang="el-GR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81</a:t>
            </a:fld>
            <a:endParaRPr lang="el-GR" dirty="0"/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35"/>
          </p:nvPr>
        </p:nvSpPr>
        <p:spPr>
          <a:xfrm>
            <a:off x="9899944" y="2863270"/>
            <a:ext cx="1872000" cy="360000"/>
          </a:xfrm>
        </p:spPr>
        <p:txBody>
          <a:bodyPr rtlCol="0"/>
          <a:lstStyle/>
          <a:p>
            <a:pPr algn="ctr"/>
            <a:r>
              <a:rPr lang="el-GR" b="1" dirty="0"/>
              <a:t>Λίγα ιεραρχικά επίπεδα</a:t>
            </a:r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36"/>
          </p:nvPr>
        </p:nvSpPr>
        <p:spPr>
          <a:xfrm>
            <a:off x="6361676" y="4455095"/>
            <a:ext cx="2130438" cy="360000"/>
          </a:xfrm>
        </p:spPr>
        <p:txBody>
          <a:bodyPr rtlCol="0"/>
          <a:lstStyle/>
          <a:p>
            <a:pPr algn="ctr"/>
            <a:r>
              <a:rPr lang="el-GR" sz="1800" b="1" dirty="0">
                <a:latin typeface="+mj-lt"/>
              </a:rPr>
              <a:t>Προσαρμοσμένα καθήκοντα</a:t>
            </a:r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2"/>
          </p:nvPr>
        </p:nvSpPr>
        <p:spPr>
          <a:xfrm>
            <a:off x="6494034" y="2817560"/>
            <a:ext cx="1872000" cy="360000"/>
          </a:xfrm>
        </p:spPr>
        <p:txBody>
          <a:bodyPr rtlCol="0"/>
          <a:lstStyle/>
          <a:p>
            <a:pPr algn="ctr"/>
            <a:r>
              <a:rPr lang="el-GR" b="1" dirty="0">
                <a:latin typeface="+mj-lt"/>
              </a:rPr>
              <a:t>Περιορισμένο εύρος ελέγχου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" name="Θέση κειμένου 12"/>
          <p:cNvSpPr txBox="1"/>
          <p:nvPr/>
        </p:nvSpPr>
        <p:spPr>
          <a:xfrm>
            <a:off x="9557916" y="4540853"/>
            <a:ext cx="2556056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b="1" dirty="0"/>
              <a:t>Αποκεντρωμένη λήψη αποφάσεων</a:t>
            </a:r>
          </a:p>
        </p:txBody>
      </p:sp>
      <p:pic>
        <p:nvPicPr>
          <p:cNvPr id="5124" name="Picture 4" descr="Î£ÏÎµÏÎ¹ÎºÎ® ÎµÎ¹ÎºÏÎ½Î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61" y="221513"/>
            <a:ext cx="4980513" cy="64149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Θέση κειμένου 6">
            <a:extLst>
              <a:ext uri="{FF2B5EF4-FFF2-40B4-BE49-F238E27FC236}">
                <a16:creationId xmlns="" xmlns:a16="http://schemas.microsoft.com/office/drawing/2014/main" id="{5F727ECC-DC45-4294-B7FD-C7B922D30C16}"/>
              </a:ext>
            </a:extLst>
          </p:cNvPr>
          <p:cNvSpPr txBox="1"/>
          <p:nvPr/>
        </p:nvSpPr>
        <p:spPr>
          <a:xfrm>
            <a:off x="5571587" y="1252013"/>
            <a:ext cx="6394252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>
                <a:latin typeface="+mn-lt"/>
              </a:rPr>
              <a:t>Συγκριτικά με τις τεχνολογίες μαζικής παραγωγής, το ευέλικτο σύστημα παραγωγής έχει :</a:t>
            </a:r>
          </a:p>
        </p:txBody>
      </p:sp>
      <p:pic>
        <p:nvPicPr>
          <p:cNvPr id="4098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4BBF0E0B-84D6-4698-9CB0-3CC916EC4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" y="221513"/>
            <a:ext cx="5610406" cy="64149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Γραφικό 15" descr="Δίκτυο">
            <a:extLst>
              <a:ext uri="{FF2B5EF4-FFF2-40B4-BE49-F238E27FC236}">
                <a16:creationId xmlns="" xmlns:a16="http://schemas.microsoft.com/office/drawing/2014/main" id="{5FA04A74-7E18-4044-A7D4-3E50370650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57478" y="2863270"/>
            <a:ext cx="491773" cy="491773"/>
          </a:xfrm>
          <a:prstGeom prst="rect">
            <a:avLst/>
          </a:prstGeom>
        </p:spPr>
      </p:pic>
      <p:pic>
        <p:nvPicPr>
          <p:cNvPr id="35" name="Γραφικό 34" descr="Ιεραρχία">
            <a:extLst>
              <a:ext uri="{FF2B5EF4-FFF2-40B4-BE49-F238E27FC236}">
                <a16:creationId xmlns="" xmlns:a16="http://schemas.microsoft.com/office/drawing/2014/main" id="{750ACF76-1F90-4D7F-B34A-8B23BB4B8C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147374" y="2886943"/>
            <a:ext cx="491774" cy="491774"/>
          </a:xfrm>
          <a:prstGeom prst="rect">
            <a:avLst/>
          </a:prstGeom>
        </p:spPr>
      </p:pic>
      <p:pic>
        <p:nvPicPr>
          <p:cNvPr id="37" name="Γραφικό 36" descr="Λίστα ελέγχου">
            <a:extLst>
              <a:ext uri="{FF2B5EF4-FFF2-40B4-BE49-F238E27FC236}">
                <a16:creationId xmlns="" xmlns:a16="http://schemas.microsoft.com/office/drawing/2014/main" id="{A81A6853-18F6-4E65-AFE0-8B8243500C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869903" y="4498504"/>
            <a:ext cx="491773" cy="491773"/>
          </a:xfrm>
          <a:prstGeom prst="rect">
            <a:avLst/>
          </a:prstGeom>
        </p:spPr>
      </p:pic>
      <p:pic>
        <p:nvPicPr>
          <p:cNvPr id="40" name="Γραφικό 39" descr="Κοινή χρήση">
            <a:extLst>
              <a:ext uri="{FF2B5EF4-FFF2-40B4-BE49-F238E27FC236}">
                <a16:creationId xmlns="" xmlns:a16="http://schemas.microsoft.com/office/drawing/2014/main" id="{BE259B63-C9F7-4551-87EB-6932193B37E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147375" y="4474967"/>
            <a:ext cx="491773" cy="491773"/>
          </a:xfrm>
          <a:prstGeom prst="rect">
            <a:avLst/>
          </a:prstGeom>
        </p:spPr>
      </p:pic>
      <p:grpSp>
        <p:nvGrpSpPr>
          <p:cNvPr id="43" name="Ομάδα 42" descr="Θέση εικόνας">
            <a:extLst>
              <a:ext uri="{FF2B5EF4-FFF2-40B4-BE49-F238E27FC236}">
                <a16:creationId xmlns="" xmlns:a16="http://schemas.microsoft.com/office/drawing/2014/main" id="{D864346B-1C20-4F04-A66B-7F2A77026FBE}"/>
              </a:ext>
            </a:extLst>
          </p:cNvPr>
          <p:cNvGrpSpPr/>
          <p:nvPr/>
        </p:nvGrpSpPr>
        <p:grpSpPr>
          <a:xfrm>
            <a:off x="198738" y="284143"/>
            <a:ext cx="5203013" cy="6260063"/>
            <a:chOff x="79544" y="180000"/>
            <a:chExt cx="4330700" cy="6292683"/>
          </a:xfrm>
        </p:grpSpPr>
        <p:sp>
          <p:nvSpPr>
            <p:cNvPr id="44" name="Ορθογώνιο 6">
              <a:extLst>
                <a:ext uri="{FF2B5EF4-FFF2-40B4-BE49-F238E27FC236}">
                  <a16:creationId xmlns="" xmlns:a16="http://schemas.microsoft.com/office/drawing/2014/main" id="{B5568367-9BB0-4BFC-BA54-7656C4C97DA3}"/>
                </a:ext>
              </a:extLst>
            </p:cNvPr>
            <p:cNvSpPr/>
            <p:nvPr/>
          </p:nvSpPr>
          <p:spPr>
            <a:xfrm>
              <a:off x="79544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45" name="Ορθογώνιο 6">
              <a:extLst>
                <a:ext uri="{FF2B5EF4-FFF2-40B4-BE49-F238E27FC236}">
                  <a16:creationId xmlns="" xmlns:a16="http://schemas.microsoft.com/office/drawing/2014/main" id="{783D7798-01A5-410F-AFCE-9FB84665591A}"/>
                </a:ext>
              </a:extLst>
            </p:cNvPr>
            <p:cNvSpPr/>
            <p:nvPr/>
          </p:nvSpPr>
          <p:spPr>
            <a:xfrm flipV="1">
              <a:off x="79544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260181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ÎÏÎ¿ÏÎ­Î»ÎµÏÎ¼Î± ÎµÎ¹ÎºÏÎ½Î±Ï Î³Î¹Î± PRODUCTION AUDI IMAGES">
            <a:extLst>
              <a:ext uri="{FF2B5EF4-FFF2-40B4-BE49-F238E27FC236}">
                <a16:creationId xmlns="" xmlns:a16="http://schemas.microsoft.com/office/drawing/2014/main" id="{FF445C48-2338-4635-8592-5FF24F3CC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28" y="315994"/>
            <a:ext cx="4763164" cy="62750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Τίτλος 1"/>
          <p:cNvSpPr>
            <a:spLocks noGrp="1"/>
          </p:cNvSpPr>
          <p:nvPr>
            <p:ph type="title"/>
          </p:nvPr>
        </p:nvSpPr>
        <p:spPr>
          <a:xfrm>
            <a:off x="5063346" y="591881"/>
            <a:ext cx="6749834" cy="452434"/>
          </a:xfrm>
        </p:spPr>
        <p:txBody>
          <a:bodyPr rtlCol="0"/>
          <a:lstStyle/>
          <a:p>
            <a:pPr algn="ctr"/>
            <a:r>
              <a:rPr lang="el-GR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l-GR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l-GR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Ευέλικτο Σύστημα Παραγωγής</a:t>
            </a:r>
            <a:br>
              <a:rPr lang="el-GR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l-GR" sz="2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82</a:t>
            </a:fld>
            <a:endParaRPr lang="el-GR" dirty="0"/>
          </a:p>
        </p:txBody>
      </p:sp>
      <p:sp>
        <p:nvSpPr>
          <p:cNvPr id="34" name="Θέση κειμένου 8"/>
          <p:cNvSpPr>
            <a:spLocks noGrp="1"/>
          </p:cNvSpPr>
          <p:nvPr>
            <p:ph type="body" sz="quarter" idx="32"/>
          </p:nvPr>
        </p:nvSpPr>
        <p:spPr>
          <a:xfrm>
            <a:off x="9847280" y="3965026"/>
            <a:ext cx="2045038" cy="587342"/>
          </a:xfrm>
        </p:spPr>
        <p:txBody>
          <a:bodyPr rtlCol="0"/>
          <a:lstStyle/>
          <a:p>
            <a:pPr algn="ctr"/>
            <a:r>
              <a:rPr lang="el-GR" sz="2000" dirty="0"/>
              <a:t>Οι σχέσεις με τους λίγους σχετικά προμηθευτές χαρακτηρίζονται από πιστότητα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661282" y="6073017"/>
            <a:ext cx="154349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Θέση κειμένου 4"/>
          <p:cNvSpPr txBox="1"/>
          <p:nvPr/>
        </p:nvSpPr>
        <p:spPr>
          <a:xfrm>
            <a:off x="4969572" y="3971432"/>
            <a:ext cx="225285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2000" dirty="0"/>
              <a:t>Η εργασία είναι ομαδική</a:t>
            </a:r>
          </a:p>
        </p:txBody>
      </p:sp>
      <p:sp>
        <p:nvSpPr>
          <p:cNvPr id="30" name="Θέση κειμένου 6"/>
          <p:cNvSpPr txBox="1"/>
          <p:nvPr/>
        </p:nvSpPr>
        <p:spPr>
          <a:xfrm>
            <a:off x="7311835" y="3971432"/>
            <a:ext cx="2252855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2000" dirty="0"/>
              <a:t>Η εκπαίδευση ευρεία &amp; συχνή</a:t>
            </a:r>
          </a:p>
        </p:txBody>
      </p:sp>
      <p:pic>
        <p:nvPicPr>
          <p:cNvPr id="3" name="Γραφικό 2" descr="Σύσκεψη">
            <a:extLst>
              <a:ext uri="{FF2B5EF4-FFF2-40B4-BE49-F238E27FC236}">
                <a16:creationId xmlns="" xmlns:a16="http://schemas.microsoft.com/office/drawing/2014/main" id="{D80FCA79-919A-486F-90C6-5DB30AE658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12599" y="2682446"/>
            <a:ext cx="914400" cy="914400"/>
          </a:xfrm>
          <a:prstGeom prst="rect">
            <a:avLst/>
          </a:prstGeom>
        </p:spPr>
      </p:pic>
      <p:pic>
        <p:nvPicPr>
          <p:cNvPr id="8" name="Γραφικό 7" descr="Μαυροπίνακας">
            <a:extLst>
              <a:ext uri="{FF2B5EF4-FFF2-40B4-BE49-F238E27FC236}">
                <a16:creationId xmlns="" xmlns:a16="http://schemas.microsoft.com/office/drawing/2014/main" id="{2E206472-6EB7-412B-A824-6D0BE20516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81063" y="2682446"/>
            <a:ext cx="914400" cy="914400"/>
          </a:xfrm>
          <a:prstGeom prst="rect">
            <a:avLst/>
          </a:prstGeom>
        </p:spPr>
      </p:pic>
      <p:pic>
        <p:nvPicPr>
          <p:cNvPr id="11" name="Γραφικό 10" descr="Χρήστες">
            <a:extLst>
              <a:ext uri="{FF2B5EF4-FFF2-40B4-BE49-F238E27FC236}">
                <a16:creationId xmlns="" xmlns:a16="http://schemas.microsoft.com/office/drawing/2014/main" id="{1B0193EB-1357-4D34-BAB2-B99A886223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8799" y="2646275"/>
            <a:ext cx="914400" cy="914400"/>
          </a:xfrm>
          <a:prstGeom prst="rect">
            <a:avLst/>
          </a:prstGeom>
        </p:spPr>
      </p:pic>
      <p:grpSp>
        <p:nvGrpSpPr>
          <p:cNvPr id="13" name="Ομάδα 12" descr="Θέση εικόνας">
            <a:extLst>
              <a:ext uri="{FF2B5EF4-FFF2-40B4-BE49-F238E27FC236}">
                <a16:creationId xmlns="" xmlns:a16="http://schemas.microsoft.com/office/drawing/2014/main" id="{7503DB92-BD7F-4071-8261-3619CB10F2FE}"/>
              </a:ext>
            </a:extLst>
          </p:cNvPr>
          <p:cNvGrpSpPr/>
          <p:nvPr/>
        </p:nvGrpSpPr>
        <p:grpSpPr>
          <a:xfrm>
            <a:off x="225912" y="414747"/>
            <a:ext cx="4544440" cy="6073249"/>
            <a:chOff x="180000" y="180000"/>
            <a:chExt cx="4330700" cy="6337924"/>
          </a:xfrm>
        </p:grpSpPr>
        <p:sp>
          <p:nvSpPr>
            <p:cNvPr id="14" name="Ορθογώνιο 6">
              <a:extLst>
                <a:ext uri="{FF2B5EF4-FFF2-40B4-BE49-F238E27FC236}">
                  <a16:creationId xmlns="" xmlns:a16="http://schemas.microsoft.com/office/drawing/2014/main" id="{35876C73-AE94-4F97-A91E-F7E51A49A59E}"/>
                </a:ext>
              </a:extLst>
            </p:cNvPr>
            <p:cNvSpPr/>
            <p:nvPr/>
          </p:nvSpPr>
          <p:spPr>
            <a:xfrm>
              <a:off x="180000" y="633549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15" name="Ορθογώνιο 6">
              <a:extLst>
                <a:ext uri="{FF2B5EF4-FFF2-40B4-BE49-F238E27FC236}">
                  <a16:creationId xmlns="" xmlns:a16="http://schemas.microsoft.com/office/drawing/2014/main" id="{995182AF-B7B2-4054-88A6-269FA9220E76}"/>
                </a:ext>
              </a:extLst>
            </p:cNvPr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188339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324C2689-907E-4F37-9BB9-40420DC2AFC6}"/>
              </a:ext>
            </a:extLst>
          </p:cNvPr>
          <p:cNvSpPr txBox="1"/>
          <p:nvPr/>
        </p:nvSpPr>
        <p:spPr>
          <a:xfrm>
            <a:off x="9661282" y="6073017"/>
            <a:ext cx="154349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6009E85C-C6E7-4C45-A29E-758439808AAE}"/>
              </a:ext>
            </a:extLst>
          </p:cNvPr>
          <p:cNvSpPr txBox="1"/>
          <p:nvPr/>
        </p:nvSpPr>
        <p:spPr>
          <a:xfrm>
            <a:off x="9813682" y="6225417"/>
            <a:ext cx="154349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4" name="Line 5">
            <a:extLst>
              <a:ext uri="{FF2B5EF4-FFF2-40B4-BE49-F238E27FC236}">
                <a16:creationId xmlns="" xmlns:a16="http://schemas.microsoft.com/office/drawing/2014/main" id="{E86189E4-911D-4F52-9646-35075D9D045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0393" y="1699279"/>
            <a:ext cx="7623175" cy="23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25" name="Rectangle 6">
            <a:extLst>
              <a:ext uri="{FF2B5EF4-FFF2-40B4-BE49-F238E27FC236}">
                <a16:creationId xmlns="" xmlns:a16="http://schemas.microsoft.com/office/drawing/2014/main" id="{5B6F7574-EDA5-48B2-8B3C-87D26AEBAE1C}"/>
              </a:ext>
            </a:extLst>
          </p:cNvPr>
          <p:cNvSpPr>
            <a:spLocks noChangeArrowheads="1"/>
          </p:cNvSpPr>
          <p:nvPr/>
        </p:nvSpPr>
        <p:spPr bwMode="white">
          <a:xfrm>
            <a:off x="3162843" y="1492903"/>
            <a:ext cx="9921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600" b="1"/>
              <a:t>Δομή</a:t>
            </a:r>
            <a:endParaRPr lang="en-US" altLang="el-GR" sz="1600"/>
          </a:p>
        </p:txBody>
      </p:sp>
      <p:sp>
        <p:nvSpPr>
          <p:cNvPr id="26" name="Rectangle 7">
            <a:extLst>
              <a:ext uri="{FF2B5EF4-FFF2-40B4-BE49-F238E27FC236}">
                <a16:creationId xmlns="" xmlns:a16="http://schemas.microsoft.com/office/drawing/2014/main" id="{66005ED6-FEC1-45D9-B88F-800425DC29AB}"/>
              </a:ext>
            </a:extLst>
          </p:cNvPr>
          <p:cNvSpPr>
            <a:spLocks noChangeArrowheads="1"/>
          </p:cNvSpPr>
          <p:nvPr/>
        </p:nvSpPr>
        <p:spPr bwMode="white">
          <a:xfrm>
            <a:off x="5925092" y="1832628"/>
            <a:ext cx="255111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Μεγάλη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Πολλά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Επαναληπτικά, ρουτίνας</a:t>
            </a:r>
            <a:endParaRPr lang="en-US" altLang="el-GR" sz="1400" b="1" dirty="0"/>
          </a:p>
        </p:txBody>
      </p:sp>
      <p:sp>
        <p:nvSpPr>
          <p:cNvPr id="27" name="Rectangle 8">
            <a:extLst>
              <a:ext uri="{FF2B5EF4-FFF2-40B4-BE49-F238E27FC236}">
                <a16:creationId xmlns="" xmlns:a16="http://schemas.microsoft.com/office/drawing/2014/main" id="{0A6B32CF-2AA2-46DA-8414-27AE6AF85154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788541" y="1861203"/>
            <a:ext cx="264953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Έκταση ελέγχου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Επίπεδα ιεραρχίας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Καθήκοντα</a:t>
            </a:r>
            <a:endParaRPr lang="en-US" altLang="el-GR" sz="1400" dirty="0"/>
          </a:p>
        </p:txBody>
      </p:sp>
      <p:sp>
        <p:nvSpPr>
          <p:cNvPr id="28" name="Line 9">
            <a:extLst>
              <a:ext uri="{FF2B5EF4-FFF2-40B4-BE49-F238E27FC236}">
                <a16:creationId xmlns="" xmlns:a16="http://schemas.microsoft.com/office/drawing/2014/main" id="{E2CAD441-3C5E-41A1-9FEC-C0F96F9A6E9E}"/>
              </a:ext>
            </a:extLst>
          </p:cNvPr>
          <p:cNvSpPr>
            <a:spLocks noChangeShapeType="1"/>
          </p:cNvSpPr>
          <p:nvPr/>
        </p:nvSpPr>
        <p:spPr bwMode="auto">
          <a:xfrm>
            <a:off x="4436018" y="5361642"/>
            <a:ext cx="7088187" cy="20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29" name="Line 10">
            <a:extLst>
              <a:ext uri="{FF2B5EF4-FFF2-40B4-BE49-F238E27FC236}">
                <a16:creationId xmlns="" xmlns:a16="http://schemas.microsoft.com/office/drawing/2014/main" id="{E73FC01A-32FB-455F-9BF9-EC8AA38D1FD0}"/>
              </a:ext>
            </a:extLst>
          </p:cNvPr>
          <p:cNvSpPr>
            <a:spLocks noChangeShapeType="1"/>
          </p:cNvSpPr>
          <p:nvPr/>
        </p:nvSpPr>
        <p:spPr bwMode="auto">
          <a:xfrm>
            <a:off x="4078830" y="3743979"/>
            <a:ext cx="7445375" cy="9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l-GR"/>
          </a:p>
        </p:txBody>
      </p:sp>
      <p:sp>
        <p:nvSpPr>
          <p:cNvPr id="30" name="Rectangle 11">
            <a:extLst>
              <a:ext uri="{FF2B5EF4-FFF2-40B4-BE49-F238E27FC236}">
                <a16:creationId xmlns="" xmlns:a16="http://schemas.microsoft.com/office/drawing/2014/main" id="{6FEEDD90-8C8D-4C93-A649-95C3F4165165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792954" y="2723216"/>
            <a:ext cx="264953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Εξειδίκευση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Λήψη αποφάσεων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Γενική εικόνα</a:t>
            </a:r>
            <a:endParaRPr lang="en-US" altLang="el-GR" sz="1400"/>
          </a:p>
        </p:txBody>
      </p:sp>
      <p:sp>
        <p:nvSpPr>
          <p:cNvPr id="31" name="Rectangle 12">
            <a:extLst>
              <a:ext uri="{FF2B5EF4-FFF2-40B4-BE49-F238E27FC236}">
                <a16:creationId xmlns="" xmlns:a16="http://schemas.microsoft.com/office/drawing/2014/main" id="{4698A96C-5398-488B-8528-BC2514C60A36}"/>
              </a:ext>
            </a:extLst>
          </p:cNvPr>
          <p:cNvSpPr>
            <a:spLocks noChangeArrowheads="1"/>
          </p:cNvSpPr>
          <p:nvPr/>
        </p:nvSpPr>
        <p:spPr bwMode="white">
          <a:xfrm>
            <a:off x="9262017" y="1785004"/>
            <a:ext cx="255111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Μικρή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Λίγα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Προσαρμόσιμα, απαιτούν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δεξιοτεχνία</a:t>
            </a:r>
            <a:endParaRPr lang="en-US" altLang="el-GR" sz="1400" b="1"/>
          </a:p>
        </p:txBody>
      </p:sp>
      <p:sp>
        <p:nvSpPr>
          <p:cNvPr id="32" name="Rectangle 13">
            <a:extLst>
              <a:ext uri="{FF2B5EF4-FFF2-40B4-BE49-F238E27FC236}">
                <a16:creationId xmlns="" xmlns:a16="http://schemas.microsoft.com/office/drawing/2014/main" id="{86909A80-65C4-4422-9C9A-DCFAEFA9E098}"/>
              </a:ext>
            </a:extLst>
          </p:cNvPr>
          <p:cNvSpPr>
            <a:spLocks noChangeArrowheads="1"/>
          </p:cNvSpPr>
          <p:nvPr/>
        </p:nvSpPr>
        <p:spPr bwMode="white">
          <a:xfrm>
            <a:off x="5923504" y="2745441"/>
            <a:ext cx="325913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Μεγάλη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Κεντρικά ελεγχόμενη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Γραφειοκρατική, μηχανιστική</a:t>
            </a:r>
            <a:endParaRPr lang="en-US" altLang="el-GR" sz="1400" b="1" dirty="0"/>
          </a:p>
        </p:txBody>
      </p:sp>
      <p:sp>
        <p:nvSpPr>
          <p:cNvPr id="33" name="Rectangle 15">
            <a:extLst>
              <a:ext uri="{FF2B5EF4-FFF2-40B4-BE49-F238E27FC236}">
                <a16:creationId xmlns="" xmlns:a16="http://schemas.microsoft.com/office/drawing/2014/main" id="{C3BB4788-B9CD-4D38-A1B7-88659B610845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708121" y="5074304"/>
            <a:ext cx="18970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600" b="1" dirty="0"/>
              <a:t>Σχέσεις ανάμεσα σε οργανισμούς</a:t>
            </a:r>
            <a:endParaRPr lang="en-US" altLang="el-GR" sz="1600" dirty="0"/>
          </a:p>
        </p:txBody>
      </p:sp>
      <p:sp>
        <p:nvSpPr>
          <p:cNvPr id="34" name="Rectangle 16">
            <a:extLst>
              <a:ext uri="{FF2B5EF4-FFF2-40B4-BE49-F238E27FC236}">
                <a16:creationId xmlns="" xmlns:a16="http://schemas.microsoft.com/office/drawing/2014/main" id="{DBD9B95A-7916-4E38-8052-B0C63D4D98F4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737393" y="3516967"/>
            <a:ext cx="16160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600" b="1"/>
              <a:t>Ανθρώπινοι πόροι</a:t>
            </a:r>
            <a:endParaRPr lang="en-US" altLang="el-GR" sz="1600" b="1"/>
          </a:p>
        </p:txBody>
      </p:sp>
      <p:sp>
        <p:nvSpPr>
          <p:cNvPr id="35" name="Rectangle 17">
            <a:extLst>
              <a:ext uri="{FF2B5EF4-FFF2-40B4-BE49-F238E27FC236}">
                <a16:creationId xmlns="" xmlns:a16="http://schemas.microsoft.com/office/drawing/2014/main" id="{BCB48057-7CCE-4F74-A798-4ABBB3694A32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788540" y="5688931"/>
            <a:ext cx="26495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Ζήτηση πελατών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Προμηθευτές</a:t>
            </a:r>
            <a:endParaRPr lang="en-US" altLang="el-GR" sz="1400" dirty="0"/>
          </a:p>
        </p:txBody>
      </p:sp>
      <p:sp>
        <p:nvSpPr>
          <p:cNvPr id="36" name="Rectangle 18">
            <a:extLst>
              <a:ext uri="{FF2B5EF4-FFF2-40B4-BE49-F238E27FC236}">
                <a16:creationId xmlns="" xmlns:a16="http://schemas.microsoft.com/office/drawing/2014/main" id="{C6AA6AFA-F712-4AFC-BCFA-807129A314D1}"/>
              </a:ext>
            </a:extLst>
          </p:cNvPr>
          <p:cNvSpPr>
            <a:spLocks noChangeArrowheads="1"/>
          </p:cNvSpPr>
          <p:nvPr/>
        </p:nvSpPr>
        <p:spPr bwMode="white">
          <a:xfrm>
            <a:off x="5898104" y="4266266"/>
            <a:ext cx="264953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Μεμονωμένα άτομα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Στενή και εφάπαξ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Χειρωνακτική, τεχνική</a:t>
            </a:r>
            <a:endParaRPr lang="en-US" altLang="el-GR" sz="1400"/>
          </a:p>
        </p:txBody>
      </p:sp>
      <p:sp>
        <p:nvSpPr>
          <p:cNvPr id="37" name="Rectangle 19">
            <a:extLst>
              <a:ext uri="{FF2B5EF4-FFF2-40B4-BE49-F238E27FC236}">
                <a16:creationId xmlns="" xmlns:a16="http://schemas.microsoft.com/office/drawing/2014/main" id="{C64C9051-513A-4F94-8C16-3DDAF64E5CA6}"/>
              </a:ext>
            </a:extLst>
          </p:cNvPr>
          <p:cNvSpPr>
            <a:spLocks noChangeArrowheads="1"/>
          </p:cNvSpPr>
          <p:nvPr/>
        </p:nvSpPr>
        <p:spPr bwMode="white">
          <a:xfrm>
            <a:off x="2788541" y="4110216"/>
            <a:ext cx="264953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Αλληλεπιδράσεις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Εκπαίδευση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Εμπειρία</a:t>
            </a:r>
            <a:endParaRPr lang="en-US" altLang="el-GR" sz="1400" dirty="0"/>
          </a:p>
        </p:txBody>
      </p:sp>
      <p:sp>
        <p:nvSpPr>
          <p:cNvPr id="38" name="Rectangle 20">
            <a:extLst>
              <a:ext uri="{FF2B5EF4-FFF2-40B4-BE49-F238E27FC236}">
                <a16:creationId xmlns="" xmlns:a16="http://schemas.microsoft.com/office/drawing/2014/main" id="{E75DBEEC-D8FC-4E22-87D5-99DFB3EB7F99}"/>
              </a:ext>
            </a:extLst>
          </p:cNvPr>
          <p:cNvSpPr>
            <a:spLocks noChangeArrowheads="1"/>
          </p:cNvSpPr>
          <p:nvPr/>
        </p:nvSpPr>
        <p:spPr bwMode="white">
          <a:xfrm>
            <a:off x="9244554" y="2827991"/>
            <a:ext cx="242237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Μικρή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Αποκεντρωμένη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 err="1"/>
              <a:t>Αυτορυθμιζόμενη</a:t>
            </a:r>
            <a:r>
              <a:rPr lang="el-GR" altLang="el-GR" sz="1400" dirty="0"/>
              <a:t>, οργανική</a:t>
            </a:r>
            <a:endParaRPr lang="en-US" altLang="el-GR" sz="1400" b="1" dirty="0"/>
          </a:p>
        </p:txBody>
      </p:sp>
      <p:sp>
        <p:nvSpPr>
          <p:cNvPr id="39" name="Rectangle 21">
            <a:extLst>
              <a:ext uri="{FF2B5EF4-FFF2-40B4-BE49-F238E27FC236}">
                <a16:creationId xmlns="" xmlns:a16="http://schemas.microsoft.com/office/drawing/2014/main" id="{57E87258-5F8B-4E83-BA0E-8CA8FFAFEB23}"/>
              </a:ext>
            </a:extLst>
          </p:cNvPr>
          <p:cNvSpPr>
            <a:spLocks noChangeArrowheads="1"/>
          </p:cNvSpPr>
          <p:nvPr/>
        </p:nvSpPr>
        <p:spPr bwMode="white">
          <a:xfrm>
            <a:off x="9173118" y="5612466"/>
            <a:ext cx="26495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Μεταβαλλόμενη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Λίγοι, στενές σχέσεις</a:t>
            </a:r>
            <a:endParaRPr lang="en-US" altLang="el-GR" sz="1400"/>
          </a:p>
        </p:txBody>
      </p:sp>
      <p:sp>
        <p:nvSpPr>
          <p:cNvPr id="40" name="Rectangle 22">
            <a:extLst>
              <a:ext uri="{FF2B5EF4-FFF2-40B4-BE49-F238E27FC236}">
                <a16:creationId xmlns="" xmlns:a16="http://schemas.microsoft.com/office/drawing/2014/main" id="{F8DEEEF2-40C9-439A-8FC0-8358E3885801}"/>
              </a:ext>
            </a:extLst>
          </p:cNvPr>
          <p:cNvSpPr>
            <a:spLocks noChangeArrowheads="1"/>
          </p:cNvSpPr>
          <p:nvPr/>
        </p:nvSpPr>
        <p:spPr bwMode="white">
          <a:xfrm>
            <a:off x="5933029" y="5539441"/>
            <a:ext cx="264953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Σταθερή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Πολλοί, σε απόσταση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/>
              <a:t>ασφάλειας</a:t>
            </a:r>
            <a:endParaRPr lang="en-US" altLang="el-GR" sz="1400"/>
          </a:p>
        </p:txBody>
      </p:sp>
      <p:sp>
        <p:nvSpPr>
          <p:cNvPr id="41" name="Rectangle 23">
            <a:extLst>
              <a:ext uri="{FF2B5EF4-FFF2-40B4-BE49-F238E27FC236}">
                <a16:creationId xmlns="" xmlns:a16="http://schemas.microsoft.com/office/drawing/2014/main" id="{5CD40E8C-3462-4A67-8393-00E2025F71E4}"/>
              </a:ext>
            </a:extLst>
          </p:cNvPr>
          <p:cNvSpPr>
            <a:spLocks noChangeArrowheads="1"/>
          </p:cNvSpPr>
          <p:nvPr/>
        </p:nvSpPr>
        <p:spPr bwMode="white">
          <a:xfrm>
            <a:off x="9223919" y="4204354"/>
            <a:ext cx="244301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Ομαδική εργασία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Ευρεία, συχνή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Γνωστική, κοινωνική,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400" dirty="0"/>
              <a:t>επίλυση προβλημάτων</a:t>
            </a:r>
            <a:endParaRPr lang="en-US" altLang="el-GR" sz="1400" dirty="0"/>
          </a:p>
        </p:txBody>
      </p:sp>
      <p:sp>
        <p:nvSpPr>
          <p:cNvPr id="42" name="Rectangle 4">
            <a:extLst>
              <a:ext uri="{FF2B5EF4-FFF2-40B4-BE49-F238E27FC236}">
                <a16:creationId xmlns="" xmlns:a16="http://schemas.microsoft.com/office/drawing/2014/main" id="{892C68C5-387D-4BB3-B6C8-59E7D433F3E7}"/>
              </a:ext>
            </a:extLst>
          </p:cNvPr>
          <p:cNvSpPr>
            <a:spLocks noChangeArrowheads="1"/>
          </p:cNvSpPr>
          <p:nvPr/>
        </p:nvSpPr>
        <p:spPr bwMode="black">
          <a:xfrm>
            <a:off x="2788540" y="985424"/>
            <a:ext cx="8735665" cy="376238"/>
          </a:xfrm>
          <a:prstGeom prst="rect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l-GR" sz="1800" b="1" dirty="0"/>
              <a:t>Χαρακτηριστικό               </a:t>
            </a:r>
            <a:r>
              <a:rPr lang="en-US" altLang="el-GR" sz="1800" b="1" dirty="0"/>
              <a:t> </a:t>
            </a:r>
            <a:r>
              <a:rPr lang="el-GR" altLang="el-GR" sz="1800" b="1" dirty="0"/>
              <a:t>      Μαζική Παραγωγή                     </a:t>
            </a:r>
            <a:r>
              <a:rPr lang="en-US" altLang="el-GR" sz="1800" b="1" dirty="0"/>
              <a:t>FMS</a:t>
            </a:r>
          </a:p>
        </p:txBody>
      </p:sp>
      <p:sp>
        <p:nvSpPr>
          <p:cNvPr id="43" name="Θέση κειμένου 44">
            <a:extLst>
              <a:ext uri="{FF2B5EF4-FFF2-40B4-BE49-F238E27FC236}">
                <a16:creationId xmlns="" xmlns:a16="http://schemas.microsoft.com/office/drawing/2014/main" id="{E9114FEB-0CDE-44E2-ABCF-7AC5D8F52AB1}"/>
              </a:ext>
            </a:extLst>
          </p:cNvPr>
          <p:cNvSpPr txBox="1"/>
          <p:nvPr/>
        </p:nvSpPr>
        <p:spPr>
          <a:xfrm>
            <a:off x="-207321" y="368454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el-GR" altLang="el-GR" sz="1800" b="1" spc="-100" dirty="0">
                <a:solidFill>
                  <a:schemeClr val="bg1"/>
                </a:solidFill>
              </a:rPr>
              <a:t>Σύγκριση των </a:t>
            </a:r>
            <a:r>
              <a:rPr lang="el-GR" altLang="el-GR" sz="1800" b="1" spc="-100" dirty="0" err="1">
                <a:solidFill>
                  <a:schemeClr val="bg1"/>
                </a:solidFill>
              </a:rPr>
              <a:t>οργανωσιακών</a:t>
            </a:r>
            <a:r>
              <a:rPr lang="el-GR" altLang="el-GR" sz="1800" b="1" spc="-100" dirty="0">
                <a:solidFill>
                  <a:schemeClr val="bg1"/>
                </a:solidFill>
              </a:rPr>
              <a:t> χαρακτηριστικών που συνδέονται με τη μαζική παραγωγή &amp; με το σύστημα ευέλικτης παραγωγής (</a:t>
            </a:r>
            <a:r>
              <a:rPr lang="en-US" altLang="el-GR" sz="1800" b="1" spc="-100" dirty="0">
                <a:solidFill>
                  <a:schemeClr val="bg1"/>
                </a:solidFill>
              </a:rPr>
              <a:t>FMS)</a:t>
            </a:r>
          </a:p>
        </p:txBody>
      </p:sp>
      <p:sp>
        <p:nvSpPr>
          <p:cNvPr id="44" name="Θέση αριθμού διαφάνειας 4">
            <a:extLst>
              <a:ext uri="{FF2B5EF4-FFF2-40B4-BE49-F238E27FC236}">
                <a16:creationId xmlns="" xmlns:a16="http://schemas.microsoft.com/office/drawing/2014/main" id="{9B977D58-F78E-460A-8BD0-738674E99E0D}"/>
              </a:ext>
            </a:extLst>
          </p:cNvPr>
          <p:cNvSpPr txBox="1">
            <a:spLocks/>
          </p:cNvSpPr>
          <p:nvPr/>
        </p:nvSpPr>
        <p:spPr>
          <a:xfrm>
            <a:off x="11409431" y="6163517"/>
            <a:ext cx="537262" cy="365125"/>
          </a:xfrm>
          <a:prstGeom prst="rect">
            <a:avLst/>
          </a:prstGeom>
          <a:ln/>
        </p:spPr>
        <p:txBody>
          <a:bodyPr vert="horz" lIns="0" tIns="0" rIns="0" bIns="0" rtlCol="0" anchor="b"/>
          <a:lstStyle>
            <a:defPPr rtl="0">
              <a:defRPr lang="en-US"/>
            </a:defPPr>
            <a:lvl1pPr marL="0" algn="r" defTabSz="914400" rtl="0" eaLnBrk="1" latinLnBrk="0" hangingPunct="1">
              <a:defRPr sz="1200" i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9B51A1E-902D-48AF-9020-955120F399B6}" type="slidenum">
              <a:rPr lang="el-GR" sz="1600" b="1" i="0">
                <a:latin typeface="+mj-lt"/>
              </a:rPr>
              <a:pPr algn="ctr"/>
              <a:t>83</a:t>
            </a:fld>
            <a:endParaRPr lang="el-GR" sz="1600" b="1" i="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771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Εικόνα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668101" y="1061271"/>
            <a:ext cx="1985426" cy="2008300"/>
          </a:xfrm>
          <a:prstGeom prst="rect">
            <a:avLst/>
          </a:prstGeom>
        </p:spPr>
      </p:pic>
      <p:pic>
        <p:nvPicPr>
          <p:cNvPr id="18" name="Θέση εικόνας 17" descr="Κοντινή εικόνα βιβλίων αρχιτεκτονικής σε ράφι βιβλιοθήκης"/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l="9" r="9"/>
          <a:stretch>
            <a:fillRect/>
          </a:stretch>
        </p:blipFill>
        <p:spPr>
          <a:xfrm>
            <a:off x="0" y="0"/>
            <a:ext cx="12192000" cy="6778800"/>
          </a:xfrm>
        </p:spPr>
      </p:pic>
      <p:sp>
        <p:nvSpPr>
          <p:cNvPr id="3" name="Τίτλος 2"/>
          <p:cNvSpPr>
            <a:spLocks noGrp="1"/>
          </p:cNvSpPr>
          <p:nvPr>
            <p:ph type="ctrTitle"/>
          </p:nvPr>
        </p:nvSpPr>
        <p:spPr>
          <a:xfrm>
            <a:off x="1555327" y="176642"/>
            <a:ext cx="4860000" cy="6480000"/>
          </a:xfrm>
        </p:spPr>
        <p:txBody>
          <a:bodyPr rtlCol="0"/>
          <a:lstStyle/>
          <a:p>
            <a:pPr algn="ctr"/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4000" b="1" dirty="0"/>
              <a:t/>
            </a:r>
            <a:br>
              <a:rPr lang="el-GR" sz="4000" b="1" dirty="0"/>
            </a:br>
            <a:r>
              <a:rPr lang="el-GR" sz="2400" b="1" dirty="0"/>
              <a:t>Η θεωρητική συνεισφορά </a:t>
            </a:r>
            <a:br>
              <a:rPr lang="el-GR" sz="2400" b="1" dirty="0"/>
            </a:br>
            <a:r>
              <a:rPr lang="el-GR" sz="2400" b="1" dirty="0"/>
              <a:t>του </a:t>
            </a:r>
            <a:r>
              <a:rPr lang="el-GR" sz="2400" b="1" dirty="0" err="1"/>
              <a:t>Charles</a:t>
            </a:r>
            <a:r>
              <a:rPr lang="el-GR" sz="2400" b="1" dirty="0"/>
              <a:t> </a:t>
            </a:r>
            <a:r>
              <a:rPr lang="el-GR" sz="2400" b="1" dirty="0" err="1"/>
              <a:t>Perrow</a:t>
            </a:r>
            <a:endParaRPr lang="el-GR" sz="2400" dirty="0"/>
          </a:p>
        </p:txBody>
      </p:sp>
      <p:sp>
        <p:nvSpPr>
          <p:cNvPr id="8" name="Ορθογώνιο 6" descr="Πλαίσιο επισήμανσης."/>
          <p:cNvSpPr/>
          <p:nvPr/>
        </p:nvSpPr>
        <p:spPr>
          <a:xfrm rot="10800000" flipV="1">
            <a:off x="2137893" y="2842148"/>
            <a:ext cx="3743580" cy="227421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pic>
        <p:nvPicPr>
          <p:cNvPr id="8196" name="Picture 4" descr="Î£ÏÎµÏÎ¹ÎºÎ® ÎµÎ¹ÎºÏÎ½Î±">
            <a:extLst>
              <a:ext uri="{FF2B5EF4-FFF2-40B4-BE49-F238E27FC236}">
                <a16:creationId xmlns="" xmlns:a16="http://schemas.microsoft.com/office/drawing/2014/main" id="{7774683B-FC91-45A4-BF12-1A8BBE58A5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159" y="526984"/>
            <a:ext cx="3532340" cy="2428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A1561BA-4ECC-45FB-8634-B65E9E685A96}"/>
              </a:ext>
            </a:extLst>
          </p:cNvPr>
          <p:cNvSpPr txBox="1"/>
          <p:nvPr/>
        </p:nvSpPr>
        <p:spPr>
          <a:xfrm>
            <a:off x="4024089" y="2887314"/>
            <a:ext cx="1750410" cy="68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200" dirty="0"/>
          </a:p>
        </p:txBody>
      </p:sp>
    </p:spTree>
    <p:extLst>
      <p:ext uri="{BB962C8B-B14F-4D97-AF65-F5344CB8AC3E}">
        <p14:creationId xmlns="" xmlns:p14="http://schemas.microsoft.com/office/powerpoint/2010/main" val="364109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214522" y="444561"/>
            <a:ext cx="4860290" cy="5522595"/>
          </a:xfrm>
        </p:spPr>
        <p:txBody>
          <a:bodyPr rtlCol="0"/>
          <a:lstStyle/>
          <a:p>
            <a:pPr algn="ctr"/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 err="1"/>
              <a:t>Charles</a:t>
            </a:r>
            <a:r>
              <a:rPr lang="el-GR" sz="2400" b="1" dirty="0"/>
              <a:t> </a:t>
            </a:r>
            <a:r>
              <a:rPr lang="el-GR" sz="2400" b="1" dirty="0" err="1"/>
              <a:t>Perrow</a:t>
            </a: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>Οι 2 διαστάσεις της τεχνολογίας 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85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767708" y="4652929"/>
            <a:ext cx="2500091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Αριθμός των εκτάκτων περιπτώσεων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463775" y="4652929"/>
            <a:ext cx="2202812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Φύση της διαδικασίας έρευνας</a:t>
            </a:r>
            <a:endParaRPr lang="el-GR" dirty="0"/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729868" y="5217392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277295" y="526643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098" name="Picture 2" descr="ÎÏÎ¿ÏÎ­Î»ÎµÏÎ¼Î± ÎµÎ¹ÎºÏÎ½Î±Ï Î³Î¹Î± computer black white imag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973" y="759806"/>
            <a:ext cx="4161981" cy="2431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Ορθογώνιο 6" descr="Κάτω διαχωριστική γραμμή">
            <a:extLst>
              <a:ext uri="{FF2B5EF4-FFF2-40B4-BE49-F238E27FC236}">
                <a16:creationId xmlns="" xmlns:a16="http://schemas.microsoft.com/office/drawing/2014/main" id="{2C20328E-FEA7-4F8B-B838-70ADE49165B4}"/>
              </a:ext>
            </a:extLst>
          </p:cNvPr>
          <p:cNvSpPr/>
          <p:nvPr/>
        </p:nvSpPr>
        <p:spPr>
          <a:xfrm>
            <a:off x="7491428" y="3089891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9" name="Ορθογώνιο 6" descr="Επάνω διαχωριστική γραμμή">
            <a:extLst>
              <a:ext uri="{FF2B5EF4-FFF2-40B4-BE49-F238E27FC236}">
                <a16:creationId xmlns="" xmlns:a16="http://schemas.microsoft.com/office/drawing/2014/main" id="{757581C2-3375-405C-A8DE-37D545563DAC}"/>
              </a:ext>
            </a:extLst>
          </p:cNvPr>
          <p:cNvSpPr/>
          <p:nvPr/>
        </p:nvSpPr>
        <p:spPr>
          <a:xfrm flipV="1">
            <a:off x="7491428" y="679857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31" name="Θέση περιεχομένου 5">
            <a:extLst>
              <a:ext uri="{FF2B5EF4-FFF2-40B4-BE49-F238E27FC236}">
                <a16:creationId xmlns="" xmlns:a16="http://schemas.microsoft.com/office/drawing/2014/main" id="{5B80FBB5-4744-4124-AB4C-551E7122B1B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9871" y="413858"/>
            <a:ext cx="6099998" cy="813954"/>
          </a:xfrm>
          <a:ln>
            <a:noFill/>
          </a:ln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Η </a:t>
            </a:r>
            <a:r>
              <a:rPr lang="el-GR" sz="1600" b="1" dirty="0"/>
              <a:t>δυσκολία ορισμού </a:t>
            </a:r>
            <a:r>
              <a:rPr lang="el-GR" sz="1600" dirty="0"/>
              <a:t>μιας έννοιας τόσο σύνθετης και ασταθούς όπως η </a:t>
            </a:r>
            <a:r>
              <a:rPr lang="el-GR" sz="1600" b="1" dirty="0"/>
              <a:t>τεχνολογία</a:t>
            </a:r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  <a:p>
            <a:pPr algn="ctr" rtl="0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sz="1600" noProof="1"/>
          </a:p>
        </p:txBody>
      </p:sp>
      <p:sp>
        <p:nvSpPr>
          <p:cNvPr id="32" name="Θέση περιεχομένου 5">
            <a:extLst>
              <a:ext uri="{FF2B5EF4-FFF2-40B4-BE49-F238E27FC236}">
                <a16:creationId xmlns="" xmlns:a16="http://schemas.microsoft.com/office/drawing/2014/main" id="{F3622994-C396-444E-A8BE-414F76EB694E}"/>
              </a:ext>
            </a:extLst>
          </p:cNvPr>
          <p:cNvSpPr txBox="1">
            <a:spLocks/>
          </p:cNvSpPr>
          <p:nvPr/>
        </p:nvSpPr>
        <p:spPr>
          <a:xfrm>
            <a:off x="601039" y="1845490"/>
            <a:ext cx="6099998" cy="44170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καθιστά εξαιρετικά </a:t>
            </a:r>
            <a:r>
              <a:rPr lang="el-GR" sz="1600" b="1" dirty="0"/>
              <a:t>δυσχερή την μελέτη των επιδράσεών </a:t>
            </a:r>
            <a:r>
              <a:rPr lang="el-GR" sz="1600" dirty="0"/>
              <a:t>της στην οργανωτική δομή</a:t>
            </a:r>
            <a:endParaRPr lang="el-GR" sz="1600" noProof="1"/>
          </a:p>
          <a:p>
            <a:pPr marL="0" indent="0" algn="ctr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pic>
        <p:nvPicPr>
          <p:cNvPr id="33" name="Γραφικό 32" descr="Βέλος: Περιστροφή δεξιά">
            <a:extLst>
              <a:ext uri="{FF2B5EF4-FFF2-40B4-BE49-F238E27FC236}">
                <a16:creationId xmlns="" xmlns:a16="http://schemas.microsoft.com/office/drawing/2014/main" id="{0DCBE8CC-5547-4298-8B8A-1845FD2ADB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45324" y="1029240"/>
            <a:ext cx="611427" cy="611427"/>
          </a:xfrm>
          <a:prstGeom prst="rect">
            <a:avLst/>
          </a:prstGeom>
        </p:spPr>
      </p:pic>
      <p:sp>
        <p:nvSpPr>
          <p:cNvPr id="40" name="Θέση περιεχομένου 5">
            <a:extLst>
              <a:ext uri="{FF2B5EF4-FFF2-40B4-BE49-F238E27FC236}">
                <a16:creationId xmlns="" xmlns:a16="http://schemas.microsoft.com/office/drawing/2014/main" id="{29BC1FE7-DF32-4F72-B535-B69654D2DC89}"/>
              </a:ext>
            </a:extLst>
          </p:cNvPr>
          <p:cNvSpPr txBox="1">
            <a:spLocks/>
          </p:cNvSpPr>
          <p:nvPr/>
        </p:nvSpPr>
        <p:spPr>
          <a:xfrm>
            <a:off x="601658" y="3183235"/>
            <a:ext cx="6099998" cy="1015299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και για τον λόγο αυτό ο </a:t>
            </a:r>
            <a:r>
              <a:rPr lang="el-GR" sz="1600" dirty="0" err="1"/>
              <a:t>Charles</a:t>
            </a:r>
            <a:r>
              <a:rPr lang="el-GR" sz="1600" dirty="0"/>
              <a:t> </a:t>
            </a:r>
            <a:r>
              <a:rPr lang="el-GR" sz="1600" dirty="0" err="1"/>
              <a:t>Perrow</a:t>
            </a:r>
            <a:r>
              <a:rPr lang="el-GR" sz="1600" dirty="0"/>
              <a:t> θεωρεί ότι η κατανόηση της τεχνικής πολυπλοκότητας μπορεί να επιτευχθεί μέσω της ανάλυσης της τεχνολογίας σε </a:t>
            </a:r>
            <a:r>
              <a:rPr lang="el-GR" sz="1600" b="1" dirty="0"/>
              <a:t>δύο διαστάσεις</a:t>
            </a:r>
            <a:r>
              <a:rPr lang="el-GR" sz="1600" dirty="0"/>
              <a:t>:</a:t>
            </a:r>
          </a:p>
          <a:p>
            <a:pPr algn="ctr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sz="1600" noProof="1"/>
          </a:p>
        </p:txBody>
      </p:sp>
      <p:sp>
        <p:nvSpPr>
          <p:cNvPr id="42" name="Θέση κειμένου 5">
            <a:extLst>
              <a:ext uri="{FF2B5EF4-FFF2-40B4-BE49-F238E27FC236}">
                <a16:creationId xmlns="" xmlns:a16="http://schemas.microsoft.com/office/drawing/2014/main" id="{3D25EAF1-B1AA-41CB-A60C-5F13FB8FBC2A}"/>
              </a:ext>
            </a:extLst>
          </p:cNvPr>
          <p:cNvSpPr txBox="1"/>
          <p:nvPr/>
        </p:nvSpPr>
        <p:spPr>
          <a:xfrm>
            <a:off x="533315" y="5319815"/>
            <a:ext cx="29688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που πρέπει να αντιμετωπισθούν κατά την διάρκεια εκτέλεσης της εργασίας</a:t>
            </a:r>
          </a:p>
        </p:txBody>
      </p:sp>
      <p:sp>
        <p:nvSpPr>
          <p:cNvPr id="43" name="Θέση κειμένου 5">
            <a:extLst>
              <a:ext uri="{FF2B5EF4-FFF2-40B4-BE49-F238E27FC236}">
                <a16:creationId xmlns="" xmlns:a16="http://schemas.microsoft.com/office/drawing/2014/main" id="{0B3C939B-7225-4B86-BF61-D77816DA2B43}"/>
              </a:ext>
            </a:extLst>
          </p:cNvPr>
          <p:cNvSpPr txBox="1"/>
          <p:nvPr/>
        </p:nvSpPr>
        <p:spPr>
          <a:xfrm>
            <a:off x="4080741" y="5329538"/>
            <a:ext cx="29688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που τίθεται σε εφαρμογή όταν εμφανίζονται αυτές οι έκτακτες περιπτώσεις</a:t>
            </a:r>
          </a:p>
        </p:txBody>
      </p:sp>
      <p:pic>
        <p:nvPicPr>
          <p:cNvPr id="6" name="Γραφικό 5" descr="Αριθμομηχανή">
            <a:extLst>
              <a:ext uri="{FF2B5EF4-FFF2-40B4-BE49-F238E27FC236}">
                <a16:creationId xmlns="" xmlns:a16="http://schemas.microsoft.com/office/drawing/2014/main" id="{2F3DE5E7-3212-4758-A1FE-C7043E40A4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43552" y="4742739"/>
            <a:ext cx="441705" cy="441705"/>
          </a:xfrm>
          <a:prstGeom prst="rect">
            <a:avLst/>
          </a:prstGeom>
        </p:spPr>
      </p:pic>
      <p:pic>
        <p:nvPicPr>
          <p:cNvPr id="8" name="Γραφικό 7" descr="Μεγεθυντικός φακός">
            <a:extLst>
              <a:ext uri="{FF2B5EF4-FFF2-40B4-BE49-F238E27FC236}">
                <a16:creationId xmlns="" xmlns:a16="http://schemas.microsoft.com/office/drawing/2014/main" id="{FCAF9DD1-9A58-42E8-AEB7-C764E181862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91859" y="4725256"/>
            <a:ext cx="459188" cy="459188"/>
          </a:xfrm>
          <a:prstGeom prst="rect">
            <a:avLst/>
          </a:prstGeom>
        </p:spPr>
      </p:pic>
      <p:pic>
        <p:nvPicPr>
          <p:cNvPr id="44" name="Γραφικό 43" descr="Βέλος: Περιστροφή δεξιά">
            <a:extLst>
              <a:ext uri="{FF2B5EF4-FFF2-40B4-BE49-F238E27FC236}">
                <a16:creationId xmlns="" xmlns:a16="http://schemas.microsoft.com/office/drawing/2014/main" id="{B96FE877-1A49-41B5-9828-29B71EF8DA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45323" y="2440806"/>
            <a:ext cx="611427" cy="6114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9073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57845966-6EFC-468A-9CC7-BAB4B95854E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154D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5554383-98AF-4A47-BB65-705FAAA4BE6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ADAD1991-FFD1-4E94-ABAB-7560D33008E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Εικόνα 5">
            <a:extLst>
              <a:ext uri="{FF2B5EF4-FFF2-40B4-BE49-F238E27FC236}">
                <a16:creationId xmlns="" xmlns:a16="http://schemas.microsoft.com/office/drawing/2014/main" id="{1D85F97F-4E96-41CB-BEAC-97C4315FA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873305" y="538089"/>
            <a:ext cx="4445390" cy="57818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9292335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76844" y="437628"/>
            <a:ext cx="11340000" cy="432000"/>
          </a:xfrm>
        </p:spPr>
        <p:txBody>
          <a:bodyPr rtlCol="0"/>
          <a:lstStyle/>
          <a:p>
            <a:r>
              <a:rPr lang="el-GR" dirty="0"/>
              <a:t>Ποικιλία των καθηκόντων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87</a:t>
            </a:fld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idx="14"/>
          </p:nvPr>
        </p:nvSpPr>
        <p:spPr>
          <a:xfrm>
            <a:off x="794569" y="2673626"/>
            <a:ext cx="2975206" cy="2399415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b="1" dirty="0"/>
              <a:t>Ποικιλία των καθηκόντων:</a:t>
            </a:r>
            <a:r>
              <a:rPr lang="el-GR" dirty="0"/>
              <a:t> Ο αριθμός των εξαιρέσεων – νέες ή απροσδόκητες καταστάσεις – που αντιμετωπίζονται κατά τη διάρκεια εκτέλεσης ενός έργου</a:t>
            </a:r>
          </a:p>
        </p:txBody>
      </p:sp>
      <p:sp>
        <p:nvSpPr>
          <p:cNvPr id="7" name="Θέση περιεχομένου 6"/>
          <p:cNvSpPr>
            <a:spLocks noGrp="1"/>
          </p:cNvSpPr>
          <p:nvPr>
            <p:ph idx="15"/>
          </p:nvPr>
        </p:nvSpPr>
        <p:spPr>
          <a:xfrm>
            <a:off x="4614397" y="2673626"/>
            <a:ext cx="2975206" cy="2399415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Είναι </a:t>
            </a:r>
            <a:r>
              <a:rPr lang="el-GR" b="1" dirty="0"/>
              <a:t>μικρή</a:t>
            </a:r>
            <a:r>
              <a:rPr lang="el-GR" dirty="0"/>
              <a:t> όταν το έργο είναι τυποποιημένο και επαναλαμβανόμενο</a:t>
            </a:r>
          </a:p>
        </p:txBody>
      </p:sp>
      <p:sp>
        <p:nvSpPr>
          <p:cNvPr id="8" name="Θέση περιεχομένου 7"/>
          <p:cNvSpPr>
            <a:spLocks noGrp="1"/>
          </p:cNvSpPr>
          <p:nvPr>
            <p:ph idx="16"/>
          </p:nvPr>
        </p:nvSpPr>
        <p:spPr>
          <a:xfrm>
            <a:off x="8434226" y="2702906"/>
            <a:ext cx="2975206" cy="2399415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Είναι </a:t>
            </a:r>
            <a:r>
              <a:rPr lang="el-GR" b="1" dirty="0"/>
              <a:t>υψηλή</a:t>
            </a:r>
            <a:r>
              <a:rPr lang="el-GR" dirty="0"/>
              <a:t>, όταν οι εργαζόμενοι αντιμετωπίζουν μεγάλο αριθμό απροσδόκητων καταστάσεων</a:t>
            </a:r>
          </a:p>
        </p:txBody>
      </p:sp>
      <p:sp>
        <p:nvSpPr>
          <p:cNvPr id="9" name="Θέση περιεχομένου 8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el-GR" dirty="0"/>
              <a:t/>
            </a:r>
            <a:br>
              <a:rPr lang="el-GR" dirty="0"/>
            </a:br>
            <a:endParaRPr lang="el-GR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0" name="Θέση περιεχομένου 9"/>
          <p:cNvSpPr>
            <a:spLocks noGrp="1"/>
          </p:cNvSpPr>
          <p:nvPr>
            <p:ph idx="12"/>
          </p:nvPr>
        </p:nvSpPr>
        <p:spPr/>
        <p:txBody>
          <a:bodyPr rtlCol="0"/>
          <a:lstStyle/>
          <a:p>
            <a:pPr rtl="0"/>
            <a:r>
              <a:rPr lang="el-GR" dirty="0"/>
              <a:t/>
            </a:r>
            <a:br>
              <a:rPr lang="el-GR" dirty="0"/>
            </a:br>
            <a:endParaRPr lang="el-GR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1" name="Θέση περιεχομένου 10"/>
          <p:cNvSpPr>
            <a:spLocks noGrp="1"/>
          </p:cNvSpPr>
          <p:nvPr>
            <p:ph idx="13"/>
          </p:nvPr>
        </p:nvSpPr>
        <p:spPr>
          <a:xfrm>
            <a:off x="8434225" y="1728000"/>
            <a:ext cx="3512468" cy="720000"/>
          </a:xfrm>
        </p:spPr>
        <p:txBody>
          <a:bodyPr rtlCol="0"/>
          <a:lstStyle/>
          <a:p>
            <a:pPr rtl="0"/>
            <a:r>
              <a:rPr lang="el-GR" dirty="0"/>
              <a:t/>
            </a:r>
            <a:br>
              <a:rPr lang="el-GR" dirty="0"/>
            </a:br>
            <a:endParaRPr lang="el-GR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835978" y="6116595"/>
            <a:ext cx="136879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17" name="Ευθεία γραμμή σύνδεσης 16"/>
          <p:cNvCxnSpPr/>
          <p:nvPr/>
        </p:nvCxnSpPr>
        <p:spPr>
          <a:xfrm>
            <a:off x="4093698" y="3953022"/>
            <a:ext cx="168813" cy="168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Ευθεία γραμμή σύνδεσης 18"/>
          <p:cNvCxnSpPr/>
          <p:nvPr/>
        </p:nvCxnSpPr>
        <p:spPr>
          <a:xfrm flipH="1">
            <a:off x="4093698" y="4121834"/>
            <a:ext cx="168813" cy="154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Γραφικό 15" descr="Δίκτυο"/>
          <p:cNvSpPr/>
          <p:nvPr/>
        </p:nvSpPr>
        <p:spPr>
          <a:xfrm>
            <a:off x="2012785" y="1897725"/>
            <a:ext cx="384426" cy="345160"/>
          </a:xfrm>
          <a:custGeom>
            <a:avLst/>
            <a:gdLst>
              <a:gd name="connsiteX0" fmla="*/ 717917 w 723900"/>
              <a:gd name="connsiteY0" fmla="*/ 242411 h 685800"/>
              <a:gd name="connsiteX1" fmla="*/ 617905 w 723900"/>
              <a:gd name="connsiteY1" fmla="*/ 201454 h 685800"/>
              <a:gd name="connsiteX2" fmla="*/ 571232 w 723900"/>
              <a:gd name="connsiteY2" fmla="*/ 282416 h 685800"/>
              <a:gd name="connsiteX3" fmla="*/ 448360 w 723900"/>
              <a:gd name="connsiteY3" fmla="*/ 333851 h 685800"/>
              <a:gd name="connsiteX4" fmla="*/ 384542 w 723900"/>
              <a:gd name="connsiteY4" fmla="*/ 289084 h 685800"/>
              <a:gd name="connsiteX5" fmla="*/ 384542 w 723900"/>
              <a:gd name="connsiteY5" fmla="*/ 156686 h 685800"/>
              <a:gd name="connsiteX6" fmla="*/ 441692 w 723900"/>
              <a:gd name="connsiteY6" fmla="*/ 83344 h 685800"/>
              <a:gd name="connsiteX7" fmla="*/ 365492 w 723900"/>
              <a:gd name="connsiteY7" fmla="*/ 7144 h 685800"/>
              <a:gd name="connsiteX8" fmla="*/ 365492 w 723900"/>
              <a:gd name="connsiteY8" fmla="*/ 7144 h 685800"/>
              <a:gd name="connsiteX9" fmla="*/ 289292 w 723900"/>
              <a:gd name="connsiteY9" fmla="*/ 83344 h 685800"/>
              <a:gd name="connsiteX10" fmla="*/ 346442 w 723900"/>
              <a:gd name="connsiteY10" fmla="*/ 156686 h 685800"/>
              <a:gd name="connsiteX11" fmla="*/ 346442 w 723900"/>
              <a:gd name="connsiteY11" fmla="*/ 288131 h 685800"/>
              <a:gd name="connsiteX12" fmla="*/ 282625 w 723900"/>
              <a:gd name="connsiteY12" fmla="*/ 332899 h 685800"/>
              <a:gd name="connsiteX13" fmla="*/ 159752 w 723900"/>
              <a:gd name="connsiteY13" fmla="*/ 281464 h 685800"/>
              <a:gd name="connsiteX14" fmla="*/ 113080 w 723900"/>
              <a:gd name="connsiteY14" fmla="*/ 200501 h 685800"/>
              <a:gd name="connsiteX15" fmla="*/ 13067 w 723900"/>
              <a:gd name="connsiteY15" fmla="*/ 241459 h 685800"/>
              <a:gd name="connsiteX16" fmla="*/ 54025 w 723900"/>
              <a:gd name="connsiteY16" fmla="*/ 341471 h 685800"/>
              <a:gd name="connsiteX17" fmla="*/ 143560 w 723900"/>
              <a:gd name="connsiteY17" fmla="*/ 316706 h 685800"/>
              <a:gd name="connsiteX18" fmla="*/ 269290 w 723900"/>
              <a:gd name="connsiteY18" fmla="*/ 368141 h 685800"/>
              <a:gd name="connsiteX19" fmla="*/ 268337 w 723900"/>
              <a:gd name="connsiteY19" fmla="*/ 380524 h 685800"/>
              <a:gd name="connsiteX20" fmla="*/ 287387 w 723900"/>
              <a:gd name="connsiteY20" fmla="*/ 437674 h 685800"/>
              <a:gd name="connsiteX21" fmla="*/ 188327 w 723900"/>
              <a:gd name="connsiteY21" fmla="*/ 537686 h 685800"/>
              <a:gd name="connsiteX22" fmla="*/ 95935 w 723900"/>
              <a:gd name="connsiteY22" fmla="*/ 549116 h 685800"/>
              <a:gd name="connsiteX23" fmla="*/ 95935 w 723900"/>
              <a:gd name="connsiteY23" fmla="*/ 656749 h 685800"/>
              <a:gd name="connsiteX24" fmla="*/ 203567 w 723900"/>
              <a:gd name="connsiteY24" fmla="*/ 656749 h 685800"/>
              <a:gd name="connsiteX25" fmla="*/ 214997 w 723900"/>
              <a:gd name="connsiteY25" fmla="*/ 564356 h 685800"/>
              <a:gd name="connsiteX26" fmla="*/ 315962 w 723900"/>
              <a:gd name="connsiteY26" fmla="*/ 463391 h 685800"/>
              <a:gd name="connsiteX27" fmla="*/ 363587 w 723900"/>
              <a:gd name="connsiteY27" fmla="*/ 476726 h 685800"/>
              <a:gd name="connsiteX28" fmla="*/ 365492 w 723900"/>
              <a:gd name="connsiteY28" fmla="*/ 476726 h 685800"/>
              <a:gd name="connsiteX29" fmla="*/ 367397 w 723900"/>
              <a:gd name="connsiteY29" fmla="*/ 476726 h 685800"/>
              <a:gd name="connsiteX30" fmla="*/ 415022 w 723900"/>
              <a:gd name="connsiteY30" fmla="*/ 463391 h 685800"/>
              <a:gd name="connsiteX31" fmla="*/ 515987 w 723900"/>
              <a:gd name="connsiteY31" fmla="*/ 564356 h 685800"/>
              <a:gd name="connsiteX32" fmla="*/ 527417 w 723900"/>
              <a:gd name="connsiteY32" fmla="*/ 657701 h 685800"/>
              <a:gd name="connsiteX33" fmla="*/ 635050 w 723900"/>
              <a:gd name="connsiteY33" fmla="*/ 657701 h 685800"/>
              <a:gd name="connsiteX34" fmla="*/ 635050 w 723900"/>
              <a:gd name="connsiteY34" fmla="*/ 550069 h 685800"/>
              <a:gd name="connsiteX35" fmla="*/ 542657 w 723900"/>
              <a:gd name="connsiteY35" fmla="*/ 538639 h 685800"/>
              <a:gd name="connsiteX36" fmla="*/ 443597 w 723900"/>
              <a:gd name="connsiteY36" fmla="*/ 438626 h 685800"/>
              <a:gd name="connsiteX37" fmla="*/ 462647 w 723900"/>
              <a:gd name="connsiteY37" fmla="*/ 381476 h 685800"/>
              <a:gd name="connsiteX38" fmla="*/ 461695 w 723900"/>
              <a:gd name="connsiteY38" fmla="*/ 369094 h 685800"/>
              <a:gd name="connsiteX39" fmla="*/ 587425 w 723900"/>
              <a:gd name="connsiteY39" fmla="*/ 317659 h 685800"/>
              <a:gd name="connsiteX40" fmla="*/ 676960 w 723900"/>
              <a:gd name="connsiteY40" fmla="*/ 342424 h 685800"/>
              <a:gd name="connsiteX41" fmla="*/ 717917 w 723900"/>
              <a:gd name="connsiteY41" fmla="*/ 242411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23900" h="685800">
                <a:moveTo>
                  <a:pt x="717917" y="242411"/>
                </a:moveTo>
                <a:cubicBezTo>
                  <a:pt x="701725" y="203359"/>
                  <a:pt x="656957" y="185261"/>
                  <a:pt x="617905" y="201454"/>
                </a:cubicBezTo>
                <a:cubicBezTo>
                  <a:pt x="585520" y="214789"/>
                  <a:pt x="566470" y="249079"/>
                  <a:pt x="571232" y="282416"/>
                </a:cubicBezTo>
                <a:lnTo>
                  <a:pt x="448360" y="333851"/>
                </a:lnTo>
                <a:cubicBezTo>
                  <a:pt x="435025" y="310991"/>
                  <a:pt x="411212" y="293846"/>
                  <a:pt x="384542" y="289084"/>
                </a:cubicBezTo>
                <a:lnTo>
                  <a:pt x="384542" y="156686"/>
                </a:lnTo>
                <a:cubicBezTo>
                  <a:pt x="416927" y="148114"/>
                  <a:pt x="441692" y="118586"/>
                  <a:pt x="441692" y="83344"/>
                </a:cubicBezTo>
                <a:cubicBezTo>
                  <a:pt x="441692" y="41434"/>
                  <a:pt x="407402" y="7144"/>
                  <a:pt x="365492" y="7144"/>
                </a:cubicBezTo>
                <a:lnTo>
                  <a:pt x="365492" y="7144"/>
                </a:lnTo>
                <a:cubicBezTo>
                  <a:pt x="323582" y="7144"/>
                  <a:pt x="289292" y="41434"/>
                  <a:pt x="289292" y="83344"/>
                </a:cubicBezTo>
                <a:cubicBezTo>
                  <a:pt x="289292" y="118586"/>
                  <a:pt x="314057" y="148114"/>
                  <a:pt x="346442" y="156686"/>
                </a:cubicBezTo>
                <a:lnTo>
                  <a:pt x="346442" y="288131"/>
                </a:lnTo>
                <a:cubicBezTo>
                  <a:pt x="318820" y="292894"/>
                  <a:pt x="295960" y="310039"/>
                  <a:pt x="282625" y="332899"/>
                </a:cubicBezTo>
                <a:lnTo>
                  <a:pt x="159752" y="281464"/>
                </a:lnTo>
                <a:cubicBezTo>
                  <a:pt x="164515" y="248126"/>
                  <a:pt x="146417" y="213836"/>
                  <a:pt x="113080" y="200501"/>
                </a:cubicBezTo>
                <a:cubicBezTo>
                  <a:pt x="74027" y="184309"/>
                  <a:pt x="29260" y="202406"/>
                  <a:pt x="13067" y="241459"/>
                </a:cubicBezTo>
                <a:cubicBezTo>
                  <a:pt x="-3125" y="280511"/>
                  <a:pt x="14972" y="325279"/>
                  <a:pt x="54025" y="341471"/>
                </a:cubicBezTo>
                <a:cubicBezTo>
                  <a:pt x="86410" y="354806"/>
                  <a:pt x="123557" y="344329"/>
                  <a:pt x="143560" y="316706"/>
                </a:cubicBezTo>
                <a:lnTo>
                  <a:pt x="269290" y="368141"/>
                </a:lnTo>
                <a:cubicBezTo>
                  <a:pt x="268337" y="371951"/>
                  <a:pt x="268337" y="376714"/>
                  <a:pt x="268337" y="380524"/>
                </a:cubicBezTo>
                <a:cubicBezTo>
                  <a:pt x="268337" y="401479"/>
                  <a:pt x="275005" y="421481"/>
                  <a:pt x="287387" y="437674"/>
                </a:cubicBezTo>
                <a:lnTo>
                  <a:pt x="188327" y="537686"/>
                </a:lnTo>
                <a:cubicBezTo>
                  <a:pt x="158800" y="520541"/>
                  <a:pt x="120700" y="524351"/>
                  <a:pt x="95935" y="549116"/>
                </a:cubicBezTo>
                <a:cubicBezTo>
                  <a:pt x="66407" y="578644"/>
                  <a:pt x="66407" y="627221"/>
                  <a:pt x="95935" y="656749"/>
                </a:cubicBezTo>
                <a:cubicBezTo>
                  <a:pt x="125462" y="686276"/>
                  <a:pt x="174040" y="686276"/>
                  <a:pt x="203567" y="656749"/>
                </a:cubicBezTo>
                <a:cubicBezTo>
                  <a:pt x="228332" y="631984"/>
                  <a:pt x="232142" y="593884"/>
                  <a:pt x="214997" y="564356"/>
                </a:cubicBezTo>
                <a:lnTo>
                  <a:pt x="315962" y="463391"/>
                </a:lnTo>
                <a:cubicBezTo>
                  <a:pt x="330250" y="471964"/>
                  <a:pt x="346442" y="476726"/>
                  <a:pt x="363587" y="476726"/>
                </a:cubicBezTo>
                <a:cubicBezTo>
                  <a:pt x="364540" y="476726"/>
                  <a:pt x="364540" y="476726"/>
                  <a:pt x="365492" y="476726"/>
                </a:cubicBezTo>
                <a:cubicBezTo>
                  <a:pt x="366445" y="476726"/>
                  <a:pt x="366445" y="476726"/>
                  <a:pt x="367397" y="476726"/>
                </a:cubicBezTo>
                <a:cubicBezTo>
                  <a:pt x="384542" y="476726"/>
                  <a:pt x="400735" y="471964"/>
                  <a:pt x="415022" y="463391"/>
                </a:cubicBezTo>
                <a:lnTo>
                  <a:pt x="515987" y="564356"/>
                </a:lnTo>
                <a:cubicBezTo>
                  <a:pt x="498842" y="593884"/>
                  <a:pt x="502652" y="631984"/>
                  <a:pt x="527417" y="657701"/>
                </a:cubicBezTo>
                <a:cubicBezTo>
                  <a:pt x="556945" y="687229"/>
                  <a:pt x="605522" y="687229"/>
                  <a:pt x="635050" y="657701"/>
                </a:cubicBezTo>
                <a:cubicBezTo>
                  <a:pt x="664577" y="628174"/>
                  <a:pt x="664577" y="579596"/>
                  <a:pt x="635050" y="550069"/>
                </a:cubicBezTo>
                <a:cubicBezTo>
                  <a:pt x="610285" y="525304"/>
                  <a:pt x="572185" y="521494"/>
                  <a:pt x="542657" y="538639"/>
                </a:cubicBezTo>
                <a:lnTo>
                  <a:pt x="443597" y="438626"/>
                </a:lnTo>
                <a:cubicBezTo>
                  <a:pt x="455980" y="422434"/>
                  <a:pt x="462647" y="403384"/>
                  <a:pt x="462647" y="381476"/>
                </a:cubicBezTo>
                <a:cubicBezTo>
                  <a:pt x="462647" y="377666"/>
                  <a:pt x="462647" y="372904"/>
                  <a:pt x="461695" y="369094"/>
                </a:cubicBezTo>
                <a:lnTo>
                  <a:pt x="587425" y="317659"/>
                </a:lnTo>
                <a:cubicBezTo>
                  <a:pt x="607427" y="344329"/>
                  <a:pt x="644575" y="355759"/>
                  <a:pt x="676960" y="342424"/>
                </a:cubicBezTo>
                <a:cubicBezTo>
                  <a:pt x="715060" y="325279"/>
                  <a:pt x="734110" y="281464"/>
                  <a:pt x="717917" y="24241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sp>
        <p:nvSpPr>
          <p:cNvPr id="24" name="Γραφικό 19" descr="Μονό γρανάζι"/>
          <p:cNvSpPr/>
          <p:nvPr/>
        </p:nvSpPr>
        <p:spPr>
          <a:xfrm>
            <a:off x="5885327" y="1852870"/>
            <a:ext cx="421346" cy="425613"/>
          </a:xfrm>
          <a:custGeom>
            <a:avLst/>
            <a:gdLst>
              <a:gd name="connsiteX0" fmla="*/ 330994 w 657225"/>
              <a:gd name="connsiteY0" fmla="*/ 445294 h 657225"/>
              <a:gd name="connsiteX1" fmla="*/ 216694 w 657225"/>
              <a:gd name="connsiteY1" fmla="*/ 330994 h 657225"/>
              <a:gd name="connsiteX2" fmla="*/ 330994 w 657225"/>
              <a:gd name="connsiteY2" fmla="*/ 216694 h 657225"/>
              <a:gd name="connsiteX3" fmla="*/ 445294 w 657225"/>
              <a:gd name="connsiteY3" fmla="*/ 330994 h 657225"/>
              <a:gd name="connsiteX4" fmla="*/ 330994 w 657225"/>
              <a:gd name="connsiteY4" fmla="*/ 445294 h 657225"/>
              <a:gd name="connsiteX5" fmla="*/ 588169 w 657225"/>
              <a:gd name="connsiteY5" fmla="*/ 259556 h 657225"/>
              <a:gd name="connsiteX6" fmla="*/ 563404 w 657225"/>
              <a:gd name="connsiteY6" fmla="*/ 200501 h 657225"/>
              <a:gd name="connsiteX7" fmla="*/ 587216 w 657225"/>
              <a:gd name="connsiteY7" fmla="*/ 129064 h 657225"/>
              <a:gd name="connsiteX8" fmla="*/ 532924 w 657225"/>
              <a:gd name="connsiteY8" fmla="*/ 74771 h 657225"/>
              <a:gd name="connsiteX9" fmla="*/ 461486 w 657225"/>
              <a:gd name="connsiteY9" fmla="*/ 98584 h 657225"/>
              <a:gd name="connsiteX10" fmla="*/ 401479 w 657225"/>
              <a:gd name="connsiteY10" fmla="*/ 73819 h 657225"/>
              <a:gd name="connsiteX11" fmla="*/ 369094 w 657225"/>
              <a:gd name="connsiteY11" fmla="*/ 7144 h 657225"/>
              <a:gd name="connsiteX12" fmla="*/ 292894 w 657225"/>
              <a:gd name="connsiteY12" fmla="*/ 7144 h 657225"/>
              <a:gd name="connsiteX13" fmla="*/ 259556 w 657225"/>
              <a:gd name="connsiteY13" fmla="*/ 73819 h 657225"/>
              <a:gd name="connsiteX14" fmla="*/ 200501 w 657225"/>
              <a:gd name="connsiteY14" fmla="*/ 98584 h 657225"/>
              <a:gd name="connsiteX15" fmla="*/ 129064 w 657225"/>
              <a:gd name="connsiteY15" fmla="*/ 74771 h 657225"/>
              <a:gd name="connsiteX16" fmla="*/ 74771 w 657225"/>
              <a:gd name="connsiteY16" fmla="*/ 129064 h 657225"/>
              <a:gd name="connsiteX17" fmla="*/ 98584 w 657225"/>
              <a:gd name="connsiteY17" fmla="*/ 200501 h 657225"/>
              <a:gd name="connsiteX18" fmla="*/ 73819 w 657225"/>
              <a:gd name="connsiteY18" fmla="*/ 260509 h 657225"/>
              <a:gd name="connsiteX19" fmla="*/ 7144 w 657225"/>
              <a:gd name="connsiteY19" fmla="*/ 292894 h 657225"/>
              <a:gd name="connsiteX20" fmla="*/ 7144 w 657225"/>
              <a:gd name="connsiteY20" fmla="*/ 369094 h 657225"/>
              <a:gd name="connsiteX21" fmla="*/ 73819 w 657225"/>
              <a:gd name="connsiteY21" fmla="*/ 402431 h 657225"/>
              <a:gd name="connsiteX22" fmla="*/ 98584 w 657225"/>
              <a:gd name="connsiteY22" fmla="*/ 461486 h 657225"/>
              <a:gd name="connsiteX23" fmla="*/ 74771 w 657225"/>
              <a:gd name="connsiteY23" fmla="*/ 532924 h 657225"/>
              <a:gd name="connsiteX24" fmla="*/ 129064 w 657225"/>
              <a:gd name="connsiteY24" fmla="*/ 587216 h 657225"/>
              <a:gd name="connsiteX25" fmla="*/ 200501 w 657225"/>
              <a:gd name="connsiteY25" fmla="*/ 563404 h 657225"/>
              <a:gd name="connsiteX26" fmla="*/ 260509 w 657225"/>
              <a:gd name="connsiteY26" fmla="*/ 588169 h 657225"/>
              <a:gd name="connsiteX27" fmla="*/ 293846 w 657225"/>
              <a:gd name="connsiteY27" fmla="*/ 654844 h 657225"/>
              <a:gd name="connsiteX28" fmla="*/ 370046 w 657225"/>
              <a:gd name="connsiteY28" fmla="*/ 654844 h 657225"/>
              <a:gd name="connsiteX29" fmla="*/ 403384 w 657225"/>
              <a:gd name="connsiteY29" fmla="*/ 588169 h 657225"/>
              <a:gd name="connsiteX30" fmla="*/ 462439 w 657225"/>
              <a:gd name="connsiteY30" fmla="*/ 563404 h 657225"/>
              <a:gd name="connsiteX31" fmla="*/ 533876 w 657225"/>
              <a:gd name="connsiteY31" fmla="*/ 587216 h 657225"/>
              <a:gd name="connsiteX32" fmla="*/ 588169 w 657225"/>
              <a:gd name="connsiteY32" fmla="*/ 532924 h 657225"/>
              <a:gd name="connsiteX33" fmla="*/ 564356 w 657225"/>
              <a:gd name="connsiteY33" fmla="*/ 461486 h 657225"/>
              <a:gd name="connsiteX34" fmla="*/ 589121 w 657225"/>
              <a:gd name="connsiteY34" fmla="*/ 401479 h 657225"/>
              <a:gd name="connsiteX35" fmla="*/ 655796 w 657225"/>
              <a:gd name="connsiteY35" fmla="*/ 368141 h 657225"/>
              <a:gd name="connsiteX36" fmla="*/ 655796 w 657225"/>
              <a:gd name="connsiteY36" fmla="*/ 291941 h 657225"/>
              <a:gd name="connsiteX37" fmla="*/ 588169 w 657225"/>
              <a:gd name="connsiteY37" fmla="*/ 259556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57225" h="657225">
                <a:moveTo>
                  <a:pt x="330994" y="445294"/>
                </a:moveTo>
                <a:cubicBezTo>
                  <a:pt x="268129" y="445294"/>
                  <a:pt x="216694" y="393859"/>
                  <a:pt x="216694" y="330994"/>
                </a:cubicBezTo>
                <a:cubicBezTo>
                  <a:pt x="216694" y="268129"/>
                  <a:pt x="268129" y="216694"/>
                  <a:pt x="330994" y="216694"/>
                </a:cubicBezTo>
                <a:cubicBezTo>
                  <a:pt x="393859" y="216694"/>
                  <a:pt x="445294" y="268129"/>
                  <a:pt x="445294" y="330994"/>
                </a:cubicBezTo>
                <a:cubicBezTo>
                  <a:pt x="445294" y="393859"/>
                  <a:pt x="393859" y="445294"/>
                  <a:pt x="330994" y="445294"/>
                </a:cubicBezTo>
                <a:close/>
                <a:moveTo>
                  <a:pt x="588169" y="259556"/>
                </a:moveTo>
                <a:cubicBezTo>
                  <a:pt x="582454" y="238601"/>
                  <a:pt x="573881" y="218599"/>
                  <a:pt x="563404" y="200501"/>
                </a:cubicBezTo>
                <a:lnTo>
                  <a:pt x="587216" y="129064"/>
                </a:lnTo>
                <a:lnTo>
                  <a:pt x="532924" y="74771"/>
                </a:lnTo>
                <a:lnTo>
                  <a:pt x="461486" y="98584"/>
                </a:lnTo>
                <a:cubicBezTo>
                  <a:pt x="442436" y="88106"/>
                  <a:pt x="422434" y="79534"/>
                  <a:pt x="401479" y="73819"/>
                </a:cubicBezTo>
                <a:lnTo>
                  <a:pt x="369094" y="7144"/>
                </a:lnTo>
                <a:lnTo>
                  <a:pt x="292894" y="7144"/>
                </a:lnTo>
                <a:lnTo>
                  <a:pt x="259556" y="73819"/>
                </a:lnTo>
                <a:cubicBezTo>
                  <a:pt x="238601" y="79534"/>
                  <a:pt x="218599" y="88106"/>
                  <a:pt x="200501" y="98584"/>
                </a:cubicBezTo>
                <a:lnTo>
                  <a:pt x="129064" y="74771"/>
                </a:lnTo>
                <a:lnTo>
                  <a:pt x="74771" y="129064"/>
                </a:lnTo>
                <a:lnTo>
                  <a:pt x="98584" y="200501"/>
                </a:lnTo>
                <a:cubicBezTo>
                  <a:pt x="88106" y="219551"/>
                  <a:pt x="79534" y="239554"/>
                  <a:pt x="73819" y="260509"/>
                </a:cubicBezTo>
                <a:lnTo>
                  <a:pt x="7144" y="292894"/>
                </a:lnTo>
                <a:lnTo>
                  <a:pt x="7144" y="369094"/>
                </a:lnTo>
                <a:lnTo>
                  <a:pt x="73819" y="402431"/>
                </a:lnTo>
                <a:cubicBezTo>
                  <a:pt x="79534" y="423386"/>
                  <a:pt x="88106" y="443389"/>
                  <a:pt x="98584" y="461486"/>
                </a:cubicBezTo>
                <a:lnTo>
                  <a:pt x="74771" y="532924"/>
                </a:lnTo>
                <a:lnTo>
                  <a:pt x="129064" y="587216"/>
                </a:lnTo>
                <a:lnTo>
                  <a:pt x="200501" y="563404"/>
                </a:lnTo>
                <a:cubicBezTo>
                  <a:pt x="219551" y="573881"/>
                  <a:pt x="239554" y="582454"/>
                  <a:pt x="260509" y="588169"/>
                </a:cubicBezTo>
                <a:lnTo>
                  <a:pt x="293846" y="654844"/>
                </a:lnTo>
                <a:lnTo>
                  <a:pt x="370046" y="654844"/>
                </a:lnTo>
                <a:lnTo>
                  <a:pt x="403384" y="588169"/>
                </a:lnTo>
                <a:cubicBezTo>
                  <a:pt x="424339" y="582454"/>
                  <a:pt x="444341" y="573881"/>
                  <a:pt x="462439" y="563404"/>
                </a:cubicBezTo>
                <a:lnTo>
                  <a:pt x="533876" y="587216"/>
                </a:lnTo>
                <a:lnTo>
                  <a:pt x="588169" y="532924"/>
                </a:lnTo>
                <a:lnTo>
                  <a:pt x="564356" y="461486"/>
                </a:lnTo>
                <a:cubicBezTo>
                  <a:pt x="574834" y="442436"/>
                  <a:pt x="583406" y="422434"/>
                  <a:pt x="589121" y="401479"/>
                </a:cubicBezTo>
                <a:lnTo>
                  <a:pt x="655796" y="368141"/>
                </a:lnTo>
                <a:lnTo>
                  <a:pt x="655796" y="291941"/>
                </a:lnTo>
                <a:lnTo>
                  <a:pt x="588169" y="25955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  <p:sp>
        <p:nvSpPr>
          <p:cNvPr id="25" name="Γραφικό 21" descr="Κατεύθυνση"/>
          <p:cNvSpPr/>
          <p:nvPr/>
        </p:nvSpPr>
        <p:spPr>
          <a:xfrm>
            <a:off x="9861361" y="1937463"/>
            <a:ext cx="317854" cy="341020"/>
          </a:xfrm>
          <a:custGeom>
            <a:avLst/>
            <a:gdLst>
              <a:gd name="connsiteX0" fmla="*/ 633889 w 657225"/>
              <a:gd name="connsiteY0" fmla="*/ 7144 h 657225"/>
              <a:gd name="connsiteX1" fmla="*/ 627221 w 657225"/>
              <a:gd name="connsiteY1" fmla="*/ 8096 h 657225"/>
              <a:gd name="connsiteX2" fmla="*/ 21431 w 657225"/>
              <a:gd name="connsiteY2" fmla="*/ 210026 h 657225"/>
              <a:gd name="connsiteX3" fmla="*/ 7144 w 657225"/>
              <a:gd name="connsiteY3" fmla="*/ 229076 h 657225"/>
              <a:gd name="connsiteX4" fmla="*/ 21431 w 657225"/>
              <a:gd name="connsiteY4" fmla="*/ 248126 h 657225"/>
              <a:gd name="connsiteX5" fmla="*/ 309086 w 657225"/>
              <a:gd name="connsiteY5" fmla="*/ 351949 h 657225"/>
              <a:gd name="connsiteX6" fmla="*/ 412909 w 657225"/>
              <a:gd name="connsiteY6" fmla="*/ 639604 h 657225"/>
              <a:gd name="connsiteX7" fmla="*/ 431959 w 657225"/>
              <a:gd name="connsiteY7" fmla="*/ 653891 h 657225"/>
              <a:gd name="connsiteX8" fmla="*/ 451009 w 657225"/>
              <a:gd name="connsiteY8" fmla="*/ 639604 h 657225"/>
              <a:gd name="connsiteX9" fmla="*/ 652939 w 657225"/>
              <a:gd name="connsiteY9" fmla="*/ 32861 h 657225"/>
              <a:gd name="connsiteX10" fmla="*/ 650081 w 657225"/>
              <a:gd name="connsiteY10" fmla="*/ 14764 h 657225"/>
              <a:gd name="connsiteX11" fmla="*/ 633889 w 657225"/>
              <a:gd name="connsiteY11" fmla="*/ 7144 h 657225"/>
              <a:gd name="connsiteX12" fmla="*/ 633889 w 657225"/>
              <a:gd name="connsiteY12" fmla="*/ 7144 h 657225"/>
              <a:gd name="connsiteX13" fmla="*/ 576739 w 657225"/>
              <a:gd name="connsiteY13" fmla="*/ 85249 h 657225"/>
              <a:gd name="connsiteX14" fmla="*/ 431006 w 657225"/>
              <a:gd name="connsiteY14" fmla="*/ 522446 h 657225"/>
              <a:gd name="connsiteX15" fmla="*/ 363379 w 657225"/>
              <a:gd name="connsiteY15" fmla="*/ 333851 h 657225"/>
              <a:gd name="connsiteX16" fmla="*/ 353854 w 657225"/>
              <a:gd name="connsiteY16" fmla="*/ 308134 h 657225"/>
              <a:gd name="connsiteX17" fmla="*/ 328136 w 657225"/>
              <a:gd name="connsiteY17" fmla="*/ 298609 h 657225"/>
              <a:gd name="connsiteX18" fmla="*/ 139541 w 657225"/>
              <a:gd name="connsiteY18" fmla="*/ 230981 h 657225"/>
              <a:gd name="connsiteX19" fmla="*/ 576739 w 657225"/>
              <a:gd name="connsiteY19" fmla="*/ 85249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57225" h="657225">
                <a:moveTo>
                  <a:pt x="633889" y="7144"/>
                </a:moveTo>
                <a:cubicBezTo>
                  <a:pt x="631984" y="7144"/>
                  <a:pt x="629126" y="7144"/>
                  <a:pt x="627221" y="8096"/>
                </a:cubicBezTo>
                <a:lnTo>
                  <a:pt x="21431" y="210026"/>
                </a:lnTo>
                <a:cubicBezTo>
                  <a:pt x="12859" y="212884"/>
                  <a:pt x="7144" y="220504"/>
                  <a:pt x="7144" y="229076"/>
                </a:cubicBezTo>
                <a:cubicBezTo>
                  <a:pt x="7144" y="237649"/>
                  <a:pt x="12859" y="245269"/>
                  <a:pt x="21431" y="248126"/>
                </a:cubicBezTo>
                <a:lnTo>
                  <a:pt x="309086" y="351949"/>
                </a:lnTo>
                <a:lnTo>
                  <a:pt x="412909" y="639604"/>
                </a:lnTo>
                <a:cubicBezTo>
                  <a:pt x="415766" y="648176"/>
                  <a:pt x="423386" y="653891"/>
                  <a:pt x="431959" y="653891"/>
                </a:cubicBezTo>
                <a:cubicBezTo>
                  <a:pt x="440531" y="653891"/>
                  <a:pt x="448151" y="648176"/>
                  <a:pt x="451009" y="639604"/>
                </a:cubicBezTo>
                <a:lnTo>
                  <a:pt x="652939" y="32861"/>
                </a:lnTo>
                <a:cubicBezTo>
                  <a:pt x="654844" y="26194"/>
                  <a:pt x="653891" y="19526"/>
                  <a:pt x="650081" y="14764"/>
                </a:cubicBezTo>
                <a:cubicBezTo>
                  <a:pt x="647224" y="10954"/>
                  <a:pt x="641509" y="7144"/>
                  <a:pt x="633889" y="7144"/>
                </a:cubicBezTo>
                <a:lnTo>
                  <a:pt x="633889" y="7144"/>
                </a:lnTo>
                <a:close/>
                <a:moveTo>
                  <a:pt x="576739" y="85249"/>
                </a:moveTo>
                <a:lnTo>
                  <a:pt x="431006" y="522446"/>
                </a:lnTo>
                <a:lnTo>
                  <a:pt x="363379" y="333851"/>
                </a:lnTo>
                <a:lnTo>
                  <a:pt x="353854" y="308134"/>
                </a:lnTo>
                <a:lnTo>
                  <a:pt x="328136" y="298609"/>
                </a:lnTo>
                <a:lnTo>
                  <a:pt x="139541" y="230981"/>
                </a:lnTo>
                <a:lnTo>
                  <a:pt x="576739" y="85249"/>
                </a:ln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410823317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94569" y="406596"/>
            <a:ext cx="11340000" cy="432000"/>
          </a:xfrm>
        </p:spPr>
        <p:txBody>
          <a:bodyPr rtlCol="0"/>
          <a:lstStyle/>
          <a:p>
            <a:r>
              <a:rPr lang="el-GR" dirty="0"/>
              <a:t>Δυνατότητα ανάλυσης των έργων</a:t>
            </a:r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88</a:t>
            </a:fld>
            <a:endParaRPr lang="el-GR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idx="14"/>
          </p:nvPr>
        </p:nvSpPr>
        <p:spPr>
          <a:xfrm>
            <a:off x="794569" y="2673626"/>
            <a:ext cx="2975206" cy="3351393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b="1" dirty="0"/>
              <a:t>Δυνατότητα ανάλυσης των έργων:</a:t>
            </a:r>
            <a:r>
              <a:rPr lang="el-GR" dirty="0"/>
              <a:t> Ο </a:t>
            </a:r>
            <a:r>
              <a:rPr lang="el-GR" dirty="0" smtClean="0"/>
              <a:t>βαθμός ανάλυσης </a:t>
            </a:r>
            <a:r>
              <a:rPr lang="el-GR" dirty="0"/>
              <a:t>που χρειάζεται μια ερευνητική δραστηριότητα για την επίλυση ενός προβλήματος</a:t>
            </a:r>
          </a:p>
        </p:txBody>
      </p:sp>
      <p:sp>
        <p:nvSpPr>
          <p:cNvPr id="7" name="Θέση περιεχομένου 6"/>
          <p:cNvSpPr>
            <a:spLocks noGrp="1"/>
          </p:cNvSpPr>
          <p:nvPr>
            <p:ph idx="15"/>
          </p:nvPr>
        </p:nvSpPr>
        <p:spPr>
          <a:xfrm>
            <a:off x="4614397" y="2673626"/>
            <a:ext cx="2975206" cy="3351393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Είναι υψηλή όταν το έργο χαρακτηρίζεται από ρουτίνα και οι εργαζόμενοι μπορούν να χρησιμοποιήσουν εγχειρίδια οδηγιών, καθώς και να ακολουθήσουν μια αντικειμενική και τυποποιημένη διαδικασία επίλυσης των προβλημάτων</a:t>
            </a:r>
          </a:p>
        </p:txBody>
      </p:sp>
      <p:sp>
        <p:nvSpPr>
          <p:cNvPr id="8" name="Θέση περιεχομένου 7"/>
          <p:cNvSpPr>
            <a:spLocks noGrp="1"/>
          </p:cNvSpPr>
          <p:nvPr>
            <p:ph idx="16"/>
          </p:nvPr>
        </p:nvSpPr>
        <p:spPr>
          <a:xfrm>
            <a:off x="8434226" y="2702906"/>
            <a:ext cx="2963205" cy="3322113"/>
          </a:xfrm>
          <a:noFill/>
        </p:spPr>
        <p:txBody>
          <a:bodyPr rtlCol="0"/>
          <a:lstStyle/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l-GR" dirty="0"/>
              <a:t>Αντιθέτως, είναι χαμηλή όταν ορισμένες εργασίες δεν επιδέχονται τυποποιημένη ανάλυση και η εκτέλεσή τους βασίζεται στη συσσωρευμένη εμπειρία των εργαζομένων, στη διαίσθηση και στην κριτική τους ικανότητα.</a:t>
            </a:r>
          </a:p>
        </p:txBody>
      </p:sp>
      <p:sp>
        <p:nvSpPr>
          <p:cNvPr id="9" name="Θέση περιεχομένου 8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el-GR" dirty="0"/>
              <a:t/>
            </a:r>
            <a:br>
              <a:rPr lang="el-GR" dirty="0"/>
            </a:br>
            <a:endParaRPr lang="el-GR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0" name="Θέση περιεχομένου 9"/>
          <p:cNvSpPr>
            <a:spLocks noGrp="1"/>
          </p:cNvSpPr>
          <p:nvPr>
            <p:ph idx="12"/>
          </p:nvPr>
        </p:nvSpPr>
        <p:spPr/>
        <p:txBody>
          <a:bodyPr rtlCol="0"/>
          <a:lstStyle/>
          <a:p>
            <a:pPr rtl="0"/>
            <a:r>
              <a:rPr lang="el-GR" dirty="0"/>
              <a:t/>
            </a:r>
            <a:br>
              <a:rPr lang="el-GR" dirty="0"/>
            </a:br>
            <a:endParaRPr lang="el-GR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1" name="Θέση περιεχομένου 10"/>
          <p:cNvSpPr>
            <a:spLocks noGrp="1"/>
          </p:cNvSpPr>
          <p:nvPr>
            <p:ph idx="13"/>
          </p:nvPr>
        </p:nvSpPr>
        <p:spPr>
          <a:xfrm>
            <a:off x="8434225" y="1728000"/>
            <a:ext cx="3512468" cy="720000"/>
          </a:xfrm>
        </p:spPr>
        <p:txBody>
          <a:bodyPr rtlCol="0"/>
          <a:lstStyle/>
          <a:p>
            <a:pPr rtl="0"/>
            <a:r>
              <a:rPr lang="el-GR" dirty="0"/>
              <a:t/>
            </a:r>
            <a:br>
              <a:rPr lang="el-GR" dirty="0"/>
            </a:br>
            <a:endParaRPr lang="el-GR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835978" y="6116595"/>
            <a:ext cx="136879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17" name="Ευθεία γραμμή σύνδεσης 16"/>
          <p:cNvCxnSpPr/>
          <p:nvPr/>
        </p:nvCxnSpPr>
        <p:spPr>
          <a:xfrm>
            <a:off x="4093698" y="3953022"/>
            <a:ext cx="168813" cy="168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Ευθεία γραμμή σύνδεσης 18"/>
          <p:cNvCxnSpPr/>
          <p:nvPr/>
        </p:nvCxnSpPr>
        <p:spPr>
          <a:xfrm flipH="1">
            <a:off x="4093698" y="4121834"/>
            <a:ext cx="168813" cy="154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Γραφικό 12" descr="Συνδετήρας">
            <a:extLst>
              <a:ext uri="{FF2B5EF4-FFF2-40B4-BE49-F238E27FC236}">
                <a16:creationId xmlns="" xmlns:a16="http://schemas.microsoft.com/office/drawing/2014/main" id="{1D381885-B36B-4641-A56D-1CC3DF4658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53957" y="1728000"/>
            <a:ext cx="685800" cy="685800"/>
          </a:xfrm>
          <a:prstGeom prst="rect">
            <a:avLst/>
          </a:prstGeom>
        </p:spPr>
      </p:pic>
      <p:pic>
        <p:nvPicPr>
          <p:cNvPr id="15" name="Γραφικό 14" descr="Γρανάζια">
            <a:extLst>
              <a:ext uri="{FF2B5EF4-FFF2-40B4-BE49-F238E27FC236}">
                <a16:creationId xmlns="" xmlns:a16="http://schemas.microsoft.com/office/drawing/2014/main" id="{0E36BD1F-7DD0-49F9-B9E6-411B00D006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91180" y="1728000"/>
            <a:ext cx="705282" cy="705282"/>
          </a:xfrm>
          <a:prstGeom prst="rect">
            <a:avLst/>
          </a:prstGeom>
        </p:spPr>
      </p:pic>
      <p:pic>
        <p:nvPicPr>
          <p:cNvPr id="18" name="Γραφικό 17" descr="Νερό">
            <a:extLst>
              <a:ext uri="{FF2B5EF4-FFF2-40B4-BE49-F238E27FC236}">
                <a16:creationId xmlns="" xmlns:a16="http://schemas.microsoft.com/office/drawing/2014/main" id="{1CB1B3BF-F26C-4523-B7B5-19AC3E3BAE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725224" y="1719995"/>
            <a:ext cx="575596" cy="6563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1116321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Θέση εικόνας 14" descr="εναέρια προβολή αυτοκινητοδρόμων μεγάλης πόλης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 t="32" b="32"/>
          <a:stretch>
            <a:fillRect/>
          </a:stretch>
        </p:blipFill>
        <p:spPr/>
      </p:pic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1979" y="3746706"/>
            <a:ext cx="4050077" cy="1257787"/>
          </a:xfrm>
        </p:spPr>
        <p:txBody>
          <a:bodyPr rtlCol="0"/>
          <a:lstStyle/>
          <a:p>
            <a:pPr marL="0" indent="0" algn="ctr">
              <a:buNone/>
            </a:pPr>
            <a:endParaRPr lang="el-GR" dirty="0"/>
          </a:p>
          <a:p>
            <a:pPr marL="0" indent="0" algn="ctr">
              <a:buNone/>
            </a:pPr>
            <a:r>
              <a:rPr lang="el-GR" dirty="0"/>
              <a:t>επιδρά στην διαμόρφωση των οργανωτικών δομών</a:t>
            </a:r>
            <a:endParaRPr lang="el-GR" sz="1700" dirty="0"/>
          </a:p>
          <a:p>
            <a:pPr marL="0" indent="0">
              <a:buNone/>
            </a:pPr>
            <a:endParaRPr lang="el-GR" sz="1700" dirty="0"/>
          </a:p>
          <a:p>
            <a:pPr marL="0" indent="0" rtl="0">
              <a:buNone/>
            </a:pPr>
            <a:endParaRPr lang="el-GR" sz="1700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89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Γραφικό 4" descr="Βέλος: Περιστροφή δεξιά"/>
          <p:cNvSpPr/>
          <p:nvPr/>
        </p:nvSpPr>
        <p:spPr>
          <a:xfrm>
            <a:off x="2185635" y="3208087"/>
            <a:ext cx="582764" cy="441825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 dirty="0"/>
          </a:p>
        </p:txBody>
      </p:sp>
      <p:sp>
        <p:nvSpPr>
          <p:cNvPr id="8" name="Θέση περιεχομένου 2">
            <a:extLst>
              <a:ext uri="{FF2B5EF4-FFF2-40B4-BE49-F238E27FC236}">
                <a16:creationId xmlns="" xmlns:a16="http://schemas.microsoft.com/office/drawing/2014/main" id="{E025675F-809D-4E56-A3F7-A6AE5C8216F5}"/>
              </a:ext>
            </a:extLst>
          </p:cNvPr>
          <p:cNvSpPr txBox="1">
            <a:spLocks/>
          </p:cNvSpPr>
          <p:nvPr/>
        </p:nvSpPr>
        <p:spPr>
          <a:xfrm>
            <a:off x="365341" y="1725495"/>
            <a:ext cx="4223355" cy="11304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Calibri" panose="020F0502020204030204" pitchFamily="34" charset="0"/>
              <a:buNone/>
            </a:pPr>
            <a:r>
              <a:rPr lang="el-GR" dirty="0"/>
              <a:t>Ο βαθμός μεταβλητότητας των έργων (δηλαδή, ο λιγότερο ή περισσότερο χαρακτήρας ρουτίνας που υφίσταται κατά την εκτέλεσή τους)</a:t>
            </a:r>
            <a:endParaRPr lang="el-GR" sz="1700" dirty="0"/>
          </a:p>
          <a:p>
            <a:pPr marL="0" indent="0">
              <a:buFont typeface="Calibri" panose="020F0502020204030204" pitchFamily="34" charset="0"/>
              <a:buNone/>
            </a:pPr>
            <a:endParaRPr lang="el-GR" sz="1700" noProof="1"/>
          </a:p>
        </p:txBody>
      </p:sp>
      <p:pic>
        <p:nvPicPr>
          <p:cNvPr id="11" name="Picture 2" descr="ÎÏÎ¿ÏÎ­Î»ÎµÏÎ¼Î± ÎµÎ¹ÎºÏÎ½Î±Ï Î³Î¹Î± AUDI PRODUCTION">
            <a:extLst>
              <a:ext uri="{FF2B5EF4-FFF2-40B4-BE49-F238E27FC236}">
                <a16:creationId xmlns="" xmlns:a16="http://schemas.microsoft.com/office/drawing/2014/main" id="{CBE54B53-CC98-44B6-934A-E342DC6AC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319" y="1255405"/>
            <a:ext cx="6974679" cy="39354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81962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algn="ctr"/>
            <a:r>
              <a:rPr lang="el-GR" sz="3200" b="1" dirty="0"/>
              <a:t>Αλληλεξάρτηση</a:t>
            </a:r>
            <a:r>
              <a:rPr lang="el-GR" dirty="0"/>
              <a:t> </a:t>
            </a:r>
            <a:endParaRPr lang="el-GR" sz="4400" dirty="0"/>
          </a:p>
        </p:txBody>
      </p:sp>
      <p:sp>
        <p:nvSpPr>
          <p:cNvPr id="6" name="Θέση περιεχομένου 5"/>
          <p:cNvSpPr>
            <a:spLocks noGrp="1"/>
          </p:cNvSpPr>
          <p:nvPr>
            <p:ph type="subTitle" idx="1"/>
          </p:nvPr>
        </p:nvSpPr>
        <p:spPr>
          <a:xfrm>
            <a:off x="424370" y="2905537"/>
            <a:ext cx="6099998" cy="2160734"/>
          </a:xfrm>
          <a:ln>
            <a:noFill/>
          </a:ln>
        </p:spPr>
        <p:txBody>
          <a:bodyPr rtlCol="0"/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sz="2400" dirty="0"/>
              <a:t>   </a:t>
            </a:r>
            <a:r>
              <a:rPr lang="el-GR" sz="2400" dirty="0"/>
              <a:t> </a:t>
            </a:r>
            <a:r>
              <a:rPr lang="el-GR" sz="2400" b="1" dirty="0"/>
              <a:t>Αλληλεξάρτηση</a:t>
            </a:r>
            <a:r>
              <a:rPr lang="el-GR" sz="2400" dirty="0"/>
              <a:t> (</a:t>
            </a:r>
            <a:r>
              <a:rPr lang="en-US" sz="2400" dirty="0"/>
              <a:t>interdependence</a:t>
            </a:r>
            <a:r>
              <a:rPr lang="el-GR" sz="2400" dirty="0"/>
              <a:t>):</a:t>
            </a:r>
            <a:endParaRPr lang="el-GR" sz="2400" noProof="1"/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 smtClean="0"/>
              <a:t> </a:t>
            </a:r>
            <a:r>
              <a:rPr lang="el-GR" dirty="0" smtClean="0"/>
              <a:t>είναι </a:t>
            </a:r>
            <a:r>
              <a:rPr lang="el-GR" dirty="0"/>
              <a:t>ο βαθμός με τον οποίο το ένα τμήμα εξαρτάται από το άλλο για πόρους ή </a:t>
            </a:r>
            <a:r>
              <a:rPr lang="el-GR" dirty="0" smtClean="0"/>
              <a:t>υλικά</a:t>
            </a:r>
            <a:r>
              <a:rPr lang="en-US" dirty="0" smtClean="0"/>
              <a:t>,</a:t>
            </a:r>
            <a:r>
              <a:rPr lang="el-GR" dirty="0" smtClean="0"/>
              <a:t> </a:t>
            </a:r>
            <a:r>
              <a:rPr lang="el-GR" dirty="0"/>
              <a:t>προκειμένου να επιτύχει τους σκοπούς του</a:t>
            </a:r>
            <a:endParaRPr lang="el-GR" noProof="1"/>
          </a:p>
          <a:p>
            <a:pPr rtl="0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noProof="1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9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9" name="Ορθογώνιο 6" descr="Κάτω διαχωριστική γραμμή"/>
          <p:cNvSpPr/>
          <p:nvPr/>
        </p:nvSpPr>
        <p:spPr>
          <a:xfrm>
            <a:off x="7453850" y="2814319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0" name="Ορθογώνιο 6" descr="Επάνω διαχωριστική γραμμή"/>
          <p:cNvSpPr/>
          <p:nvPr/>
        </p:nvSpPr>
        <p:spPr>
          <a:xfrm flipV="1">
            <a:off x="7453850" y="404285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8" name="TextBox 17"/>
          <p:cNvSpPr txBox="1"/>
          <p:nvPr/>
        </p:nvSpPr>
        <p:spPr>
          <a:xfrm>
            <a:off x="9765260" y="5951529"/>
            <a:ext cx="1467651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μόνο</a:t>
            </a:r>
          </a:p>
          <a:p>
            <a:endParaRPr lang="el-GR" dirty="0">
              <a:solidFill>
                <a:schemeClr val="bg1"/>
              </a:solidFill>
            </a:endParaRPr>
          </a:p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8" name="AutoShape 4" descr="Î£ÏÎµÏÎ¹ÎºÎ® ÎµÎ¹ÎºÏÎ½Î±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l-GR"/>
          </a:p>
        </p:txBody>
      </p:sp>
      <p:pic>
        <p:nvPicPr>
          <p:cNvPr id="1034" name="Picture 10" descr="Î£ÏÎµÏÎ¹ÎºÎ® ÎµÎ¹ÎºÏÎ½Î±">
            <a:extLst>
              <a:ext uri="{FF2B5EF4-FFF2-40B4-BE49-F238E27FC236}">
                <a16:creationId xmlns="" xmlns:a16="http://schemas.microsoft.com/office/drawing/2014/main" id="{8A34DD49-1841-476C-B499-3E0DD5E51C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560" y="495502"/>
            <a:ext cx="4139279" cy="24100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υποσέλιδου 2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90</a:t>
            </a:fld>
            <a:endParaRPr lang="el-GR" dirty="0"/>
          </a:p>
        </p:txBody>
      </p:sp>
      <p:sp>
        <p:nvSpPr>
          <p:cNvPr id="14" name="Θέση κειμένου 13"/>
          <p:cNvSpPr>
            <a:spLocks noGrp="1"/>
          </p:cNvSpPr>
          <p:nvPr>
            <p:ph type="body" sz="quarter" idx="32"/>
          </p:nvPr>
        </p:nvSpPr>
        <p:spPr>
          <a:xfrm>
            <a:off x="2733508" y="1743117"/>
            <a:ext cx="1980000" cy="1761039"/>
          </a:xfrm>
        </p:spPr>
        <p:txBody>
          <a:bodyPr rtlCol="0"/>
          <a:lstStyle/>
          <a:p>
            <a:pPr algn="ctr"/>
            <a:r>
              <a:rPr lang="el-GR" dirty="0"/>
              <a:t>Όταν χρησιμοποιούνται </a:t>
            </a:r>
            <a:r>
              <a:rPr lang="el-GR" b="1" dirty="0"/>
              <a:t>τεχνολογίες ρουτίνας</a:t>
            </a:r>
            <a:r>
              <a:rPr lang="el-GR" dirty="0"/>
              <a:t> (μικρή ποικιλία καθηκόντων)</a:t>
            </a:r>
          </a:p>
          <a:p>
            <a:pPr algn="ctr"/>
            <a:endParaRPr lang="el-GR" dirty="0"/>
          </a:p>
        </p:txBody>
      </p:sp>
      <p:sp>
        <p:nvSpPr>
          <p:cNvPr id="22" name="Θέση κειμένου 13"/>
          <p:cNvSpPr txBox="1"/>
          <p:nvPr/>
        </p:nvSpPr>
        <p:spPr>
          <a:xfrm>
            <a:off x="5170632" y="1732469"/>
            <a:ext cx="1900842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οι εργαζόμενοι εκτελούν σαφώς καθορισμένα έργα και η εργασιακή διαδικασία είναι προγραμματισμένη και τυποποιημένη</a:t>
            </a:r>
          </a:p>
        </p:txBody>
      </p:sp>
      <p:sp>
        <p:nvSpPr>
          <p:cNvPr id="23" name="Θέση κειμένου 13"/>
          <p:cNvSpPr txBox="1"/>
          <p:nvPr/>
        </p:nvSpPr>
        <p:spPr>
          <a:xfrm>
            <a:off x="7594941" y="1713657"/>
            <a:ext cx="1863551" cy="1761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667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29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7632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Άρα, η καταλληλότερη οργανωτική δομή είναι η </a:t>
            </a:r>
            <a:r>
              <a:rPr lang="el-GR" b="1" dirty="0"/>
              <a:t>μηχανιστική</a:t>
            </a:r>
          </a:p>
          <a:p>
            <a:pPr algn="ctr"/>
            <a:endParaRPr lang="el-GR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4684432" y="2301791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89975" y="2301790"/>
            <a:ext cx="504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>
                <a:solidFill>
                  <a:schemeClr val="accent1"/>
                </a:solidFill>
              </a:rPr>
              <a:t>&gt;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806605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Γραφικό 5" descr="Μονό γρανάζι">
            <a:extLst>
              <a:ext uri="{FF2B5EF4-FFF2-40B4-BE49-F238E27FC236}">
                <a16:creationId xmlns="" xmlns:a16="http://schemas.microsoft.com/office/drawing/2014/main" id="{2E3A9F8B-ED79-4D50-B9D2-F4626A288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08517" y="3992774"/>
            <a:ext cx="914400" cy="914400"/>
          </a:xfrm>
          <a:prstGeom prst="rect">
            <a:avLst/>
          </a:prstGeom>
        </p:spPr>
      </p:pic>
      <p:pic>
        <p:nvPicPr>
          <p:cNvPr id="15" name="Γραφικό 14" descr="Επιστροφή">
            <a:extLst>
              <a:ext uri="{FF2B5EF4-FFF2-40B4-BE49-F238E27FC236}">
                <a16:creationId xmlns="" xmlns:a16="http://schemas.microsoft.com/office/drawing/2014/main" id="{7EB4B12E-720A-42ED-A8ED-2CB41C6F18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53782" y="4102523"/>
            <a:ext cx="804651" cy="804651"/>
          </a:xfrm>
          <a:prstGeom prst="rect">
            <a:avLst/>
          </a:prstGeom>
        </p:spPr>
      </p:pic>
      <p:sp>
        <p:nvSpPr>
          <p:cNvPr id="16" name="Ορθογώνιο 15">
            <a:extLst>
              <a:ext uri="{FF2B5EF4-FFF2-40B4-BE49-F238E27FC236}">
                <a16:creationId xmlns="" xmlns:a16="http://schemas.microsoft.com/office/drawing/2014/main" id="{FF24711D-05C1-40D6-9C0C-202D95E5B86D}"/>
              </a:ext>
            </a:extLst>
          </p:cNvPr>
          <p:cNvSpPr/>
          <p:nvPr/>
        </p:nvSpPr>
        <p:spPr>
          <a:xfrm>
            <a:off x="2473179" y="338470"/>
            <a:ext cx="72859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3200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Τεχνολογίες ρουτίνας</a:t>
            </a:r>
          </a:p>
        </p:txBody>
      </p:sp>
      <p:pic>
        <p:nvPicPr>
          <p:cNvPr id="5" name="Γραφικό 4" descr="Λίστα ελέγχου">
            <a:extLst>
              <a:ext uri="{FF2B5EF4-FFF2-40B4-BE49-F238E27FC236}">
                <a16:creationId xmlns="" xmlns:a16="http://schemas.microsoft.com/office/drawing/2014/main" id="{606CFA74-C5B6-4AD4-A6FD-F5ED1D675A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13841" y="4102523"/>
            <a:ext cx="804651" cy="8046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1714405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214522" y="444561"/>
            <a:ext cx="4860290" cy="5522595"/>
          </a:xfrm>
        </p:spPr>
        <p:txBody>
          <a:bodyPr rtlCol="0"/>
          <a:lstStyle/>
          <a:p>
            <a:pPr algn="ctr"/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800" b="1" dirty="0"/>
              <a:t>Τεχνολογίες </a:t>
            </a:r>
            <a:br>
              <a:rPr lang="el-GR" sz="2800" b="1" dirty="0"/>
            </a:br>
            <a:r>
              <a:rPr lang="el-GR" sz="2800" b="1" dirty="0"/>
              <a:t>μη-ρουτίνας</a:t>
            </a:r>
            <a:r>
              <a:rPr lang="el-GR" sz="2800" dirty="0"/>
              <a:t/>
            </a:r>
            <a:br>
              <a:rPr lang="el-GR" sz="2800" dirty="0"/>
            </a:br>
            <a:r>
              <a:rPr lang="el-GR" sz="2800" b="1" dirty="0"/>
              <a:t> 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91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14" name="Θέση κειμένου 5"/>
          <p:cNvSpPr txBox="1"/>
          <p:nvPr/>
        </p:nvSpPr>
        <p:spPr>
          <a:xfrm>
            <a:off x="579556" y="3680845"/>
            <a:ext cx="2500091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Να αντιδρούν γρήγορα</a:t>
            </a: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126981" y="3679225"/>
            <a:ext cx="2575773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Να επινοούν νέες λύσεις</a:t>
            </a:r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541716" y="3470917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089143" y="3519963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098" name="Picture 2" descr="ÎÏÎ¿ÏÎ­Î»ÎµÏÎ¼Î± ÎµÎ¹ÎºÏÎ½Î±Ï Î³Î¹Î± computer black white imag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973" y="759806"/>
            <a:ext cx="4161981" cy="2431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Ορθογώνιο 6" descr="Κάτω διαχωριστική γραμμή">
            <a:extLst>
              <a:ext uri="{FF2B5EF4-FFF2-40B4-BE49-F238E27FC236}">
                <a16:creationId xmlns="" xmlns:a16="http://schemas.microsoft.com/office/drawing/2014/main" id="{2C20328E-FEA7-4F8B-B838-70ADE49165B4}"/>
              </a:ext>
            </a:extLst>
          </p:cNvPr>
          <p:cNvSpPr/>
          <p:nvPr/>
        </p:nvSpPr>
        <p:spPr>
          <a:xfrm>
            <a:off x="7491428" y="3089891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9" name="Ορθογώνιο 6" descr="Επάνω διαχωριστική γραμμή">
            <a:extLst>
              <a:ext uri="{FF2B5EF4-FFF2-40B4-BE49-F238E27FC236}">
                <a16:creationId xmlns="" xmlns:a16="http://schemas.microsoft.com/office/drawing/2014/main" id="{757581C2-3375-405C-A8DE-37D545563DAC}"/>
              </a:ext>
            </a:extLst>
          </p:cNvPr>
          <p:cNvSpPr/>
          <p:nvPr/>
        </p:nvSpPr>
        <p:spPr>
          <a:xfrm flipV="1">
            <a:off x="7491428" y="679857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31" name="Θέση περιεχομένου 5">
            <a:extLst>
              <a:ext uri="{FF2B5EF4-FFF2-40B4-BE49-F238E27FC236}">
                <a16:creationId xmlns="" xmlns:a16="http://schemas.microsoft.com/office/drawing/2014/main" id="{5B80FBB5-4744-4124-AB4C-551E7122B1B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92270" y="423103"/>
            <a:ext cx="6160796" cy="813954"/>
          </a:xfrm>
          <a:ln>
            <a:noFill/>
          </a:ln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Αντίθετα, όταν χρησιμοποιούνται </a:t>
            </a:r>
            <a:r>
              <a:rPr lang="el-GR" sz="1600" b="1" dirty="0"/>
              <a:t>τεχνολογίες μη-ρουτίνας</a:t>
            </a:r>
            <a:r>
              <a:rPr lang="el-GR" sz="1600" dirty="0"/>
              <a:t> (μεγάλη ποικιλία καθηκόντων),</a:t>
            </a:r>
          </a:p>
          <a:p>
            <a:pPr marL="0" indent="0" algn="ctr">
              <a:buNone/>
            </a:pPr>
            <a:endParaRPr lang="el-GR" sz="1600" dirty="0"/>
          </a:p>
          <a:p>
            <a:pPr marL="0" indent="0" algn="ctr">
              <a:buNone/>
            </a:pPr>
            <a:endParaRPr lang="el-GR" sz="1600" dirty="0"/>
          </a:p>
          <a:p>
            <a:pPr marL="0" indent="0" algn="ctr">
              <a:buNone/>
            </a:pPr>
            <a:r>
              <a:rPr lang="el-GR" sz="1600" dirty="0"/>
              <a:t> θα πρέπει η οργάνωση να αναπτύξει δομές που θα επιτρέπουν στους εργαζόμενους :</a:t>
            </a:r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  <a:p>
            <a:pPr algn="ctr" rtl="0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sz="1600" noProof="1"/>
          </a:p>
        </p:txBody>
      </p:sp>
      <p:sp>
        <p:nvSpPr>
          <p:cNvPr id="42" name="Θέση κειμένου 5">
            <a:extLst>
              <a:ext uri="{FF2B5EF4-FFF2-40B4-BE49-F238E27FC236}">
                <a16:creationId xmlns="" xmlns:a16="http://schemas.microsoft.com/office/drawing/2014/main" id="{3D25EAF1-B1AA-41CB-A60C-5F13FB8FBC2A}"/>
              </a:ext>
            </a:extLst>
          </p:cNvPr>
          <p:cNvSpPr txBox="1"/>
          <p:nvPr/>
        </p:nvSpPr>
        <p:spPr>
          <a:xfrm>
            <a:off x="674420" y="4156768"/>
            <a:ext cx="2310357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στην εμφάνιση εξαιρέσεων</a:t>
            </a:r>
          </a:p>
        </p:txBody>
      </p:sp>
      <p:sp>
        <p:nvSpPr>
          <p:cNvPr id="43" name="Θέση κειμένου 5">
            <a:extLst>
              <a:ext uri="{FF2B5EF4-FFF2-40B4-BE49-F238E27FC236}">
                <a16:creationId xmlns="" xmlns:a16="http://schemas.microsoft.com/office/drawing/2014/main" id="{0B3C939B-7225-4B86-BF61-D77816DA2B43}"/>
              </a:ext>
            </a:extLst>
          </p:cNvPr>
          <p:cNvSpPr txBox="1"/>
          <p:nvPr/>
        </p:nvSpPr>
        <p:spPr>
          <a:xfrm>
            <a:off x="3930427" y="4156768"/>
            <a:ext cx="29688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καθώς η εργασιακή διαδικασία δεν μπορεί να προγραμματισθεί εκ των προτέρων</a:t>
            </a:r>
          </a:p>
        </p:txBody>
      </p:sp>
      <p:pic>
        <p:nvPicPr>
          <p:cNvPr id="8" name="Γραφικό 7" descr="Μεγεθυντικός φακός">
            <a:extLst>
              <a:ext uri="{FF2B5EF4-FFF2-40B4-BE49-F238E27FC236}">
                <a16:creationId xmlns="" xmlns:a16="http://schemas.microsoft.com/office/drawing/2014/main" id="{FCAF9DD1-9A58-42E8-AEB7-C764E18186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32564" y="2634735"/>
            <a:ext cx="767017" cy="767017"/>
          </a:xfrm>
          <a:prstGeom prst="rect">
            <a:avLst/>
          </a:prstGeom>
        </p:spPr>
      </p:pic>
      <p:pic>
        <p:nvPicPr>
          <p:cNvPr id="7" name="Γραφικό 6" descr="Παζλ">
            <a:extLst>
              <a:ext uri="{FF2B5EF4-FFF2-40B4-BE49-F238E27FC236}">
                <a16:creationId xmlns="" xmlns:a16="http://schemas.microsoft.com/office/drawing/2014/main" id="{12C201C1-A626-4A72-9E90-4C874B5444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46091" y="2634735"/>
            <a:ext cx="767017" cy="767017"/>
          </a:xfrm>
          <a:prstGeom prst="rect">
            <a:avLst/>
          </a:prstGeom>
        </p:spPr>
      </p:pic>
      <p:sp>
        <p:nvSpPr>
          <p:cNvPr id="30" name="Γραφικό 4" descr="Βέλος: Περιστροφή δεξιά">
            <a:extLst>
              <a:ext uri="{FF2B5EF4-FFF2-40B4-BE49-F238E27FC236}">
                <a16:creationId xmlns="" xmlns:a16="http://schemas.microsoft.com/office/drawing/2014/main" id="{89E5DCCC-6BA1-4C04-969A-04957B236775}"/>
              </a:ext>
            </a:extLst>
          </p:cNvPr>
          <p:cNvSpPr/>
          <p:nvPr/>
        </p:nvSpPr>
        <p:spPr>
          <a:xfrm>
            <a:off x="3481286" y="1066502"/>
            <a:ext cx="582764" cy="441825"/>
          </a:xfrm>
          <a:custGeom>
            <a:avLst/>
            <a:gdLst>
              <a:gd name="connsiteX0" fmla="*/ 721519 w 847725"/>
              <a:gd name="connsiteY0" fmla="*/ 422548 h 657225"/>
              <a:gd name="connsiteX1" fmla="*/ 673894 w 847725"/>
              <a:gd name="connsiteY1" fmla="*/ 174898 h 657225"/>
              <a:gd name="connsiteX2" fmla="*/ 432911 w 847725"/>
              <a:gd name="connsiteY2" fmla="*/ 10115 h 657225"/>
              <a:gd name="connsiteX3" fmla="*/ 141446 w 847725"/>
              <a:gd name="connsiteY3" fmla="*/ 83458 h 657225"/>
              <a:gd name="connsiteX4" fmla="*/ 7144 w 847725"/>
              <a:gd name="connsiteY4" fmla="*/ 325393 h 657225"/>
              <a:gd name="connsiteX5" fmla="*/ 118586 w 847725"/>
              <a:gd name="connsiteY5" fmla="*/ 152038 h 657225"/>
              <a:gd name="connsiteX6" fmla="*/ 321469 w 847725"/>
              <a:gd name="connsiteY6" fmla="*/ 116796 h 657225"/>
              <a:gd name="connsiteX7" fmla="*/ 477679 w 847725"/>
              <a:gd name="connsiteY7" fmla="*/ 238715 h 657225"/>
              <a:gd name="connsiteX8" fmla="*/ 511969 w 847725"/>
              <a:gd name="connsiteY8" fmla="*/ 422548 h 657225"/>
              <a:gd name="connsiteX9" fmla="*/ 388144 w 847725"/>
              <a:gd name="connsiteY9" fmla="*/ 422548 h 657225"/>
              <a:gd name="connsiteX10" fmla="*/ 616744 w 847725"/>
              <a:gd name="connsiteY10" fmla="*/ 651148 h 657225"/>
              <a:gd name="connsiteX11" fmla="*/ 845344 w 847725"/>
              <a:gd name="connsiteY11" fmla="*/ 422548 h 657225"/>
              <a:gd name="connsiteX12" fmla="*/ 721519 w 847725"/>
              <a:gd name="connsiteY12" fmla="*/ 422548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7725" h="657225">
                <a:moveTo>
                  <a:pt x="721519" y="422548"/>
                </a:moveTo>
                <a:cubicBezTo>
                  <a:pt x="724376" y="333966"/>
                  <a:pt x="721519" y="253003"/>
                  <a:pt x="673894" y="174898"/>
                </a:cubicBezTo>
                <a:cubicBezTo>
                  <a:pt x="620554" y="87268"/>
                  <a:pt x="535781" y="22498"/>
                  <a:pt x="432911" y="10115"/>
                </a:cubicBezTo>
                <a:cubicBezTo>
                  <a:pt x="330041" y="-2267"/>
                  <a:pt x="226219" y="24403"/>
                  <a:pt x="141446" y="83458"/>
                </a:cubicBezTo>
                <a:cubicBezTo>
                  <a:pt x="69056" y="136798"/>
                  <a:pt x="7144" y="233001"/>
                  <a:pt x="7144" y="325393"/>
                </a:cubicBezTo>
                <a:cubicBezTo>
                  <a:pt x="18574" y="254908"/>
                  <a:pt x="58579" y="192043"/>
                  <a:pt x="118586" y="152038"/>
                </a:cubicBezTo>
                <a:cubicBezTo>
                  <a:pt x="178594" y="112033"/>
                  <a:pt x="251936" y="99650"/>
                  <a:pt x="321469" y="116796"/>
                </a:cubicBezTo>
                <a:cubicBezTo>
                  <a:pt x="387191" y="132035"/>
                  <a:pt x="441484" y="182518"/>
                  <a:pt x="477679" y="238715"/>
                </a:cubicBezTo>
                <a:cubicBezTo>
                  <a:pt x="513874" y="294913"/>
                  <a:pt x="511969" y="357778"/>
                  <a:pt x="511969" y="422548"/>
                </a:cubicBezTo>
                <a:lnTo>
                  <a:pt x="388144" y="422548"/>
                </a:lnTo>
                <a:lnTo>
                  <a:pt x="616744" y="651148"/>
                </a:lnTo>
                <a:cubicBezTo>
                  <a:pt x="616744" y="651148"/>
                  <a:pt x="806291" y="461601"/>
                  <a:pt x="845344" y="422548"/>
                </a:cubicBezTo>
                <a:lnTo>
                  <a:pt x="721519" y="42254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l-GR" dirty="0"/>
          </a:p>
        </p:txBody>
      </p:sp>
      <p:pic>
        <p:nvPicPr>
          <p:cNvPr id="3074" name="Picture 2" descr="ÎÏÎ¿ÏÎ­Î»ÎµÏÎ¼Î± ÎµÎ¹ÎºÏÎ½Î±Ï Î³Î¹Î± AUDI PRODUCTION">
            <a:extLst>
              <a:ext uri="{FF2B5EF4-FFF2-40B4-BE49-F238E27FC236}">
                <a16:creationId xmlns="" xmlns:a16="http://schemas.microsoft.com/office/drawing/2014/main" id="{BFC286B5-0A2B-4D92-83E3-DA82E9037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973" y="759806"/>
            <a:ext cx="4161981" cy="2431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Î£ÏÎµÏÎ¹ÎºÎ® ÎµÎ¹ÎºÏÎ½Î±">
            <a:extLst>
              <a:ext uri="{FF2B5EF4-FFF2-40B4-BE49-F238E27FC236}">
                <a16:creationId xmlns="" xmlns:a16="http://schemas.microsoft.com/office/drawing/2014/main" id="{3A80182D-C5F4-4049-A860-09B3EEFE5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973" y="757499"/>
            <a:ext cx="4161981" cy="24337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Ορθογώνιο 8">
            <a:extLst>
              <a:ext uri="{FF2B5EF4-FFF2-40B4-BE49-F238E27FC236}">
                <a16:creationId xmlns="" xmlns:a16="http://schemas.microsoft.com/office/drawing/2014/main" id="{0521BC29-BA09-4B72-A773-D305867E5EA4}"/>
              </a:ext>
            </a:extLst>
          </p:cNvPr>
          <p:cNvSpPr/>
          <p:nvPr/>
        </p:nvSpPr>
        <p:spPr>
          <a:xfrm>
            <a:off x="724668" y="551538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l-G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Άρα, η καταλληλότερη οργανωτική δομή είναι η </a:t>
            </a:r>
            <a:r>
              <a:rPr lang="el-G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οργανική</a:t>
            </a:r>
          </a:p>
        </p:txBody>
      </p:sp>
    </p:spTree>
    <p:extLst>
      <p:ext uri="{BB962C8B-B14F-4D97-AF65-F5344CB8AC3E}">
        <p14:creationId xmlns="" xmlns:p14="http://schemas.microsoft.com/office/powerpoint/2010/main" val="415755581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owchart: Document 33">
            <a:extLst>
              <a:ext uri="{FF2B5EF4-FFF2-40B4-BE49-F238E27FC236}">
                <a16:creationId xmlns="" xmlns:a16="http://schemas.microsoft.com/office/drawing/2014/main" id="{D12DDE76-C203-4047-9998-63900085B5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91FABE75-35DE-48D7-9082-409B0C6AEB93}"/>
              </a:ext>
            </a:extLst>
          </p:cNvPr>
          <p:cNvSpPr txBox="1"/>
          <p:nvPr/>
        </p:nvSpPr>
        <p:spPr>
          <a:xfrm>
            <a:off x="838200" y="171162"/>
            <a:ext cx="2840182" cy="2371148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200" kern="1200" spc="-1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Καθήκοντα ρουτίνας και μη-ρουτίνας &amp; οργανωτικός σχεδιασμός</a:t>
            </a:r>
          </a:p>
        </p:txBody>
      </p:sp>
      <p:graphicFrame>
        <p:nvGraphicFramePr>
          <p:cNvPr id="4" name="Πίνακας 3">
            <a:extLst>
              <a:ext uri="{FF2B5EF4-FFF2-40B4-BE49-F238E27FC236}">
                <a16:creationId xmlns="" xmlns:a16="http://schemas.microsoft.com/office/drawing/2014/main" id="{1A59BB5D-BD5E-43C0-AB79-34A09F98C4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70598611"/>
              </p:ext>
            </p:extLst>
          </p:nvPr>
        </p:nvGraphicFramePr>
        <p:xfrm>
          <a:off x="4207933" y="1049001"/>
          <a:ext cx="7347539" cy="4760976"/>
        </p:xfrm>
        <a:graphic>
          <a:graphicData uri="http://schemas.openxmlformats.org/drawingml/2006/table">
            <a:tbl>
              <a:tblPr firstRow="1" bandRow="1">
                <a:noFill/>
                <a:tableStyleId>{22838BEF-8BB2-4498-84A7-C5851F593DF1}</a:tableStyleId>
              </a:tblPr>
              <a:tblGrid>
                <a:gridCol w="2656334">
                  <a:extLst>
                    <a:ext uri="{9D8B030D-6E8A-4147-A177-3AD203B41FA5}">
                      <a16:colId xmlns="" xmlns:a16="http://schemas.microsoft.com/office/drawing/2014/main" val="2227752263"/>
                    </a:ext>
                  </a:extLst>
                </a:gridCol>
                <a:gridCol w="2202592">
                  <a:extLst>
                    <a:ext uri="{9D8B030D-6E8A-4147-A177-3AD203B41FA5}">
                      <a16:colId xmlns="" xmlns:a16="http://schemas.microsoft.com/office/drawing/2014/main" val="3013889811"/>
                    </a:ext>
                  </a:extLst>
                </a:gridCol>
                <a:gridCol w="2488613">
                  <a:extLst>
                    <a:ext uri="{9D8B030D-6E8A-4147-A177-3AD203B41FA5}">
                      <a16:colId xmlns="" xmlns:a16="http://schemas.microsoft.com/office/drawing/2014/main" val="2023974095"/>
                    </a:ext>
                  </a:extLst>
                </a:gridCol>
              </a:tblGrid>
              <a:tr h="859536">
                <a:tc>
                  <a:txBody>
                    <a:bodyPr/>
                    <a:lstStyle/>
                    <a:p>
                      <a:pPr algn="ctr"/>
                      <a:r>
                        <a:rPr lang="el-GR" sz="18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ΔΟΜΙΚΟ ΧΑΡΑΚΤΗΡΙΣΤΙΚΟ</a:t>
                      </a:r>
                    </a:p>
                  </a:txBody>
                  <a:tcPr marL="228600" marR="137160" marT="137160" marB="13716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8F9A9D">
                          <a:alpha val="60000"/>
                        </a:srgb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l-GR" sz="18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ΦΥΣΗ ΤΗΣ ΤΕΧΝΟΛΟΓΙΑΣ</a:t>
                      </a:r>
                    </a:p>
                  </a:txBody>
                  <a:tcPr marL="228600" marR="137160" marT="137160" marB="13716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8F9A9D">
                          <a:alpha val="60000"/>
                        </a:srgb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90073982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endParaRPr lang="el-GR" sz="14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Καθήκοντα Ρουτίνας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Καθήκοντα μη-ρουτίνας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7717736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Τυποποίηση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Υψηλή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Χαμηλή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46526183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Αμοιβαία προσαρμογή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Χαμηλή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Υψηλή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25941099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Εξειδίκευση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Ατομική 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Συλλογική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78902239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Επισημοποίηση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Υψηλή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Χαμηλή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91923868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Ιεραρχία της εξουσίας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Υψηλή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Επίπεδη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13465863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Αρχή λήψης αποφάσεων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Συγκεντρωτική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Αποκεντρωμένη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48168491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Συνολική δομή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Μηχανιστική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Οργανική</a:t>
                      </a:r>
                    </a:p>
                  </a:txBody>
                  <a:tcPr marL="228600" marR="118872" marT="118872" marB="118872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B4BCBE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22047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144116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Ομάδα 18" descr="Θέση εικόνας"/>
          <p:cNvGrpSpPr/>
          <p:nvPr/>
        </p:nvGrpSpPr>
        <p:grpSpPr>
          <a:xfrm>
            <a:off x="323999" y="310351"/>
            <a:ext cx="4320000" cy="6120000"/>
            <a:chOff x="180000" y="180000"/>
            <a:chExt cx="4330700" cy="6292683"/>
          </a:xfrm>
        </p:grpSpPr>
        <p:sp>
          <p:nvSpPr>
            <p:cNvPr id="20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21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5297268" y="380732"/>
            <a:ext cx="6660100" cy="432000"/>
          </a:xfrm>
        </p:spPr>
        <p:txBody>
          <a:bodyPr rtlCol="0"/>
          <a:lstStyle/>
          <a:p>
            <a:pPr algn="ctr"/>
            <a:r>
              <a:rPr lang="el-GR" sz="2800" b="1" dirty="0"/>
              <a:t>Οι </a:t>
            </a:r>
            <a:r>
              <a:rPr lang="en-US" sz="2800" b="1" dirty="0"/>
              <a:t>4 </a:t>
            </a:r>
            <a:r>
              <a:rPr lang="el-GR" sz="2800" b="1" dirty="0"/>
              <a:t>κατηγορίες</a:t>
            </a:r>
            <a:r>
              <a:rPr lang="en-US" sz="2800" b="1" dirty="0"/>
              <a:t> </a:t>
            </a:r>
            <a:r>
              <a:rPr lang="el-GR" sz="2800" b="1" dirty="0"/>
              <a:t>της τεχνολογίας</a:t>
            </a:r>
          </a:p>
        </p:txBody>
      </p:sp>
      <p:sp>
        <p:nvSpPr>
          <p:cNvPr id="6" name="Θέση κειμένου 5"/>
          <p:cNvSpPr>
            <a:spLocks noGrp="1"/>
          </p:cNvSpPr>
          <p:nvPr>
            <p:ph type="body" sz="quarter" idx="35"/>
          </p:nvPr>
        </p:nvSpPr>
        <p:spPr>
          <a:xfrm>
            <a:off x="6159708" y="2709557"/>
            <a:ext cx="2492593" cy="360000"/>
          </a:xfrm>
        </p:spPr>
        <p:txBody>
          <a:bodyPr rtlCol="0"/>
          <a:lstStyle/>
          <a:p>
            <a:pPr algn="ctr"/>
            <a:r>
              <a:rPr lang="el-G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Τεχνολογίες των χειροτεχνικών ή δεξιοτεχνικών διαδικασιών</a:t>
            </a:r>
          </a:p>
        </p:txBody>
      </p:sp>
      <p:sp>
        <p:nvSpPr>
          <p:cNvPr id="13" name="Θέση κειμένου 12"/>
          <p:cNvSpPr>
            <a:spLocks noGrp="1"/>
          </p:cNvSpPr>
          <p:nvPr>
            <p:ph type="body" sz="quarter" idx="45"/>
          </p:nvPr>
        </p:nvSpPr>
        <p:spPr>
          <a:xfrm>
            <a:off x="6309399" y="4344106"/>
            <a:ext cx="2193214" cy="360000"/>
          </a:xfrm>
        </p:spPr>
        <p:txBody>
          <a:bodyPr rtlCol="0"/>
          <a:lstStyle/>
          <a:p>
            <a:pPr algn="ctr"/>
            <a:r>
              <a:rPr lang="el-G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Τεχνολογίες για σχεδιαστικές εργασίες ή τεχνικές διαδικασίες</a:t>
            </a:r>
          </a:p>
        </p:txBody>
      </p:sp>
      <p:sp>
        <p:nvSpPr>
          <p:cNvPr id="8" name="Θέση κειμένου 7"/>
          <p:cNvSpPr>
            <a:spLocks noGrp="1"/>
          </p:cNvSpPr>
          <p:nvPr>
            <p:ph type="body" sz="quarter" idx="37"/>
          </p:nvPr>
        </p:nvSpPr>
        <p:spPr>
          <a:xfrm>
            <a:off x="9896226" y="2712225"/>
            <a:ext cx="2174732" cy="360000"/>
          </a:xfrm>
        </p:spPr>
        <p:txBody>
          <a:bodyPr rtlCol="0"/>
          <a:lstStyle/>
          <a:p>
            <a:pPr algn="ctr"/>
            <a:r>
              <a:rPr lang="el-G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Συνήθεις τεχνολογίες ή εμπειρικές διαδικασίες ρουτίνας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93</a:t>
            </a:fld>
            <a:endParaRPr lang="el-GR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46"/>
          </p:nvPr>
        </p:nvSpPr>
        <p:spPr>
          <a:xfrm>
            <a:off x="6202699" y="5124099"/>
            <a:ext cx="2406613" cy="771525"/>
          </a:xfrm>
        </p:spPr>
        <p:txBody>
          <a:bodyPr/>
          <a:lstStyle/>
          <a:p>
            <a:pPr algn="ctr"/>
            <a:r>
              <a:rPr lang="el-GR" dirty="0"/>
              <a:t>Όπου τόσο η ποικιλία των καθηκόντων &amp; η δυνατότητα ανάλυσης των έργων είναι υψηλές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="" xmlns:a16="http://schemas.microsoft.com/office/drawing/2014/main" id="{52B59755-7D31-465D-A8AF-17C6801A3EB6}"/>
              </a:ext>
            </a:extLst>
          </p:cNvPr>
          <p:cNvSpPr txBox="1">
            <a:spLocks/>
          </p:cNvSpPr>
          <p:nvPr/>
        </p:nvSpPr>
        <p:spPr>
          <a:xfrm>
            <a:off x="6004578" y="3457047"/>
            <a:ext cx="2697271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Όπου τόσο η ποικιλία των καθηκόντων &amp; η δυνατότητα ανάλυσης των έργων είναι χαμηλές</a:t>
            </a:r>
          </a:p>
          <a:p>
            <a:pPr algn="ctr"/>
            <a:endParaRPr lang="el-GR" dirty="0"/>
          </a:p>
          <a:p>
            <a:pPr algn="ctr"/>
            <a:r>
              <a:rPr lang="el-GR" sz="1600" b="1" dirty="0"/>
              <a:t> </a:t>
            </a:r>
          </a:p>
        </p:txBody>
      </p:sp>
      <p:pic>
        <p:nvPicPr>
          <p:cNvPr id="18" name="Γραφικό 17" descr="Φορητός υπολογιστής">
            <a:extLst>
              <a:ext uri="{FF2B5EF4-FFF2-40B4-BE49-F238E27FC236}">
                <a16:creationId xmlns="" xmlns:a16="http://schemas.microsoft.com/office/drawing/2014/main" id="{6844C0B5-8F60-4F4B-8E0B-5BEA678F30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43406" y="2748224"/>
            <a:ext cx="785862" cy="785862"/>
          </a:xfrm>
          <a:prstGeom prst="rect">
            <a:avLst/>
          </a:prstGeom>
        </p:spPr>
      </p:pic>
      <p:sp>
        <p:nvSpPr>
          <p:cNvPr id="30" name="Θέση κειμένου 12">
            <a:extLst>
              <a:ext uri="{FF2B5EF4-FFF2-40B4-BE49-F238E27FC236}">
                <a16:creationId xmlns="" xmlns:a16="http://schemas.microsoft.com/office/drawing/2014/main" id="{A33AA4B3-3309-4EAA-8549-D376E3EE084F}"/>
              </a:ext>
            </a:extLst>
          </p:cNvPr>
          <p:cNvSpPr txBox="1">
            <a:spLocks/>
          </p:cNvSpPr>
          <p:nvPr/>
        </p:nvSpPr>
        <p:spPr>
          <a:xfrm>
            <a:off x="9899948" y="4382483"/>
            <a:ext cx="1872000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Τεχνολογίες μη-ρουτίνας</a:t>
            </a:r>
          </a:p>
        </p:txBody>
      </p:sp>
      <p:sp>
        <p:nvSpPr>
          <p:cNvPr id="35" name="Text Placeholder 24">
            <a:extLst>
              <a:ext uri="{FF2B5EF4-FFF2-40B4-BE49-F238E27FC236}">
                <a16:creationId xmlns="" xmlns:a16="http://schemas.microsoft.com/office/drawing/2014/main" id="{5C0379AE-ADF8-4A6D-B71B-4017BBED30C1}"/>
              </a:ext>
            </a:extLst>
          </p:cNvPr>
          <p:cNvSpPr txBox="1">
            <a:spLocks/>
          </p:cNvSpPr>
          <p:nvPr/>
        </p:nvSpPr>
        <p:spPr>
          <a:xfrm>
            <a:off x="5627670" y="1107384"/>
            <a:ext cx="6338169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/>
              <a:t>Οι δύο διαστάσεις, ήτοι: η ποικιλία των καθηκόντων και η δυνατότητα ανάλυσης των έργων, προσδιορίζουν τέσσερις κατηγορίες της τεχνολογίας:</a:t>
            </a:r>
          </a:p>
        </p:txBody>
      </p:sp>
      <p:pic>
        <p:nvPicPr>
          <p:cNvPr id="5124" name="Picture 4" descr="Î£ÏÎµÏÎ¹ÎºÎ® ÎµÎ¹ÎºÏÎ½Î±">
            <a:extLst>
              <a:ext uri="{FF2B5EF4-FFF2-40B4-BE49-F238E27FC236}">
                <a16:creationId xmlns="" xmlns:a16="http://schemas.microsoft.com/office/drawing/2014/main" id="{BEB811D0-9070-44EA-9878-38323C267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61" y="221513"/>
            <a:ext cx="4980513" cy="64149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Placeholder 24">
            <a:extLst>
              <a:ext uri="{FF2B5EF4-FFF2-40B4-BE49-F238E27FC236}">
                <a16:creationId xmlns="" xmlns:a16="http://schemas.microsoft.com/office/drawing/2014/main" id="{7DFC04D1-4EF8-49B6-8015-3DA91FF03060}"/>
              </a:ext>
            </a:extLst>
          </p:cNvPr>
          <p:cNvSpPr txBox="1">
            <a:spLocks/>
          </p:cNvSpPr>
          <p:nvPr/>
        </p:nvSpPr>
        <p:spPr>
          <a:xfrm>
            <a:off x="9519017" y="3518495"/>
            <a:ext cx="2697271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Όπου η  ποικιλία των καθηκόντων είναι χαμηλή &amp; η δυνατότητα ανάλυσης των έργων είναι υψηλή</a:t>
            </a:r>
          </a:p>
          <a:p>
            <a:pPr algn="ctr"/>
            <a:r>
              <a:rPr lang="el-GR" dirty="0"/>
              <a:t> </a:t>
            </a:r>
          </a:p>
        </p:txBody>
      </p:sp>
      <p:sp>
        <p:nvSpPr>
          <p:cNvPr id="23" name="Text Placeholder 24">
            <a:extLst>
              <a:ext uri="{FF2B5EF4-FFF2-40B4-BE49-F238E27FC236}">
                <a16:creationId xmlns="" xmlns:a16="http://schemas.microsoft.com/office/drawing/2014/main" id="{CB9F7D9F-06F0-4E68-9A35-4FCE521F2E68}"/>
              </a:ext>
            </a:extLst>
          </p:cNvPr>
          <p:cNvSpPr txBox="1">
            <a:spLocks/>
          </p:cNvSpPr>
          <p:nvPr/>
        </p:nvSpPr>
        <p:spPr>
          <a:xfrm>
            <a:off x="9664345" y="5107405"/>
            <a:ext cx="2406613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Όπου η  ποικιλία των καθηκόντων είναι υψηλή &amp; η δυνατότητα ανάλυσης των έργων είναι χαμηλή</a:t>
            </a:r>
          </a:p>
          <a:p>
            <a:pPr algn="ctr"/>
            <a:endParaRPr lang="el-GR" dirty="0"/>
          </a:p>
        </p:txBody>
      </p:sp>
      <p:pic>
        <p:nvPicPr>
          <p:cNvPr id="9" name="Γραφικό 8" descr="Smartphone">
            <a:extLst>
              <a:ext uri="{FF2B5EF4-FFF2-40B4-BE49-F238E27FC236}">
                <a16:creationId xmlns="" xmlns:a16="http://schemas.microsoft.com/office/drawing/2014/main" id="{0EF0F1A2-7702-4E4C-902B-8B23C54F5B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97779" y="2750695"/>
            <a:ext cx="647727" cy="647727"/>
          </a:xfrm>
          <a:prstGeom prst="rect">
            <a:avLst/>
          </a:prstGeom>
        </p:spPr>
      </p:pic>
      <p:pic>
        <p:nvPicPr>
          <p:cNvPr id="11" name="Γραφικό 10" descr="Εκτυπωτής">
            <a:extLst>
              <a:ext uri="{FF2B5EF4-FFF2-40B4-BE49-F238E27FC236}">
                <a16:creationId xmlns="" xmlns:a16="http://schemas.microsoft.com/office/drawing/2014/main" id="{7DEC9419-E487-4820-BA21-BC8D81C4AE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05788" y="4548551"/>
            <a:ext cx="583950" cy="583950"/>
          </a:xfrm>
          <a:prstGeom prst="rect">
            <a:avLst/>
          </a:prstGeom>
        </p:spPr>
      </p:pic>
      <p:pic>
        <p:nvPicPr>
          <p:cNvPr id="16" name="Γραφικό 15" descr="Δορυφόρος">
            <a:extLst>
              <a:ext uri="{FF2B5EF4-FFF2-40B4-BE49-F238E27FC236}">
                <a16:creationId xmlns="" xmlns:a16="http://schemas.microsoft.com/office/drawing/2014/main" id="{58915DCF-C4FE-4920-A222-2D25C110931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087864" y="4516198"/>
            <a:ext cx="632953" cy="632953"/>
          </a:xfrm>
          <a:prstGeom prst="rect">
            <a:avLst/>
          </a:prstGeom>
        </p:spPr>
      </p:pic>
      <p:pic>
        <p:nvPicPr>
          <p:cNvPr id="1026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15B02223-2CE8-48A2-916D-7D1F8641F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7" y="192705"/>
            <a:ext cx="5357313" cy="64725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Ομάδα 33" descr="Θέση εικόνας">
            <a:extLst>
              <a:ext uri="{FF2B5EF4-FFF2-40B4-BE49-F238E27FC236}">
                <a16:creationId xmlns="" xmlns:a16="http://schemas.microsoft.com/office/drawing/2014/main" id="{7FACE409-15B5-4E87-B9BF-52ABF5E62BA8}"/>
              </a:ext>
            </a:extLst>
          </p:cNvPr>
          <p:cNvGrpSpPr/>
          <p:nvPr/>
        </p:nvGrpSpPr>
        <p:grpSpPr>
          <a:xfrm>
            <a:off x="236317" y="336524"/>
            <a:ext cx="5010928" cy="6163999"/>
            <a:chOff x="180000" y="180000"/>
            <a:chExt cx="4330700" cy="6337924"/>
          </a:xfrm>
        </p:grpSpPr>
        <p:sp>
          <p:nvSpPr>
            <p:cNvPr id="36" name="Ορθογώνιο 6">
              <a:extLst>
                <a:ext uri="{FF2B5EF4-FFF2-40B4-BE49-F238E27FC236}">
                  <a16:creationId xmlns="" xmlns:a16="http://schemas.microsoft.com/office/drawing/2014/main" id="{B38A65B4-8983-41B6-88D8-0187B64C72EF}"/>
                </a:ext>
              </a:extLst>
            </p:cNvPr>
            <p:cNvSpPr/>
            <p:nvPr/>
          </p:nvSpPr>
          <p:spPr>
            <a:xfrm>
              <a:off x="180000" y="633549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39" name="Ορθογώνιο 6">
              <a:extLst>
                <a:ext uri="{FF2B5EF4-FFF2-40B4-BE49-F238E27FC236}">
                  <a16:creationId xmlns="" xmlns:a16="http://schemas.microsoft.com/office/drawing/2014/main" id="{716EFEC9-D3E2-404C-9BC0-B77C14766AB8}"/>
                </a:ext>
              </a:extLst>
            </p:cNvPr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82762218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32BC26D8-82FB-445E-AA49-62A77D7C1EE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CB44330D-EA18-4254-AA95-EB49948539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Πίνακας 1">
            <a:extLst>
              <a:ext uri="{FF2B5EF4-FFF2-40B4-BE49-F238E27FC236}">
                <a16:creationId xmlns="" xmlns:a16="http://schemas.microsoft.com/office/drawing/2014/main" id="{E9DB67D1-D10E-4557-BD52-1FE9F779C2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20829836"/>
              </p:ext>
            </p:extLst>
          </p:nvPr>
        </p:nvGraphicFramePr>
        <p:xfrm>
          <a:off x="643467" y="1481439"/>
          <a:ext cx="10905067" cy="3895124"/>
        </p:xfrm>
        <a:graphic>
          <a:graphicData uri="http://schemas.openxmlformats.org/drawingml/2006/table">
            <a:tbl>
              <a:tblPr>
                <a:noFill/>
                <a:tableStyleId>{22838BEF-8BB2-4498-84A7-C5851F593DF1}</a:tableStyleId>
              </a:tblPr>
              <a:tblGrid>
                <a:gridCol w="3905189">
                  <a:extLst>
                    <a:ext uri="{9D8B030D-6E8A-4147-A177-3AD203B41FA5}">
                      <a16:colId xmlns="" xmlns:a16="http://schemas.microsoft.com/office/drawing/2014/main" val="170117868"/>
                    </a:ext>
                  </a:extLst>
                </a:gridCol>
                <a:gridCol w="3428554">
                  <a:extLst>
                    <a:ext uri="{9D8B030D-6E8A-4147-A177-3AD203B41FA5}">
                      <a16:colId xmlns="" xmlns:a16="http://schemas.microsoft.com/office/drawing/2014/main" val="3975945966"/>
                    </a:ext>
                  </a:extLst>
                </a:gridCol>
                <a:gridCol w="3571324">
                  <a:extLst>
                    <a:ext uri="{9D8B030D-6E8A-4147-A177-3AD203B41FA5}">
                      <a16:colId xmlns="" xmlns:a16="http://schemas.microsoft.com/office/drawing/2014/main" val="3700318282"/>
                    </a:ext>
                  </a:extLst>
                </a:gridCol>
              </a:tblGrid>
              <a:tr h="73549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l-GR" sz="18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Λίγες εξαιρέσεις</a:t>
                      </a:r>
                      <a:endParaRPr lang="el-GR" sz="1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Πολλές εξαιρέσεις</a:t>
                      </a:r>
                      <a:endParaRPr lang="el-GR" sz="18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18887441"/>
                  </a:ext>
                </a:extLst>
              </a:tr>
              <a:tr h="157981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Προβλήματα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μη-αναλύσιμα και μη προγραμματισμένα</a:t>
                      </a:r>
                      <a:endParaRPr lang="el-GR" sz="1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Χειροτεχνικές δημιουργικές διαδικασίες (π.χ. γυαλί)</a:t>
                      </a:r>
                      <a:endParaRPr lang="el-GR" sz="18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Διαδικασίες μη-ρουτίνας (π.χ. αεροδιαστημική, έρευνα)</a:t>
                      </a:r>
                      <a:endParaRPr lang="el-GR" sz="18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26932777"/>
                  </a:ext>
                </a:extLst>
              </a:tr>
              <a:tr h="157981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Προβλήματα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αναλύσιμα και προγραμματιζόμενα</a:t>
                      </a:r>
                      <a:endParaRPr lang="el-GR" sz="18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Εμπειρικές  διαδικασίες ρουτίνας (π.χ. χαλυβουργία)</a:t>
                      </a:r>
                      <a:endParaRPr lang="el-GR" sz="18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l-GR" sz="18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Τεχνικές διαδικασίες (π.χ. βαρύς μηχανολογικός εξοπλισμός)</a:t>
                      </a:r>
                      <a:endParaRPr lang="el-GR" sz="18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HellasAlla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3852" marR="158311" marT="158311" marB="158311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6919865"/>
                  </a:ext>
                </a:extLst>
              </a:tr>
            </a:tbl>
          </a:graphicData>
        </a:graphic>
      </p:graphicFrame>
      <p:sp>
        <p:nvSpPr>
          <p:cNvPr id="3" name="Ορθογώνιο 2">
            <a:extLst>
              <a:ext uri="{FF2B5EF4-FFF2-40B4-BE49-F238E27FC236}">
                <a16:creationId xmlns="" xmlns:a16="http://schemas.microsoft.com/office/drawing/2014/main" id="{CCC11CE6-C4FE-4348-AF7F-6EB7795F260D}"/>
              </a:ext>
            </a:extLst>
          </p:cNvPr>
          <p:cNvSpPr/>
          <p:nvPr/>
        </p:nvSpPr>
        <p:spPr>
          <a:xfrm>
            <a:off x="4107218" y="480060"/>
            <a:ext cx="3977564" cy="6718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l-GR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Το μοντέλο του C. </a:t>
            </a:r>
            <a:r>
              <a:rPr lang="el-GR" sz="2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Perrow</a:t>
            </a:r>
            <a:endParaRPr lang="el-GR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826952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7214522" y="444561"/>
            <a:ext cx="4860290" cy="5522595"/>
          </a:xfrm>
        </p:spPr>
        <p:txBody>
          <a:bodyPr rtlCol="0"/>
          <a:lstStyle/>
          <a:p>
            <a:pPr algn="ctr"/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/>
            </a:r>
            <a:br>
              <a:rPr lang="el-GR" sz="2400" b="1" dirty="0"/>
            </a:br>
            <a:r>
              <a:rPr lang="el-GR" sz="2400" b="1" dirty="0"/>
              <a:t>Παράδειγμα 1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95</a:t>
            </a:fld>
            <a:endParaRPr lang="el-GR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pic>
        <p:nvPicPr>
          <p:cNvPr id="12" name="Θέση εικόνας 11" descr="Κοντινή εικόνα εσωτερικού υλικού δόμησης"/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162" r="162"/>
          <a:stretch>
            <a:fillRect/>
          </a:stretch>
        </p:blipFill>
        <p:spPr/>
      </p:pic>
      <p:sp>
        <p:nvSpPr>
          <p:cNvPr id="55" name="TextBox 37"/>
          <p:cNvSpPr txBox="1"/>
          <p:nvPr/>
        </p:nvSpPr>
        <p:spPr>
          <a:xfrm>
            <a:off x="9792957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TextBox 37"/>
          <p:cNvSpPr txBox="1"/>
          <p:nvPr/>
        </p:nvSpPr>
        <p:spPr>
          <a:xfrm>
            <a:off x="7636435" y="2646254"/>
            <a:ext cx="1334106" cy="1305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l-GR" sz="800" dirty="0">
              <a:solidFill>
                <a:schemeClr val="bg1"/>
              </a:solidFill>
            </a:endParaRPr>
          </a:p>
        </p:txBody>
      </p:sp>
      <p:sp>
        <p:nvSpPr>
          <p:cNvPr id="20" name="Θέση κειμένου 5"/>
          <p:cNvSpPr txBox="1"/>
          <p:nvPr/>
        </p:nvSpPr>
        <p:spPr>
          <a:xfrm>
            <a:off x="4463776" y="2592174"/>
            <a:ext cx="2202812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να αναλυθούν</a:t>
            </a:r>
            <a:endParaRPr lang="el-GR" dirty="0"/>
          </a:p>
        </p:txBody>
      </p:sp>
      <p:sp>
        <p:nvSpPr>
          <p:cNvPr id="26" name="Ορθογώνιο 6" descr="Πλαίσιο επισήμανσης."/>
          <p:cNvSpPr/>
          <p:nvPr/>
        </p:nvSpPr>
        <p:spPr>
          <a:xfrm rot="10800000" flipV="1">
            <a:off x="729868" y="2424094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Ορθογώνιο 6" descr="Πλαίσιο επισήμανσης."/>
          <p:cNvSpPr/>
          <p:nvPr/>
        </p:nvSpPr>
        <p:spPr>
          <a:xfrm rot="10800000" flipV="1">
            <a:off x="4277295" y="2448088"/>
            <a:ext cx="2575774" cy="77267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098" name="Picture 2" descr="ÎÏÎ¿ÏÎ­Î»ÎµÏÎ¼Î± ÎµÎ¹ÎºÏÎ½Î±Ï Î³Î¹Î± computer black white imag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973" y="759806"/>
            <a:ext cx="4161981" cy="2431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Ορθογώνιο 6" descr="Κάτω διαχωριστική γραμμή">
            <a:extLst>
              <a:ext uri="{FF2B5EF4-FFF2-40B4-BE49-F238E27FC236}">
                <a16:creationId xmlns="" xmlns:a16="http://schemas.microsoft.com/office/drawing/2014/main" id="{2C20328E-FEA7-4F8B-B838-70ADE49165B4}"/>
              </a:ext>
            </a:extLst>
          </p:cNvPr>
          <p:cNvSpPr/>
          <p:nvPr/>
        </p:nvSpPr>
        <p:spPr>
          <a:xfrm>
            <a:off x="7491428" y="3089891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29" name="Ορθογώνιο 6" descr="Επάνω διαχωριστική γραμμή">
            <a:extLst>
              <a:ext uri="{FF2B5EF4-FFF2-40B4-BE49-F238E27FC236}">
                <a16:creationId xmlns="" xmlns:a16="http://schemas.microsoft.com/office/drawing/2014/main" id="{757581C2-3375-405C-A8DE-37D545563DAC}"/>
              </a:ext>
            </a:extLst>
          </p:cNvPr>
          <p:cNvSpPr/>
          <p:nvPr/>
        </p:nvSpPr>
        <p:spPr>
          <a:xfrm flipV="1">
            <a:off x="7491428" y="679857"/>
            <a:ext cx="4330700" cy="182434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31" name="Θέση περιεχομένου 5">
            <a:extLst>
              <a:ext uri="{FF2B5EF4-FFF2-40B4-BE49-F238E27FC236}">
                <a16:creationId xmlns="" xmlns:a16="http://schemas.microsoft.com/office/drawing/2014/main" id="{5B80FBB5-4744-4124-AB4C-551E7122B1B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9871" y="476488"/>
            <a:ext cx="6099998" cy="813954"/>
          </a:xfrm>
          <a:ln>
            <a:noFill/>
          </a:ln>
        </p:spPr>
        <p:txBody>
          <a:bodyPr rtlCol="0"/>
          <a:lstStyle/>
          <a:p>
            <a:pPr marL="0" indent="0" algn="ctr">
              <a:buNone/>
            </a:pPr>
            <a:r>
              <a:rPr lang="el-GR" sz="1600" dirty="0"/>
              <a:t>Όταν μια οργάνωση χρησιμοποιεί μια τεχνολογία με χαρακτήρα ρουτίνας, όπου προκύπτουν ελάχιστες μεταβολές των έργων, οι οποίες μπορεί:</a:t>
            </a:r>
          </a:p>
          <a:p>
            <a:pPr marL="0" indent="0" algn="ctr" rtl="0">
              <a:spcBef>
                <a:spcPts val="0"/>
              </a:spcBef>
              <a:spcAft>
                <a:spcPts val="1500"/>
              </a:spcAft>
              <a:buNone/>
            </a:pPr>
            <a:endParaRPr lang="el-GR" sz="1600" noProof="1"/>
          </a:p>
        </p:txBody>
      </p:sp>
      <p:sp>
        <p:nvSpPr>
          <p:cNvPr id="40" name="Θέση περιεχομένου 5">
            <a:extLst>
              <a:ext uri="{FF2B5EF4-FFF2-40B4-BE49-F238E27FC236}">
                <a16:creationId xmlns="" xmlns:a16="http://schemas.microsoft.com/office/drawing/2014/main" id="{29BC1FE7-DF32-4F72-B535-B69654D2DC89}"/>
              </a:ext>
            </a:extLst>
          </p:cNvPr>
          <p:cNvSpPr txBox="1">
            <a:spLocks/>
          </p:cNvSpPr>
          <p:nvPr/>
        </p:nvSpPr>
        <p:spPr>
          <a:xfrm>
            <a:off x="601658" y="4423309"/>
            <a:ext cx="6099998" cy="1015299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sz="1600" dirty="0"/>
              <a:t>τότε διαθέτει μια ισχυρή ικανότητα πρόβλεψης των διάφορων δυνατών επιλογών, άρα μπορεί να λειτουργήσει αποτελεσματικά με μια τυπική ιεραρχική δομή, καθώς και κάθετους μηχανισμούς επίτευξης ολοκλήρωσης</a:t>
            </a:r>
          </a:p>
          <a:p>
            <a:pPr algn="ctr">
              <a:spcBef>
                <a:spcPts val="0"/>
              </a:spcBef>
              <a:spcAft>
                <a:spcPts val="1500"/>
              </a:spcAft>
              <a:buFont typeface="Courier New" panose="02070309020205020404" pitchFamily="49" charset="0"/>
              <a:buChar char="o"/>
            </a:pPr>
            <a:endParaRPr lang="el-GR" sz="1600" noProof="1"/>
          </a:p>
        </p:txBody>
      </p:sp>
      <p:sp>
        <p:nvSpPr>
          <p:cNvPr id="42" name="Θέση κειμένου 5">
            <a:extLst>
              <a:ext uri="{FF2B5EF4-FFF2-40B4-BE49-F238E27FC236}">
                <a16:creationId xmlns="" xmlns:a16="http://schemas.microsoft.com/office/drawing/2014/main" id="{3D25EAF1-B1AA-41CB-A60C-5F13FB8FBC2A}"/>
              </a:ext>
            </a:extLst>
          </p:cNvPr>
          <p:cNvSpPr txBox="1"/>
          <p:nvPr/>
        </p:nvSpPr>
        <p:spPr>
          <a:xfrm>
            <a:off x="533313" y="2617226"/>
            <a:ext cx="2968879" cy="360000"/>
          </a:xfrm>
          <a:prstGeom prst="rect">
            <a:avLst/>
          </a:prstGeom>
        </p:spPr>
        <p:txBody>
          <a:bodyPr rtlCol="0"/>
          <a:lstStyle>
            <a:lvl1pPr marL="26670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Char char="○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l-GR" b="1" dirty="0"/>
              <a:t>να επισημανθούν</a:t>
            </a:r>
          </a:p>
        </p:txBody>
      </p:sp>
      <p:pic>
        <p:nvPicPr>
          <p:cNvPr id="8" name="Γραφικό 7" descr="Μεγεθυντικός φακός">
            <a:extLst>
              <a:ext uri="{FF2B5EF4-FFF2-40B4-BE49-F238E27FC236}">
                <a16:creationId xmlns="" xmlns:a16="http://schemas.microsoft.com/office/drawing/2014/main" id="{FCAF9DD1-9A58-42E8-AEB7-C764E18186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84976" y="1764944"/>
            <a:ext cx="760412" cy="760412"/>
          </a:xfrm>
          <a:prstGeom prst="rect">
            <a:avLst/>
          </a:prstGeom>
        </p:spPr>
      </p:pic>
      <p:pic>
        <p:nvPicPr>
          <p:cNvPr id="7" name="Γραφικό 6" descr="Συνδετήρας">
            <a:extLst>
              <a:ext uri="{FF2B5EF4-FFF2-40B4-BE49-F238E27FC236}">
                <a16:creationId xmlns="" xmlns:a16="http://schemas.microsoft.com/office/drawing/2014/main" id="{8AD0F70C-38B9-45D1-85F4-EBC38CBB3B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643537" y="1724710"/>
            <a:ext cx="748430" cy="748430"/>
          </a:xfrm>
          <a:prstGeom prst="rect">
            <a:avLst/>
          </a:prstGeom>
        </p:spPr>
      </p:pic>
      <p:pic>
        <p:nvPicPr>
          <p:cNvPr id="10" name="Γραφικό 9" descr="Βέλος: Περιστροφή δεξιά">
            <a:extLst>
              <a:ext uri="{FF2B5EF4-FFF2-40B4-BE49-F238E27FC236}">
                <a16:creationId xmlns="" xmlns:a16="http://schemas.microsoft.com/office/drawing/2014/main" id="{39F332AA-B09A-4284-B6E3-5623CA5E59F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359841" y="3285174"/>
            <a:ext cx="640057" cy="640057"/>
          </a:xfrm>
          <a:prstGeom prst="rect">
            <a:avLst/>
          </a:prstGeom>
        </p:spPr>
      </p:pic>
      <p:pic>
        <p:nvPicPr>
          <p:cNvPr id="3074" name="Picture 2" descr="Î£ÏÎµÏÎ¹ÎºÎ® ÎµÎ¹ÎºÏÎ½Î±">
            <a:extLst>
              <a:ext uri="{FF2B5EF4-FFF2-40B4-BE49-F238E27FC236}">
                <a16:creationId xmlns="" xmlns:a16="http://schemas.microsoft.com/office/drawing/2014/main" id="{DBA5FF14-4920-4EA6-BFB7-263027A61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grayscl/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973" y="771074"/>
            <a:ext cx="4161981" cy="2431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ÎÏÎ¿ÏÎ­Î»ÎµÏÎ¼Î± ÎµÎ¹ÎºÏÎ½Î±Ï Î³Î¹Î± TECHNOLOGY IMAGES">
            <a:extLst>
              <a:ext uri="{FF2B5EF4-FFF2-40B4-BE49-F238E27FC236}">
                <a16:creationId xmlns="" xmlns:a16="http://schemas.microsoft.com/office/drawing/2014/main" id="{EDB5BC83-97E1-4CE6-B9C3-0A0956FF24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973" y="749593"/>
            <a:ext cx="4161981" cy="24417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2663829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Ομάδα 72" descr="Θέση εικόνας"/>
          <p:cNvGrpSpPr/>
          <p:nvPr/>
        </p:nvGrpSpPr>
        <p:grpSpPr>
          <a:xfrm>
            <a:off x="323999" y="323998"/>
            <a:ext cx="4320000" cy="6120000"/>
            <a:chOff x="180000" y="180000"/>
            <a:chExt cx="4330700" cy="6292683"/>
          </a:xfrm>
        </p:grpSpPr>
        <p:sp>
          <p:nvSpPr>
            <p:cNvPr id="74" name="Ορθογώνιο 6"/>
            <p:cNvSpPr/>
            <p:nvPr/>
          </p:nvSpPr>
          <p:spPr>
            <a:xfrm>
              <a:off x="180000" y="6290249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75" name="Ορθογώνιο 6"/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sp>
        <p:nvSpPr>
          <p:cNvPr id="37" name="Τίτλος 36"/>
          <p:cNvSpPr>
            <a:spLocks noGrp="1"/>
          </p:cNvSpPr>
          <p:nvPr>
            <p:ph type="title"/>
          </p:nvPr>
        </p:nvSpPr>
        <p:spPr>
          <a:xfrm>
            <a:off x="5286593" y="463659"/>
            <a:ext cx="6660100" cy="432000"/>
          </a:xfrm>
        </p:spPr>
        <p:txBody>
          <a:bodyPr rtlCol="0"/>
          <a:lstStyle/>
          <a:p>
            <a:pPr algn="ctr"/>
            <a:r>
              <a:rPr lang="el-GR" sz="2200" b="1" dirty="0"/>
              <a:t>Παράδειγμα 2</a:t>
            </a:r>
            <a:endParaRPr lang="el-GR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Θέση κειμένου 39"/>
          <p:cNvSpPr>
            <a:spLocks noGrp="1"/>
          </p:cNvSpPr>
          <p:nvPr>
            <p:ph type="body" sz="quarter" idx="35"/>
          </p:nvPr>
        </p:nvSpPr>
        <p:spPr>
          <a:xfrm>
            <a:off x="5018603" y="4001574"/>
            <a:ext cx="2154794" cy="360000"/>
          </a:xfrm>
        </p:spPr>
        <p:txBody>
          <a:bodyPr rtlCol="0"/>
          <a:lstStyle/>
          <a:p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Οι διαδικασίες λήψης των αποφάσεων</a:t>
            </a:r>
          </a:p>
        </p:txBody>
      </p:sp>
      <p:sp>
        <p:nvSpPr>
          <p:cNvPr id="42" name="Θέση κειμένου 41"/>
          <p:cNvSpPr>
            <a:spLocks noGrp="1"/>
          </p:cNvSpPr>
          <p:nvPr>
            <p:ph type="body" sz="quarter" idx="37"/>
          </p:nvPr>
        </p:nvSpPr>
        <p:spPr/>
        <p:txBody>
          <a:bodyPr rtlCol="0"/>
          <a:lstStyle/>
          <a:p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Οι εσωτερικοί κανονισμοί</a:t>
            </a:r>
          </a:p>
        </p:txBody>
      </p:sp>
      <p:sp>
        <p:nvSpPr>
          <p:cNvPr id="44" name="Θέση κειμένου 43"/>
          <p:cNvSpPr>
            <a:spLocks noGrp="1"/>
          </p:cNvSpPr>
          <p:nvPr>
            <p:ph type="body" sz="quarter" idx="39"/>
          </p:nvPr>
        </p:nvSpPr>
        <p:spPr>
          <a:xfrm>
            <a:off x="9801541" y="4001574"/>
            <a:ext cx="1980000" cy="360000"/>
          </a:xfrm>
        </p:spPr>
        <p:txBody>
          <a:bodyPr rtlCol="0"/>
          <a:lstStyle/>
          <a:p>
            <a:r>
              <a:rPr lang="el-GR" dirty="0">
                <a:solidFill>
                  <a:schemeClr val="tx1">
                    <a:lumMod val="85000"/>
                    <a:lumOff val="15000"/>
                  </a:schemeClr>
                </a:solidFill>
              </a:rPr>
              <a:t>Ο συντονισμός</a:t>
            </a:r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el-GR" dirty="0"/>
              <a:t>Προσθέστε υποσέλιδο</a:t>
            </a:r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el-GR" smtClean="0"/>
              <a:pPr rtl="0"/>
              <a:t>96</a:t>
            </a:fld>
            <a:endParaRPr lang="el-GR" dirty="0"/>
          </a:p>
        </p:txBody>
      </p:sp>
      <p:sp>
        <p:nvSpPr>
          <p:cNvPr id="38" name="TextBox 37"/>
          <p:cNvSpPr txBox="1"/>
          <p:nvPr/>
        </p:nvSpPr>
        <p:spPr>
          <a:xfrm>
            <a:off x="9792000" y="6073017"/>
            <a:ext cx="14127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chemeClr val="bg1"/>
                </a:solidFill>
              </a:rPr>
              <a:t>.</a:t>
            </a:r>
          </a:p>
          <a:p>
            <a:r>
              <a:rPr lang="el-GR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3" name="Ορθογώνιο 6">
            <a:extLst>
              <a:ext uri="{FF2B5EF4-FFF2-40B4-BE49-F238E27FC236}">
                <a16:creationId xmlns="" xmlns:a16="http://schemas.microsoft.com/office/drawing/2014/main" id="{940F8C8A-249F-49BF-B076-857024462B61}"/>
              </a:ext>
            </a:extLst>
          </p:cNvPr>
          <p:cNvSpPr/>
          <p:nvPr/>
        </p:nvSpPr>
        <p:spPr>
          <a:xfrm flipV="1">
            <a:off x="323999" y="310351"/>
            <a:ext cx="4320000" cy="177428"/>
          </a:xfrm>
          <a:custGeom>
            <a:avLst/>
            <a:gdLst>
              <a:gd name="connsiteX0" fmla="*/ 0 w 4330700"/>
              <a:gd name="connsiteY0" fmla="*/ 0 h 588834"/>
              <a:gd name="connsiteX1" fmla="*/ 4330700 w 4330700"/>
              <a:gd name="connsiteY1" fmla="*/ 0 h 588834"/>
              <a:gd name="connsiteX2" fmla="*/ 4330700 w 4330700"/>
              <a:gd name="connsiteY2" fmla="*/ 588834 h 588834"/>
              <a:gd name="connsiteX3" fmla="*/ 0 w 4330700"/>
              <a:gd name="connsiteY3" fmla="*/ 588834 h 588834"/>
              <a:gd name="connsiteX4" fmla="*/ 0 w 4330700"/>
              <a:gd name="connsiteY4" fmla="*/ 0 h 588834"/>
              <a:gd name="connsiteX0-1" fmla="*/ 4330700 w 4422140"/>
              <a:gd name="connsiteY0-2" fmla="*/ 0 h 588834"/>
              <a:gd name="connsiteX1-3" fmla="*/ 4330700 w 4422140"/>
              <a:gd name="connsiteY1-4" fmla="*/ 588834 h 588834"/>
              <a:gd name="connsiteX2-5" fmla="*/ 0 w 4422140"/>
              <a:gd name="connsiteY2-6" fmla="*/ 588834 h 588834"/>
              <a:gd name="connsiteX3-7" fmla="*/ 0 w 4422140"/>
              <a:gd name="connsiteY3-8" fmla="*/ 0 h 588834"/>
              <a:gd name="connsiteX4-9" fmla="*/ 4422140 w 4422140"/>
              <a:gd name="connsiteY4-10" fmla="*/ 91440 h 588834"/>
              <a:gd name="connsiteX0-11" fmla="*/ 4330700 w 4330700"/>
              <a:gd name="connsiteY0-12" fmla="*/ 0 h 588834"/>
              <a:gd name="connsiteX1-13" fmla="*/ 4330700 w 4330700"/>
              <a:gd name="connsiteY1-14" fmla="*/ 588834 h 588834"/>
              <a:gd name="connsiteX2-15" fmla="*/ 0 w 4330700"/>
              <a:gd name="connsiteY2-16" fmla="*/ 588834 h 588834"/>
              <a:gd name="connsiteX3-17" fmla="*/ 0 w 4330700"/>
              <a:gd name="connsiteY3-18" fmla="*/ 0 h 5888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330700" h="588834">
                <a:moveTo>
                  <a:pt x="4330700" y="0"/>
                </a:moveTo>
                <a:lnTo>
                  <a:pt x="4330700" y="588834"/>
                </a:lnTo>
                <a:lnTo>
                  <a:pt x="0" y="588834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l-GR" dirty="0"/>
          </a:p>
        </p:txBody>
      </p:sp>
      <p:sp>
        <p:nvSpPr>
          <p:cNvPr id="18" name="Θέση κειμένου 12">
            <a:extLst>
              <a:ext uri="{FF2B5EF4-FFF2-40B4-BE49-F238E27FC236}">
                <a16:creationId xmlns="" xmlns:a16="http://schemas.microsoft.com/office/drawing/2014/main" id="{9A5BB619-4993-4110-82A1-EAA46AB61252}"/>
              </a:ext>
            </a:extLst>
          </p:cNvPr>
          <p:cNvSpPr txBox="1">
            <a:spLocks/>
          </p:cNvSpPr>
          <p:nvPr/>
        </p:nvSpPr>
        <p:spPr>
          <a:xfrm>
            <a:off x="5018603" y="1303735"/>
            <a:ext cx="7029166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1600" dirty="0">
                <a:latin typeface="+mn-lt"/>
              </a:rPr>
              <a:t>Όταν μια οργάνωση χρησιμοποιεί μια τεχνολογία που δεν έχει χαρακτήρα ρουτίνας - ισχυρή μεταβολή των έργων που δεν επιτρέπει την a priori ανάλυση και την πρόβλεψη – τότε :</a:t>
            </a:r>
          </a:p>
        </p:txBody>
      </p:sp>
      <p:sp>
        <p:nvSpPr>
          <p:cNvPr id="21" name="Text Placeholder 24">
            <a:extLst>
              <a:ext uri="{FF2B5EF4-FFF2-40B4-BE49-F238E27FC236}">
                <a16:creationId xmlns="" xmlns:a16="http://schemas.microsoft.com/office/drawing/2014/main" id="{CFBB8AC5-FA59-460C-B19C-5EA3510432E9}"/>
              </a:ext>
            </a:extLst>
          </p:cNvPr>
          <p:cNvSpPr txBox="1">
            <a:spLocks/>
          </p:cNvSpPr>
          <p:nvPr/>
        </p:nvSpPr>
        <p:spPr>
          <a:xfrm>
            <a:off x="5018603" y="4594484"/>
            <a:ext cx="2154794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πρέπει να είναι αποκεντρωμένες</a:t>
            </a:r>
          </a:p>
          <a:p>
            <a:pPr algn="ctr"/>
            <a:endParaRPr lang="el-GR" dirty="0"/>
          </a:p>
          <a:p>
            <a:pPr algn="ctr"/>
            <a:r>
              <a:rPr lang="el-GR" sz="1600" b="1" dirty="0"/>
              <a:t> </a:t>
            </a:r>
          </a:p>
        </p:txBody>
      </p:sp>
      <p:sp>
        <p:nvSpPr>
          <p:cNvPr id="22" name="Text Placeholder 24">
            <a:extLst>
              <a:ext uri="{FF2B5EF4-FFF2-40B4-BE49-F238E27FC236}">
                <a16:creationId xmlns="" xmlns:a16="http://schemas.microsoft.com/office/drawing/2014/main" id="{BC41ACC7-867B-4D51-B5AA-36DFF4916EDE}"/>
              </a:ext>
            </a:extLst>
          </p:cNvPr>
          <p:cNvSpPr txBox="1">
            <a:spLocks/>
          </p:cNvSpPr>
          <p:nvPr/>
        </p:nvSpPr>
        <p:spPr>
          <a:xfrm>
            <a:off x="7378814" y="4601107"/>
            <a:ext cx="2154794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να τείνουν προς ελαχιστοποίηση</a:t>
            </a:r>
          </a:p>
          <a:p>
            <a:pPr algn="ctr"/>
            <a:endParaRPr lang="el-GR" dirty="0"/>
          </a:p>
          <a:p>
            <a:pPr algn="ctr"/>
            <a:r>
              <a:rPr lang="el-GR" sz="1600" b="1" dirty="0"/>
              <a:t> </a:t>
            </a:r>
          </a:p>
        </p:txBody>
      </p:sp>
      <p:sp>
        <p:nvSpPr>
          <p:cNvPr id="24" name="Text Placeholder 24">
            <a:extLst>
              <a:ext uri="{FF2B5EF4-FFF2-40B4-BE49-F238E27FC236}">
                <a16:creationId xmlns="" xmlns:a16="http://schemas.microsoft.com/office/drawing/2014/main" id="{CAB2348C-9957-43B7-9BB2-8D8A1BBD5408}"/>
              </a:ext>
            </a:extLst>
          </p:cNvPr>
          <p:cNvSpPr txBox="1">
            <a:spLocks/>
          </p:cNvSpPr>
          <p:nvPr/>
        </p:nvSpPr>
        <p:spPr>
          <a:xfrm>
            <a:off x="9714143" y="4588581"/>
            <a:ext cx="2154794" cy="7715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Calibri" panose="020F0502020204030204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dirty="0"/>
              <a:t>να θεμελιώνεται όχι στις ιεραρχικές σχέσεις, αλλά στην ενεργητική συμμετοχή των μελών (για παράδειγμα, εταιρείες έρευνας, αεροδιαστημικής, κ.λπ.)</a:t>
            </a:r>
          </a:p>
          <a:p>
            <a:pPr algn="ctr"/>
            <a:endParaRPr lang="el-GR" dirty="0"/>
          </a:p>
          <a:p>
            <a:pPr algn="ctr"/>
            <a:r>
              <a:rPr lang="el-GR" sz="1600" b="1" dirty="0"/>
              <a:t> </a:t>
            </a:r>
          </a:p>
        </p:txBody>
      </p:sp>
      <p:pic>
        <p:nvPicPr>
          <p:cNvPr id="6" name="Γραφικό 5" descr="Πύραυλος">
            <a:extLst>
              <a:ext uri="{FF2B5EF4-FFF2-40B4-BE49-F238E27FC236}">
                <a16:creationId xmlns="" xmlns:a16="http://schemas.microsoft.com/office/drawing/2014/main" id="{504995EC-3630-4EC5-A932-FAD50A2F5D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42775" y="2913926"/>
            <a:ext cx="749474" cy="749474"/>
          </a:xfrm>
          <a:prstGeom prst="rect">
            <a:avLst/>
          </a:prstGeom>
        </p:spPr>
      </p:pic>
      <p:pic>
        <p:nvPicPr>
          <p:cNvPr id="8" name="Γραφικό 7" descr="Δίκτυο">
            <a:extLst>
              <a:ext uri="{FF2B5EF4-FFF2-40B4-BE49-F238E27FC236}">
                <a16:creationId xmlns="" xmlns:a16="http://schemas.microsoft.com/office/drawing/2014/main" id="{03F39992-1BE9-4DDB-8A06-5BE2471AB1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21263" y="2941224"/>
            <a:ext cx="749474" cy="749474"/>
          </a:xfrm>
          <a:prstGeom prst="rect">
            <a:avLst/>
          </a:prstGeom>
        </p:spPr>
      </p:pic>
      <p:pic>
        <p:nvPicPr>
          <p:cNvPr id="5122" name="Picture 2" descr="ÎÏÎ¿ÏÎ­Î»ÎµÏÎ¼Î± ÎµÎ¹ÎºÏÎ½Î±Ï Î³Î¹Î± technology computer">
            <a:extLst>
              <a:ext uri="{FF2B5EF4-FFF2-40B4-BE49-F238E27FC236}">
                <a16:creationId xmlns="" xmlns:a16="http://schemas.microsoft.com/office/drawing/2014/main" id="{A325765F-00B6-47D3-A896-FA83CAB5A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53" y="212942"/>
            <a:ext cx="4320000" cy="6358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Ομάδα 25" descr="Θέση εικόνας">
            <a:extLst>
              <a:ext uri="{FF2B5EF4-FFF2-40B4-BE49-F238E27FC236}">
                <a16:creationId xmlns="" xmlns:a16="http://schemas.microsoft.com/office/drawing/2014/main" id="{31B4001B-BC57-4E40-A7EB-93B441383828}"/>
              </a:ext>
            </a:extLst>
          </p:cNvPr>
          <p:cNvGrpSpPr/>
          <p:nvPr/>
        </p:nvGrpSpPr>
        <p:grpSpPr>
          <a:xfrm>
            <a:off x="410459" y="311472"/>
            <a:ext cx="4145858" cy="6163999"/>
            <a:chOff x="180000" y="180000"/>
            <a:chExt cx="4330700" cy="6337924"/>
          </a:xfrm>
        </p:grpSpPr>
        <p:sp>
          <p:nvSpPr>
            <p:cNvPr id="27" name="Ορθογώνιο 6">
              <a:extLst>
                <a:ext uri="{FF2B5EF4-FFF2-40B4-BE49-F238E27FC236}">
                  <a16:creationId xmlns="" xmlns:a16="http://schemas.microsoft.com/office/drawing/2014/main" id="{B7E3D6CB-0F5D-4AD0-AF1F-8E8745444DC4}"/>
                </a:ext>
              </a:extLst>
            </p:cNvPr>
            <p:cNvSpPr/>
            <p:nvPr/>
          </p:nvSpPr>
          <p:spPr>
            <a:xfrm>
              <a:off x="180000" y="633549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  <p:sp>
          <p:nvSpPr>
            <p:cNvPr id="28" name="Ορθογώνιο 6">
              <a:extLst>
                <a:ext uri="{FF2B5EF4-FFF2-40B4-BE49-F238E27FC236}">
                  <a16:creationId xmlns="" xmlns:a16="http://schemas.microsoft.com/office/drawing/2014/main" id="{9DCD7E35-AFDA-41A6-8153-BE3A3E55E995}"/>
                </a:ext>
              </a:extLst>
            </p:cNvPr>
            <p:cNvSpPr/>
            <p:nvPr/>
          </p:nvSpPr>
          <p:spPr>
            <a:xfrm flipV="1">
              <a:off x="180000" y="180000"/>
              <a:ext cx="4330700" cy="182434"/>
            </a:xfrm>
            <a:custGeom>
              <a:avLst/>
              <a:gdLst>
                <a:gd name="connsiteX0" fmla="*/ 0 w 4330700"/>
                <a:gd name="connsiteY0" fmla="*/ 0 h 588834"/>
                <a:gd name="connsiteX1" fmla="*/ 4330700 w 4330700"/>
                <a:gd name="connsiteY1" fmla="*/ 0 h 588834"/>
                <a:gd name="connsiteX2" fmla="*/ 4330700 w 4330700"/>
                <a:gd name="connsiteY2" fmla="*/ 588834 h 588834"/>
                <a:gd name="connsiteX3" fmla="*/ 0 w 4330700"/>
                <a:gd name="connsiteY3" fmla="*/ 588834 h 588834"/>
                <a:gd name="connsiteX4" fmla="*/ 0 w 4330700"/>
                <a:gd name="connsiteY4" fmla="*/ 0 h 588834"/>
                <a:gd name="connsiteX0-1" fmla="*/ 4330700 w 4422140"/>
                <a:gd name="connsiteY0-2" fmla="*/ 0 h 588834"/>
                <a:gd name="connsiteX1-3" fmla="*/ 4330700 w 4422140"/>
                <a:gd name="connsiteY1-4" fmla="*/ 588834 h 588834"/>
                <a:gd name="connsiteX2-5" fmla="*/ 0 w 4422140"/>
                <a:gd name="connsiteY2-6" fmla="*/ 588834 h 588834"/>
                <a:gd name="connsiteX3-7" fmla="*/ 0 w 4422140"/>
                <a:gd name="connsiteY3-8" fmla="*/ 0 h 588834"/>
                <a:gd name="connsiteX4-9" fmla="*/ 4422140 w 4422140"/>
                <a:gd name="connsiteY4-10" fmla="*/ 91440 h 588834"/>
                <a:gd name="connsiteX0-11" fmla="*/ 4330700 w 4330700"/>
                <a:gd name="connsiteY0-12" fmla="*/ 0 h 588834"/>
                <a:gd name="connsiteX1-13" fmla="*/ 4330700 w 4330700"/>
                <a:gd name="connsiteY1-14" fmla="*/ 588834 h 588834"/>
                <a:gd name="connsiteX2-15" fmla="*/ 0 w 4330700"/>
                <a:gd name="connsiteY2-16" fmla="*/ 588834 h 588834"/>
                <a:gd name="connsiteX3-17" fmla="*/ 0 w 4330700"/>
                <a:gd name="connsiteY3-18" fmla="*/ 0 h 5888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330700" h="588834">
                  <a:moveTo>
                    <a:pt x="4330700" y="0"/>
                  </a:moveTo>
                  <a:lnTo>
                    <a:pt x="4330700" y="588834"/>
                  </a:lnTo>
                  <a:lnTo>
                    <a:pt x="0" y="588834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l-GR" dirty="0"/>
            </a:p>
          </p:txBody>
        </p:sp>
      </p:grpSp>
      <p:pic>
        <p:nvPicPr>
          <p:cNvPr id="10" name="Γραφικό 9" descr="Λίστα">
            <a:extLst>
              <a:ext uri="{FF2B5EF4-FFF2-40B4-BE49-F238E27FC236}">
                <a16:creationId xmlns="" xmlns:a16="http://schemas.microsoft.com/office/drawing/2014/main" id="{A9B6CC0B-2943-4218-B601-685481D9E5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49233" y="2896421"/>
            <a:ext cx="813957" cy="81395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Custom 135">
      <a:dk1>
        <a:sysClr val="windowText" lastClr="000000"/>
      </a:dk1>
      <a:lt1>
        <a:srgbClr val="FFFFFF"/>
      </a:lt1>
      <a:dk2>
        <a:srgbClr val="3F3F3F"/>
      </a:dk2>
      <a:lt2>
        <a:srgbClr val="F2F2F2"/>
      </a:lt2>
      <a:accent1>
        <a:srgbClr val="8E40C8"/>
      </a:accent1>
      <a:accent2>
        <a:srgbClr val="D1A458"/>
      </a:accent2>
      <a:accent3>
        <a:srgbClr val="219550"/>
      </a:accent3>
      <a:accent4>
        <a:srgbClr val="5AA2C8"/>
      </a:accent4>
      <a:accent5>
        <a:srgbClr val="D1737B"/>
      </a:accent5>
      <a:accent6>
        <a:srgbClr val="7B7931"/>
      </a:accent6>
      <a:hlink>
        <a:srgbClr val="8E40C8"/>
      </a:hlink>
      <a:folHlink>
        <a:srgbClr val="8E40C8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accent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4330</Words>
  <Application>Microsoft Office PowerPoint</Application>
  <PresentationFormat>Προσαρμογή</PresentationFormat>
  <Paragraphs>1060</Paragraphs>
  <Slides>96</Slides>
  <Notes>80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96</vt:i4>
      </vt:variant>
    </vt:vector>
  </HeadingPairs>
  <TitlesOfParts>
    <vt:vector size="97" baseType="lpstr">
      <vt:lpstr>Θέμα του Office</vt:lpstr>
      <vt:lpstr>ΟΙ ΕΠΙΔΡΑΣΕΙΣ ΤΩΝ ΚΥΡΙΟΤΕΡΩΝ ΘΕΩΡΗΤΙΚΩΝ ΡΕΥΜΑΤΩΝ ΤΗΣ ΔΙΟΙΚΗΤΙΚΗΣ ΕΠΙΣΤΗΜΗΣ ΣΤΟΝ ΣΧΕΔΙΑΣΜΟ ΤΗΣ ΟΡΓΑΝΩΤΙΚΗΣ ΔΟΜΗΣ</vt:lpstr>
      <vt:lpstr>Κεφάλαιο 4 </vt:lpstr>
      <vt:lpstr>Διαφάνεια 3</vt:lpstr>
      <vt:lpstr>Διαφάνεια 4</vt:lpstr>
      <vt:lpstr>Tεχνολογία</vt:lpstr>
      <vt:lpstr>Διαφάνεια 6</vt:lpstr>
      <vt:lpstr>Η έννοια της τεχνολογίας περιλαμβάνει :</vt:lpstr>
      <vt:lpstr> Οι τύποι των τεχνολογικών αλληλεξαρτήσεων  </vt:lpstr>
      <vt:lpstr>Αλληλεξάρτηση </vt:lpstr>
      <vt:lpstr>3 τύποι τεχνολογικών αλληλεξαρτήσεων</vt:lpstr>
      <vt:lpstr>Αλληλεξάρτηση τύπου απλής συνάθροισης </vt:lpstr>
      <vt:lpstr>Διαφάνεια 12</vt:lpstr>
      <vt:lpstr>Αλληλεξάρτηση τύπου σειράς </vt:lpstr>
      <vt:lpstr>Διαφάνεια 14</vt:lpstr>
      <vt:lpstr>Αμοιβαία αλληλεξάρτηση</vt:lpstr>
      <vt:lpstr>Διαφάνεια 16</vt:lpstr>
      <vt:lpstr>Αθλητικά ομαδικά παιχνίδια &amp; η επίδραση των τεχνολογικών αλληλεξαρτήσεων</vt:lpstr>
      <vt:lpstr>Τεχνολογική αλληλεξάρτηση τύπου Απλής Συνάθροισης ή Συμμετοχικής Αλληλεξάρτησης</vt:lpstr>
      <vt:lpstr>Διαφάνεια 19</vt:lpstr>
      <vt:lpstr>Διαφάνεια 20</vt:lpstr>
      <vt:lpstr>Διαφάνεια 21</vt:lpstr>
      <vt:lpstr>Baseball</vt:lpstr>
      <vt:lpstr>Περιπτώσεις επιχειρήσεων που η οργανωτική τους δομή  &amp; λειτουργία μπορεί να συσχετισθεί με το παράδειγμα του baseball: </vt:lpstr>
      <vt:lpstr>Τεχνολογική αλληλεξάρτηση τύπου σειράς ή Aλυσιδωτής Aλληλεξάρτησης </vt:lpstr>
      <vt:lpstr>Διαφάνεια 25</vt:lpstr>
      <vt:lpstr>Διαφάνεια 26</vt:lpstr>
      <vt:lpstr>Διαφάνεια 27</vt:lpstr>
      <vt:lpstr>Ράγκμπυ ή Αμερικάνικο Ποδόσφαιρο</vt:lpstr>
      <vt:lpstr> Ράγκμπυ ή Αμερικάνικο Ποδόσφαιρο </vt:lpstr>
      <vt:lpstr>Συσχετισμός παραδείγματος ράγκμπυ με Οργάνωση Επιχειρήσεων</vt:lpstr>
      <vt:lpstr> Περίπτωση κατασκευής ενός κτιρίου  </vt:lpstr>
      <vt:lpstr> Περίπτωση κατασκευής ενός κτιρίου</vt:lpstr>
      <vt:lpstr>Η περίπτωση της Αμοιβαίας  Αλληλεξάρτησης</vt:lpstr>
      <vt:lpstr>Διαφάνεια 34</vt:lpstr>
      <vt:lpstr>Το παράδειγμα του Μπάσκετ</vt:lpstr>
      <vt:lpstr>Το παράδειγμα του μπάσκετ</vt:lpstr>
      <vt:lpstr>Διαφάνεια 37</vt:lpstr>
      <vt:lpstr>Συσχετισμός παραδείγματος μπάσκετ με Οργάνωση Επιχειρήσεων:</vt:lpstr>
      <vt:lpstr>Διαφορά ανάμεσα στα 3 αθλήματα</vt:lpstr>
      <vt:lpstr>Διαφάνεια 40</vt:lpstr>
      <vt:lpstr>Διαφάνεια 41</vt:lpstr>
      <vt:lpstr>Διαφάνεια 42</vt:lpstr>
      <vt:lpstr>Διαφάνεια 43</vt:lpstr>
      <vt:lpstr>Διαφάνεια 44</vt:lpstr>
      <vt:lpstr>Οι τύποι της τεχνολογίας σύμφωνα με τον James Thompson</vt:lpstr>
      <vt:lpstr>Διαφάνεια 46</vt:lpstr>
      <vt:lpstr>Μακρο-συνδετική  Τεχνολογία  </vt:lpstr>
      <vt:lpstr>Η Μακρο-συνδετική  Τεχνολογία  </vt:lpstr>
      <vt:lpstr>Η Μακροσυνδετική Τεχνολογία</vt:lpstr>
      <vt:lpstr>Η Μεσολαβητική Τεχνολογία </vt:lpstr>
      <vt:lpstr>Διαφάνεια 51</vt:lpstr>
      <vt:lpstr>Χαρακτηριστικά παραδείγματα επιχειρήσεων που χρησιμοποιούν μεσολαβητική τεχνολογία</vt:lpstr>
      <vt:lpstr>Η Μεσολαβητική Τεχνολογία</vt:lpstr>
      <vt:lpstr>Εντατική Τεχνολογία  </vt:lpstr>
      <vt:lpstr>Παραδείγματα οργανώσεων που χρησιμοποιούν εντατική τεχνολογία </vt:lpstr>
      <vt:lpstr>Διαφάνεια 56</vt:lpstr>
      <vt:lpstr>Ταξινόμηση της αλληλεξάρτησης κατά Thompson και συνέπειες για το μάνατζμεντ</vt:lpstr>
      <vt:lpstr>       Η θεωρητική συνεισφορά της Joan Woodward</vt:lpstr>
      <vt:lpstr>Διαφάνεια 59</vt:lpstr>
      <vt:lpstr>Χαρακτηριστικά μελέτης της Woodward</vt:lpstr>
      <vt:lpstr>Διαφάνεια 61</vt:lpstr>
      <vt:lpstr>Διαφάνεια 62</vt:lpstr>
      <vt:lpstr> Κατηγορίες Συστημάτων Παραγωγής</vt:lpstr>
      <vt:lpstr>Σύστημα παραγωγής μοναδικού προϊόντος ή/και μικρών παρτίδων</vt:lpstr>
      <vt:lpstr>Διαφάνεια 65</vt:lpstr>
      <vt:lpstr>Το σύστημα παραγωγής μεγάλων παρτίδων ή/και μαζικής παραγωγής χαρακτηρίζεται από :</vt:lpstr>
      <vt:lpstr> Βασικά χαρακτηριστικά συστήματος παραγωγής σε ροή ή σε συνεχή διαδικασία</vt:lpstr>
      <vt:lpstr>Σύστημα παραγωγής σε ροή ή σε συνεχή διαδικασία</vt:lpstr>
      <vt:lpstr>Διαφάνεια 69</vt:lpstr>
      <vt:lpstr>Κατηγοριοποίηση επιχειρήσεων βάσει συστημάτων παραγωγής &amp; χρησιμοποιούμενων τεχνικών μεθόδων</vt:lpstr>
      <vt:lpstr>Διαφάνεια 71</vt:lpstr>
      <vt:lpstr>Επίπεδα ιεραρχίας &amp; τεχνική πολυπλοκότητα </vt:lpstr>
      <vt:lpstr>Εύρος ελέγχου του ανώτερου επιστάτη </vt:lpstr>
      <vt:lpstr>Εύρος ελέγχου του ανώτερου επιστάτη &amp; τεχνική πολυπλοκότητα</vt:lpstr>
      <vt:lpstr>Διαφάνεια 75</vt:lpstr>
      <vt:lpstr>Παράρτημα Ευέλικτη παραγωγή</vt:lpstr>
      <vt:lpstr>Σύστημα Ευέλικτης Παραγωγής  (Flexible Manufacturing Systems, FMS)</vt:lpstr>
      <vt:lpstr>Διαφάνεια 78</vt:lpstr>
      <vt:lpstr>Σχέση της τεχνολογίας ευέλικτης παραγωγής με τις παραδοσιακές τεχνολογίες</vt:lpstr>
      <vt:lpstr>Διαφάνεια 80</vt:lpstr>
      <vt:lpstr>Ευέλικτο Σύστημα Παραγωγής</vt:lpstr>
      <vt:lpstr> Ευέλικτο Σύστημα Παραγωγής  </vt:lpstr>
      <vt:lpstr>Διαφάνεια 83</vt:lpstr>
      <vt:lpstr>            Η θεωρητική συνεισφορά  του Charles Perrow</vt:lpstr>
      <vt:lpstr>     Charles Perrow Οι 2 διαστάσεις της τεχνολογίας </vt:lpstr>
      <vt:lpstr>Διαφάνεια 86</vt:lpstr>
      <vt:lpstr>Ποικιλία των καθηκόντων</vt:lpstr>
      <vt:lpstr>Δυνατότητα ανάλυσης των έργων</vt:lpstr>
      <vt:lpstr>Διαφάνεια 89</vt:lpstr>
      <vt:lpstr>Διαφάνεια 90</vt:lpstr>
      <vt:lpstr>         Τεχνολογίες  μη-ρουτίνας  </vt:lpstr>
      <vt:lpstr>Διαφάνεια 92</vt:lpstr>
      <vt:lpstr>Οι 4 κατηγορίες της τεχνολογίας</vt:lpstr>
      <vt:lpstr>Διαφάνεια 94</vt:lpstr>
      <vt:lpstr>     Παράδειγμα 1</vt:lpstr>
      <vt:lpstr>Παράδειγμα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2018-10-25T08:36:06Z</dcterms:created>
  <dcterms:modified xsi:type="dcterms:W3CDTF">2018-12-06T09:42:36Z</dcterms:modified>
</cp:coreProperties>
</file>