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charts/colors6.xml" ContentType="application/vnd.ms-office.chartcolorstyl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style5.xml" ContentType="application/vnd.ms-office.chartstyl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charts/style1.xml" ContentType="application/vnd.ms-office.chartstyl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charts/colors7.xml" ContentType="application/vnd.ms-office.chartcolor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emf" ContentType="image/x-emf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charts/chart4.xml" ContentType="application/vnd.openxmlformats-officedocument.drawingml.chart+xml"/>
  <Override PartName="/ppt/charts/style6.xml" ContentType="application/vnd.ms-office.chartstyl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69.xml" ContentType="application/vnd.openxmlformats-officedocument.presentationml.notesSlide+xml"/>
  <Default Extension="svg" ContentType="image/svg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charts/colors4.xml" ContentType="application/vnd.ms-office.chartcolorstyl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charts/style7.xml" ContentType="application/vnd.ms-office.chartstyle+xml"/>
  <Override PartName="/ppt/slides/slide79.xml" ContentType="application/vnd.openxmlformats-officedocument.presentationml.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3.xml" ContentType="application/vnd.ms-office.chartstyl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charts/colors5.xml" ContentType="application/vnd.ms-office.chartcolor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charts/colors1.xml" ContentType="application/vnd.ms-office.chartcolorstyl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charts/chart2.xml" ContentType="application/vnd.openxmlformats-officedocument.drawingml.chart+xml"/>
  <Override PartName="/ppt/charts/style4.xml" ContentType="application/vnd.ms-office.chartstyl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1"/>
  </p:sldMasterIdLst>
  <p:notesMasterIdLst>
    <p:notesMasterId r:id="rId88"/>
  </p:notesMasterIdLst>
  <p:handoutMasterIdLst>
    <p:handoutMasterId r:id="rId89"/>
  </p:handoutMasterIdLst>
  <p:sldIdLst>
    <p:sldId id="256" r:id="rId2"/>
    <p:sldId id="414" r:id="rId3"/>
    <p:sldId id="582" r:id="rId4"/>
    <p:sldId id="415" r:id="rId5"/>
    <p:sldId id="261" r:id="rId6"/>
    <p:sldId id="416" r:id="rId7"/>
    <p:sldId id="492" r:id="rId8"/>
    <p:sldId id="417" r:id="rId9"/>
    <p:sldId id="493" r:id="rId10"/>
    <p:sldId id="494" r:id="rId11"/>
    <p:sldId id="496" r:id="rId12"/>
    <p:sldId id="503" r:id="rId13"/>
    <p:sldId id="500" r:id="rId14"/>
    <p:sldId id="501" r:id="rId15"/>
    <p:sldId id="502" r:id="rId16"/>
    <p:sldId id="587" r:id="rId17"/>
    <p:sldId id="583" r:id="rId18"/>
    <p:sldId id="512" r:id="rId19"/>
    <p:sldId id="505" r:id="rId20"/>
    <p:sldId id="506" r:id="rId21"/>
    <p:sldId id="509" r:id="rId22"/>
    <p:sldId id="516" r:id="rId23"/>
    <p:sldId id="513" r:id="rId24"/>
    <p:sldId id="586" r:id="rId25"/>
    <p:sldId id="514" r:id="rId26"/>
    <p:sldId id="518" r:id="rId27"/>
    <p:sldId id="519" r:id="rId28"/>
    <p:sldId id="520" r:id="rId29"/>
    <p:sldId id="521" r:id="rId30"/>
    <p:sldId id="522" r:id="rId31"/>
    <p:sldId id="523" r:id="rId32"/>
    <p:sldId id="524" r:id="rId33"/>
    <p:sldId id="525" r:id="rId34"/>
    <p:sldId id="526" r:id="rId35"/>
    <p:sldId id="527" r:id="rId36"/>
    <p:sldId id="528" r:id="rId37"/>
    <p:sldId id="529" r:id="rId38"/>
    <p:sldId id="530" r:id="rId39"/>
    <p:sldId id="531" r:id="rId40"/>
    <p:sldId id="532" r:id="rId41"/>
    <p:sldId id="533" r:id="rId42"/>
    <p:sldId id="534" r:id="rId43"/>
    <p:sldId id="535" r:id="rId44"/>
    <p:sldId id="536" r:id="rId45"/>
    <p:sldId id="537" r:id="rId46"/>
    <p:sldId id="538" r:id="rId47"/>
    <p:sldId id="539" r:id="rId48"/>
    <p:sldId id="540" r:id="rId49"/>
    <p:sldId id="541" r:id="rId50"/>
    <p:sldId id="543" r:id="rId51"/>
    <p:sldId id="544" r:id="rId52"/>
    <p:sldId id="545" r:id="rId53"/>
    <p:sldId id="546" r:id="rId54"/>
    <p:sldId id="547" r:id="rId55"/>
    <p:sldId id="549" r:id="rId56"/>
    <p:sldId id="550" r:id="rId57"/>
    <p:sldId id="551" r:id="rId58"/>
    <p:sldId id="552" r:id="rId59"/>
    <p:sldId id="553" r:id="rId60"/>
    <p:sldId id="554" r:id="rId61"/>
    <p:sldId id="555" r:id="rId62"/>
    <p:sldId id="556" r:id="rId63"/>
    <p:sldId id="557" r:id="rId64"/>
    <p:sldId id="558" r:id="rId65"/>
    <p:sldId id="559" r:id="rId66"/>
    <p:sldId id="560" r:id="rId67"/>
    <p:sldId id="561" r:id="rId68"/>
    <p:sldId id="562" r:id="rId69"/>
    <p:sldId id="563" r:id="rId70"/>
    <p:sldId id="564" r:id="rId71"/>
    <p:sldId id="565" r:id="rId72"/>
    <p:sldId id="566" r:id="rId73"/>
    <p:sldId id="567" r:id="rId74"/>
    <p:sldId id="568" r:id="rId75"/>
    <p:sldId id="569" r:id="rId76"/>
    <p:sldId id="570" r:id="rId77"/>
    <p:sldId id="571" r:id="rId78"/>
    <p:sldId id="572" r:id="rId79"/>
    <p:sldId id="573" r:id="rId80"/>
    <p:sldId id="574" r:id="rId81"/>
    <p:sldId id="575" r:id="rId82"/>
    <p:sldId id="576" r:id="rId83"/>
    <p:sldId id="577" r:id="rId84"/>
    <p:sldId id="578" r:id="rId85"/>
    <p:sldId id="581" r:id="rId86"/>
    <p:sldId id="579" r:id="rId87"/>
  </p:sldIdLst>
  <p:sldSz cx="12192000" cy="6858000"/>
  <p:notesSz cx="6858000" cy="9144000"/>
  <p:defaultTextStyle>
    <a:defPPr rtl="0"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E49F"/>
    <a:srgbClr val="59595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22838BEF-8BB2-4498-84A7-C5851F593DF1}"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Μεσαίο στυλ 4 - Έμφαση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EC20E35-A176-4012-BC5E-935CFFF8708E}" styleName="Μεσαίο στυλ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Φωτεινό στυλ 3 - Έμφαση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Φωτεινό στυλ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Φωτεινό στυλ 1 - Έμφαση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Φωτεινό στυλ 2 - Έμφαση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79" autoAdjust="0"/>
    <p:restoredTop sz="93299" autoAdjust="0"/>
  </p:normalViewPr>
  <p:slideViewPr>
    <p:cSldViewPr snapToGrid="0">
      <p:cViewPr varScale="1">
        <p:scale>
          <a:sx n="92" d="100"/>
          <a:sy n="92" d="100"/>
        </p:scale>
        <p:origin x="-510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94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790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Office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Φύλλο1!$B$1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Pt>
            <c:idx val="0"/>
            <c:spPr>
              <a:solidFill>
                <a:schemeClr val="accent4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F37-42C2-B0D2-6C48AB6DCBFD}"/>
              </c:ext>
            </c:extLst>
          </c:dPt>
          <c:dPt>
            <c:idx val="1"/>
            <c:spPr>
              <a:solidFill>
                <a:schemeClr val="accent4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F37-42C2-B0D2-6C48AB6DCBFD}"/>
              </c:ext>
            </c:extLst>
          </c:dPt>
          <c:dPt>
            <c:idx val="2"/>
            <c:spPr>
              <a:solidFill>
                <a:schemeClr val="accent4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F37-42C2-B0D2-6C48AB6DCBFD}"/>
              </c:ext>
            </c:extLst>
          </c:dPt>
          <c:dPt>
            <c:idx val="3"/>
            <c:spPr>
              <a:solidFill>
                <a:schemeClr val="accent4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F37-42C2-B0D2-6C48AB6DCBFD}"/>
              </c:ext>
            </c:extLst>
          </c:dPt>
          <c:cat>
            <c:strRef>
              <c:f>Φύλλο1!$A$2:$A$5</c:f>
              <c:strCache>
                <c:ptCount val="4"/>
                <c:pt idx="0">
                  <c:v>1ο Τρ.</c:v>
                </c:pt>
                <c:pt idx="1">
                  <c:v>2ο Τρ.</c:v>
                </c:pt>
                <c:pt idx="2">
                  <c:v>3ο Τρ.</c:v>
                </c:pt>
                <c:pt idx="3">
                  <c:v>4ο Τρ.</c:v>
                </c:pt>
              </c:strCache>
            </c:strRef>
          </c:cat>
          <c:val>
            <c:numRef>
              <c:f>Φύλλο1!$B$2:$B$5</c:f>
              <c:numCache>
                <c:formatCode>General</c:formatCode>
                <c:ptCount val="4"/>
                <c:pt idx="0">
                  <c:v>22</c:v>
                </c:pt>
                <c:pt idx="1">
                  <c:v>14</c:v>
                </c:pt>
                <c:pt idx="2">
                  <c:v>28</c:v>
                </c:pt>
                <c:pt idx="3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F37-42C2-B0D2-6C48AB6DCBFD}"/>
            </c:ext>
          </c:extLst>
        </c:ser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Φύλλο1!$B$1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75-41A3-9FA3-E59592614A03}"/>
              </c:ext>
            </c:extLst>
          </c:dPt>
          <c:dPt>
            <c:idx val="1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575-41A3-9FA3-E59592614A03}"/>
              </c:ext>
            </c:extLst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575-41A3-9FA3-E59592614A03}"/>
              </c:ext>
            </c:extLst>
          </c:dPt>
          <c:dPt>
            <c:idx val="3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575-41A3-9FA3-E59592614A03}"/>
              </c:ext>
            </c:extLst>
          </c:dPt>
          <c:cat>
            <c:strRef>
              <c:f>Φύλλο1!$A$2:$A$5</c:f>
              <c:strCache>
                <c:ptCount val="4"/>
                <c:pt idx="0">
                  <c:v>1ο Τρ.</c:v>
                </c:pt>
                <c:pt idx="1">
                  <c:v>2ο Τρ.</c:v>
                </c:pt>
                <c:pt idx="2">
                  <c:v>3ο Τρ.</c:v>
                </c:pt>
                <c:pt idx="3">
                  <c:v>4ο Τρ.</c:v>
                </c:pt>
              </c:strCache>
            </c:strRef>
          </c:cat>
          <c:val>
            <c:numRef>
              <c:f>Φύλλο1!$B$2:$B$5</c:f>
              <c:numCache>
                <c:formatCode>General</c:formatCode>
                <c:ptCount val="4"/>
                <c:pt idx="0">
                  <c:v>22</c:v>
                </c:pt>
                <c:pt idx="1">
                  <c:v>14</c:v>
                </c:pt>
                <c:pt idx="2">
                  <c:v>28</c:v>
                </c:pt>
                <c:pt idx="3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575-41A3-9FA3-E59592614A03}"/>
            </c:ext>
          </c:extLst>
        </c:ser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Φύλλο1!$B$1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863-4D76-B959-C47B6825B2F9}"/>
              </c:ext>
            </c:extLst>
          </c:dPt>
          <c:dPt>
            <c:idx val="1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63-4D76-B959-C47B6825B2F9}"/>
              </c:ext>
            </c:extLst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863-4D76-B959-C47B6825B2F9}"/>
              </c:ext>
            </c:extLst>
          </c:dPt>
          <c:dPt>
            <c:idx val="3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863-4D76-B959-C47B6825B2F9}"/>
              </c:ext>
            </c:extLst>
          </c:dPt>
          <c:cat>
            <c:strRef>
              <c:f>Φύλλο1!$A$2:$A$5</c:f>
              <c:strCache>
                <c:ptCount val="4"/>
                <c:pt idx="0">
                  <c:v>1ο Τρ.</c:v>
                </c:pt>
                <c:pt idx="1">
                  <c:v>2ο Τρ.</c:v>
                </c:pt>
                <c:pt idx="2">
                  <c:v>3ο Τρ.</c:v>
                </c:pt>
                <c:pt idx="3">
                  <c:v>4ο Τρ.</c:v>
                </c:pt>
              </c:strCache>
            </c:strRef>
          </c:cat>
          <c:val>
            <c:numRef>
              <c:f>Φύλλο1!$B$2:$B$5</c:f>
              <c:numCache>
                <c:formatCode>General</c:formatCode>
                <c:ptCount val="4"/>
                <c:pt idx="0">
                  <c:v>22</c:v>
                </c:pt>
                <c:pt idx="1">
                  <c:v>14</c:v>
                </c:pt>
                <c:pt idx="2">
                  <c:v>28</c:v>
                </c:pt>
                <c:pt idx="3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863-4D76-B959-C47B6825B2F9}"/>
            </c:ext>
          </c:extLst>
        </c:ser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Φύλλο1!$B$1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C59-4B97-9122-D5B3C3C20B26}"/>
              </c:ext>
            </c:extLst>
          </c:dPt>
          <c:dPt>
            <c:idx val="1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C59-4B97-9122-D5B3C3C20B26}"/>
              </c:ext>
            </c:extLst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C59-4B97-9122-D5B3C3C20B26}"/>
              </c:ext>
            </c:extLst>
          </c:dPt>
          <c:dPt>
            <c:idx val="3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C59-4B97-9122-D5B3C3C20B26}"/>
              </c:ext>
            </c:extLst>
          </c:dPt>
          <c:cat>
            <c:strRef>
              <c:f>Φύλλο1!$A$2:$A$5</c:f>
              <c:strCache>
                <c:ptCount val="4"/>
                <c:pt idx="0">
                  <c:v>1ο Τρ.</c:v>
                </c:pt>
                <c:pt idx="1">
                  <c:v>2ο Τρ.</c:v>
                </c:pt>
                <c:pt idx="2">
                  <c:v>3ο Τρ.</c:v>
                </c:pt>
                <c:pt idx="3">
                  <c:v>4ο Τρ.</c:v>
                </c:pt>
              </c:strCache>
            </c:strRef>
          </c:cat>
          <c:val>
            <c:numRef>
              <c:f>Φύλλο1!$B$2:$B$5</c:f>
              <c:numCache>
                <c:formatCode>General</c:formatCode>
                <c:ptCount val="4"/>
                <c:pt idx="0">
                  <c:v>22</c:v>
                </c:pt>
                <c:pt idx="1">
                  <c:v>14</c:v>
                </c:pt>
                <c:pt idx="2">
                  <c:v>28</c:v>
                </c:pt>
                <c:pt idx="3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C59-4B97-9122-D5B3C3C20B26}"/>
            </c:ext>
          </c:extLst>
        </c:ser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>
        <c:manualLayout>
          <c:layoutTarget val="inner"/>
          <c:xMode val="edge"/>
          <c:yMode val="edge"/>
          <c:x val="0.15184731454601169"/>
          <c:y val="7.3774937328269952E-2"/>
          <c:w val="0.69630580227156158"/>
          <c:h val="0.8524501253434601"/>
        </c:manualLayout>
      </c:layout>
      <c:doughnutChart>
        <c:varyColors val="1"/>
        <c:ser>
          <c:idx val="0"/>
          <c:order val="0"/>
          <c:tx>
            <c:strRef>
              <c:f>Φύλλο1!$B$1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82F-44CF-B2D7-C748C81B6C7A}"/>
              </c:ext>
            </c:extLst>
          </c:dPt>
          <c:dPt>
            <c:idx val="1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82F-44CF-B2D7-C748C81B6C7A}"/>
              </c:ext>
            </c:extLst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82F-44CF-B2D7-C748C81B6C7A}"/>
              </c:ext>
            </c:extLst>
          </c:dPt>
          <c:dPt>
            <c:idx val="3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82F-44CF-B2D7-C748C81B6C7A}"/>
              </c:ext>
            </c:extLst>
          </c:dPt>
          <c:cat>
            <c:strRef>
              <c:f>Φύλλο1!$A$2:$A$5</c:f>
              <c:strCache>
                <c:ptCount val="4"/>
                <c:pt idx="0">
                  <c:v>1ο Τρ.</c:v>
                </c:pt>
                <c:pt idx="1">
                  <c:v>2ο Τρ.</c:v>
                </c:pt>
                <c:pt idx="2">
                  <c:v>3ο Τρ.</c:v>
                </c:pt>
                <c:pt idx="3">
                  <c:v>4ο Τρ.</c:v>
                </c:pt>
              </c:strCache>
            </c:strRef>
          </c:cat>
          <c:val>
            <c:numRef>
              <c:f>Φύλλο1!$B$2:$B$5</c:f>
              <c:numCache>
                <c:formatCode>General</c:formatCode>
                <c:ptCount val="4"/>
                <c:pt idx="0">
                  <c:v>22</c:v>
                </c:pt>
                <c:pt idx="1">
                  <c:v>14</c:v>
                </c:pt>
                <c:pt idx="2">
                  <c:v>28</c:v>
                </c:pt>
                <c:pt idx="3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82F-44CF-B2D7-C748C81B6C7A}"/>
            </c:ext>
          </c:extLst>
        </c:ser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B78-4616-912F-C862AA6D7635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B78-4616-912F-C862AA6D7635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B78-4616-912F-C862AA6D7635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B78-4616-912F-C862AA6D7635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B78-4616-912F-C862AA6D7635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Σύμβολο κράτησης θέσης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l-GR" dirty="0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52F28F9-3842-4BA7-ABCB-61745403FC86}" type="datetime1">
              <a:rPr lang="el-GR" smtClean="0"/>
              <a:pPr rtl="0"/>
              <a:t>16/10/2021</a:t>
            </a:fld>
            <a:endParaRPr lang="el-GR" dirty="0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l-GR" dirty="0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2C0B10-7CAE-41E4-AB02-7E8B1FF2B898}" type="slidenum">
              <a:rPr lang="el-GR" smtClean="0"/>
              <a:pPr rtl="0"/>
              <a:t>‹#›</a:t>
            </a:fld>
            <a:endParaRPr lang="el-G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l-GR" noProof="0" dirty="0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FC9601E-EAB2-40C2-B8FD-DB4C91A82DFE}" type="datetime1">
              <a:rPr lang="el-GR" noProof="0" smtClean="0"/>
              <a:pPr rtl="0"/>
              <a:t>16/10/2021</a:t>
            </a:fld>
            <a:endParaRPr lang="el-GR" noProof="0" dirty="0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l-GR" noProof="0" dirty="0"/>
          </a:p>
        </p:txBody>
      </p:sp>
      <p:sp>
        <p:nvSpPr>
          <p:cNvPr id="5" name="Σύμβολο κράτησης θέσης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l-GR" noProof="0" dirty="0"/>
              <a:t>Επεξεργασία στυλ κειμένου υποδείγματος</a:t>
            </a:r>
          </a:p>
          <a:p>
            <a:pPr lvl="1" rtl="0"/>
            <a:r>
              <a:rPr lang="el-GR" noProof="0" dirty="0"/>
              <a:t>Δεύτερου επιπέδου</a:t>
            </a:r>
          </a:p>
          <a:p>
            <a:pPr lvl="2" rtl="0"/>
            <a:r>
              <a:rPr lang="el-GR" noProof="0" dirty="0"/>
              <a:t>Τρίτου επιπέδου</a:t>
            </a:r>
          </a:p>
          <a:p>
            <a:pPr lvl="3" rtl="0"/>
            <a:r>
              <a:rPr lang="el-GR" noProof="0" dirty="0"/>
              <a:t>Τέταρτου επιπέδου</a:t>
            </a:r>
          </a:p>
          <a:p>
            <a:pPr lvl="4" rtl="0"/>
            <a:r>
              <a:rPr lang="el-GR" noProof="0" dirty="0"/>
              <a:t>Πέμπτου επιπέδου</a:t>
            </a:r>
          </a:p>
        </p:txBody>
      </p:sp>
      <p:sp>
        <p:nvSpPr>
          <p:cNvPr id="6" name="Σύμβολο κράτησης θέσης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2818732-FA64-4F57-8EE6-57AA70E1F1E0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smtClean="0"/>
              <a:pPr rtl="0"/>
              <a:t>1</a:t>
            </a:fld>
            <a:endParaRPr lang="el-GR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13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7930721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14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9976242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15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7297776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16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8965563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19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6051535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20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6319178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21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5899398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22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674114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24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1402644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25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463973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41674431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26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7409250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27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41747317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29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3715935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30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265251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31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9976242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33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6449613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35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6544584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36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1232274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37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4507812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38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347007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40757723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39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7082403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40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1768940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41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09343654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42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46862904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43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85742188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44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56812878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45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425420193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46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19379283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47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47628758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48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058162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49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65405873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50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65254271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51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39638476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52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01977479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53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77938751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54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71895973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55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83921767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56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95501102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57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57349077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58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7291976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94062039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59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45332048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60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42578275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61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9177877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62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87906431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63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87527983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64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65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18426026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66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07233762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67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28982481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68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890145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78921772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69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64174239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70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65579749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71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24619695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72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52545745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73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3291262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74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17559842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75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410725426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76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99762422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77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40379069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78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2772502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9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52128626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79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43726400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80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91372471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81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97360279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82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24338786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83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32847797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84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932028005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85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87606574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86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8806900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10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2779276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11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44278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784058"/>
          </a:xfrm>
          <a:solidFill>
            <a:schemeClr val="bg1">
              <a:lumMod val="95000"/>
            </a:schemeClr>
          </a:solidFill>
        </p:spPr>
        <p:txBody>
          <a:bodyPr tIns="1116000" rIns="0" rtlCol="0" anchor="t"/>
          <a:lstStyle>
            <a:lvl1pPr marL="0" indent="0" algn="ctr">
              <a:buNone/>
              <a:defRPr/>
            </a:lvl1pPr>
          </a:lstStyle>
          <a:p>
            <a:pPr rtl="0"/>
            <a:r>
              <a:rPr lang="el-GR" noProof="0" dirty="0"/>
              <a:t>Εισαγάγετε ή μεταφέρετε και αποθέστε τη φωτογραφία σας</a:t>
            </a:r>
          </a:p>
        </p:txBody>
      </p:sp>
      <p:sp>
        <p:nvSpPr>
          <p:cNvPr id="2" name="Τίτλος 1"/>
          <p:cNvSpPr>
            <a:spLocks noGrp="1"/>
          </p:cNvSpPr>
          <p:nvPr>
            <p:ph type="ctrTitle" hasCustomPrompt="1"/>
          </p:nvPr>
        </p:nvSpPr>
        <p:spPr>
          <a:xfrm>
            <a:off x="144000" y="3163899"/>
            <a:ext cx="4860000" cy="1800000"/>
          </a:xfrm>
          <a:solidFill>
            <a:schemeClr val="bg1"/>
          </a:solidFill>
          <a:ln>
            <a:noFill/>
          </a:ln>
        </p:spPr>
        <p:txBody>
          <a:bodyPr lIns="180000" tIns="72000" rIns="180000" bIns="72000" rtlCol="0" anchor="ctr"/>
          <a:lstStyle>
            <a:lvl1pPr algn="l">
              <a:defRPr sz="5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Τίτλος εξωφύλλου 1</a:t>
            </a: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 hasCustomPrompt="1"/>
          </p:nvPr>
        </p:nvSpPr>
        <p:spPr>
          <a:xfrm>
            <a:off x="144000" y="5119698"/>
            <a:ext cx="4860000" cy="836602"/>
          </a:xfrm>
          <a:solidFill>
            <a:schemeClr val="bg1"/>
          </a:solidFill>
        </p:spPr>
        <p:txBody>
          <a:bodyPr lIns="180000" tIns="72000" rIns="180000" bIns="72000" rtlCol="0" anchor="ctr"/>
          <a:lstStyle>
            <a:lvl1pPr marL="0" indent="0" algn="l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l-GR" noProof="0"/>
              <a:t>Κάντε κλικ για να επεξεργαστείτε τον υπότιτλο του υποδείγματος</a:t>
            </a:r>
            <a:endParaRPr lang="el-GR" noProof="0" dirty="0"/>
          </a:p>
        </p:txBody>
      </p:sp>
      <p:sp>
        <p:nvSpPr>
          <p:cNvPr id="12" name="Ορθογώνιο 11"/>
          <p:cNvSpPr/>
          <p:nvPr userDrawn="1"/>
        </p:nvSpPr>
        <p:spPr>
          <a:xfrm>
            <a:off x="0" y="6780458"/>
            <a:ext cx="12192000" cy="775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3" name="Ορθογώνιο 12"/>
          <p:cNvSpPr/>
          <p:nvPr userDrawn="1"/>
        </p:nvSpPr>
        <p:spPr>
          <a:xfrm>
            <a:off x="0" y="6780458"/>
            <a:ext cx="12204000" cy="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noProof="0" dirty="0"/>
              <a:t>Προσθέστε υποσέλιδο</a:t>
            </a:r>
          </a:p>
        </p:txBody>
      </p:sp>
      <p:sp>
        <p:nvSpPr>
          <p:cNvPr id="9" name="Τίτλος 8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 hasCustomPrompt="1"/>
          </p:nvPr>
        </p:nvSpPr>
        <p:spPr>
          <a:xfrm>
            <a:off x="432000" y="1152000"/>
            <a:ext cx="5472000" cy="5040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12" hasCustomPrompt="1"/>
          </p:nvPr>
        </p:nvSpPr>
        <p:spPr>
          <a:xfrm>
            <a:off x="6299887" y="1152525"/>
            <a:ext cx="5472113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8" name="Θέση περιεχομένου 2"/>
          <p:cNvSpPr>
            <a:spLocks noGrp="1"/>
          </p:cNvSpPr>
          <p:nvPr>
            <p:ph sz="half" idx="29" hasCustomPrompt="1"/>
          </p:nvPr>
        </p:nvSpPr>
        <p:spPr>
          <a:xfrm>
            <a:off x="1790100" y="2701131"/>
            <a:ext cx="3546675" cy="2828138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9" name="Θέση περιεχομένου 3"/>
          <p:cNvSpPr>
            <a:spLocks noGrp="1"/>
          </p:cNvSpPr>
          <p:nvPr>
            <p:ph sz="half" idx="2" hasCustomPrompt="1"/>
          </p:nvPr>
        </p:nvSpPr>
        <p:spPr>
          <a:xfrm>
            <a:off x="7658100" y="2701131"/>
            <a:ext cx="3546675" cy="2828138"/>
          </a:xfrm>
        </p:spPr>
        <p:txBody>
          <a:bodyPr rtlCol="0"/>
          <a:lstStyle>
            <a:lvl1pPr>
              <a:buClr>
                <a:schemeClr val="accent1">
                  <a:lumMod val="50000"/>
                </a:schemeClr>
              </a:buClr>
              <a:defRPr/>
            </a:lvl1pPr>
            <a:lvl2pPr>
              <a:buClr>
                <a:schemeClr val="accent1">
                  <a:lumMod val="50000"/>
                </a:schemeClr>
              </a:buClr>
              <a:defRPr/>
            </a:lvl2pPr>
            <a:lvl3pPr>
              <a:buClr>
                <a:schemeClr val="accent1">
                  <a:lumMod val="50000"/>
                </a:schemeClr>
              </a:buClr>
              <a:defRPr/>
            </a:lvl3pPr>
            <a:lvl4pPr>
              <a:buClr>
                <a:schemeClr val="accent1">
                  <a:lumMod val="50000"/>
                </a:schemeClr>
              </a:buClr>
              <a:defRPr/>
            </a:lvl4pPr>
            <a:lvl5pPr>
              <a:buClr>
                <a:schemeClr val="accent1">
                  <a:lumMod val="50000"/>
                </a:schemeClr>
              </a:buClr>
              <a:defRPr/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0" name="Θέση κειμένου 3"/>
          <p:cNvSpPr>
            <a:spLocks noGrp="1"/>
          </p:cNvSpPr>
          <p:nvPr>
            <p:ph type="body" sz="quarter" idx="27" hasCustomPrompt="1"/>
          </p:nvPr>
        </p:nvSpPr>
        <p:spPr>
          <a:xfrm>
            <a:off x="1793079" y="1728000"/>
            <a:ext cx="3554451" cy="735800"/>
          </a:xfrm>
          <a:noFill/>
        </p:spPr>
        <p:txBody>
          <a:bodyPr rtlCol="0" anchor="t"/>
          <a:lstStyle>
            <a:lvl1pPr marL="0" indent="0" algn="l">
              <a:buNone/>
              <a:defRPr sz="5400">
                <a:solidFill>
                  <a:schemeClr val="accent1"/>
                </a:solidFill>
                <a:latin typeface="+mj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1</a:t>
            </a:r>
          </a:p>
        </p:txBody>
      </p:sp>
      <p:sp>
        <p:nvSpPr>
          <p:cNvPr id="11" name="Θέση κειμένου 4"/>
          <p:cNvSpPr>
            <a:spLocks noGrp="1"/>
          </p:cNvSpPr>
          <p:nvPr>
            <p:ph type="body" sz="quarter" idx="30" hasCustomPrompt="1"/>
          </p:nvPr>
        </p:nvSpPr>
        <p:spPr>
          <a:xfrm>
            <a:off x="7655762" y="1722438"/>
            <a:ext cx="3538517" cy="735749"/>
          </a:xfrm>
        </p:spPr>
        <p:txBody>
          <a:bodyPr rtlCol="0" anchor="t"/>
          <a:lstStyle>
            <a:lvl1pPr marL="0" indent="0">
              <a:buNone/>
              <a:defRPr sz="540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2</a:t>
            </a:r>
          </a:p>
        </p:txBody>
      </p:sp>
      <p:sp>
        <p:nvSpPr>
          <p:cNvPr id="4" name="Θέση εικόνας 3"/>
          <p:cNvSpPr>
            <a:spLocks noGrp="1"/>
          </p:cNvSpPr>
          <p:nvPr>
            <p:ph type="pic" sz="quarter" idx="33" hasCustomPrompt="1"/>
          </p:nvPr>
        </p:nvSpPr>
        <p:spPr>
          <a:xfrm>
            <a:off x="859785" y="1722438"/>
            <a:ext cx="735013" cy="735012"/>
          </a:xfrm>
        </p:spPr>
        <p:txBody>
          <a:bodyPr rtlCol="0" anchor="ctr"/>
          <a:lstStyle>
            <a:lvl1pPr marL="0" indent="0" algn="ctr">
              <a:buNone/>
              <a:defRPr sz="1100" i="1"/>
            </a:lvl1pPr>
          </a:lstStyle>
          <a:p>
            <a:pPr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2" name="Θέση εικόνας 3"/>
          <p:cNvSpPr>
            <a:spLocks noGrp="1"/>
          </p:cNvSpPr>
          <p:nvPr>
            <p:ph type="pic" sz="quarter" idx="34" hasCustomPrompt="1"/>
          </p:nvPr>
        </p:nvSpPr>
        <p:spPr>
          <a:xfrm>
            <a:off x="6722468" y="1722438"/>
            <a:ext cx="735013" cy="735012"/>
          </a:xfrm>
        </p:spPr>
        <p:txBody>
          <a:bodyPr rtlCol="0" anchor="ctr"/>
          <a:lstStyle>
            <a:lvl1pPr marL="0" indent="0" algn="ctr">
              <a:buNone/>
              <a:defRPr sz="1100" i="1"/>
            </a:lvl1pPr>
          </a:lstStyle>
          <a:p>
            <a:pPr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Θέση κειμένου 3"/>
          <p:cNvSpPr>
            <a:spLocks noGrp="1"/>
          </p:cNvSpPr>
          <p:nvPr>
            <p:ph type="body" sz="quarter" idx="27" hasCustomPrompt="1"/>
          </p:nvPr>
        </p:nvSpPr>
        <p:spPr>
          <a:xfrm>
            <a:off x="890706" y="1593150"/>
            <a:ext cx="4348065" cy="4348065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Κεφαλίδα ενότητας</a:t>
            </a:r>
          </a:p>
        </p:txBody>
      </p:sp>
      <p:sp>
        <p:nvSpPr>
          <p:cNvPr id="14" name="Θέση κειμένου 9"/>
          <p:cNvSpPr>
            <a:spLocks noGrp="1"/>
          </p:cNvSpPr>
          <p:nvPr>
            <p:ph type="body" sz="quarter" idx="28" hasCustomPrompt="1"/>
          </p:nvPr>
        </p:nvSpPr>
        <p:spPr>
          <a:xfrm>
            <a:off x="4921084" y="1949641"/>
            <a:ext cx="3635083" cy="363508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lang="en-ZA" sz="1800" dirty="0">
                <a:solidFill>
                  <a:schemeClr val="bg1"/>
                </a:solidFill>
              </a:defRPr>
            </a:lvl1pPr>
          </a:lstStyle>
          <a:p>
            <a:pPr marL="266700" lvl="0" indent="-266700" algn="ctr" rtl="0"/>
            <a:r>
              <a:rPr lang="el-GR" noProof="0" dirty="0"/>
              <a:t>Κεφαλίδα ενότητας</a:t>
            </a:r>
          </a:p>
        </p:txBody>
      </p:sp>
      <p:sp>
        <p:nvSpPr>
          <p:cNvPr id="15" name="Θέση κειμένου 9"/>
          <p:cNvSpPr>
            <a:spLocks noGrp="1"/>
          </p:cNvSpPr>
          <p:nvPr>
            <p:ph type="body" sz="quarter" idx="29" hasCustomPrompt="1"/>
          </p:nvPr>
        </p:nvSpPr>
        <p:spPr>
          <a:xfrm>
            <a:off x="8238481" y="2207063"/>
            <a:ext cx="3120238" cy="312023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lang="en-ZA" sz="1800" dirty="0">
                <a:solidFill>
                  <a:schemeClr val="bg1"/>
                </a:solidFill>
              </a:defRPr>
            </a:lvl1pPr>
          </a:lstStyle>
          <a:p>
            <a:pPr marL="266700" lvl="0" indent="-266700" algn="ctr" rtl="0"/>
            <a:r>
              <a:rPr lang="el-GR" noProof="0" dirty="0"/>
              <a:t>Κεφαλίδα ενότητας</a:t>
            </a:r>
          </a:p>
        </p:txBody>
      </p:sp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16" name="Θέση κειμένου 3"/>
          <p:cNvSpPr>
            <a:spLocks noGrp="1"/>
          </p:cNvSpPr>
          <p:nvPr>
            <p:ph type="body" sz="quarter" idx="30" hasCustomPrompt="1"/>
          </p:nvPr>
        </p:nvSpPr>
        <p:spPr>
          <a:xfrm>
            <a:off x="1658929" y="2205688"/>
            <a:ext cx="2811618" cy="1440000"/>
          </a:xfrm>
          <a:prstGeom prst="rect">
            <a:avLst/>
          </a:prstGeom>
          <a:noFill/>
        </p:spPr>
        <p:txBody>
          <a:bodyPr rtlCol="0" anchor="b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1</a:t>
            </a:r>
          </a:p>
        </p:txBody>
      </p:sp>
      <p:sp>
        <p:nvSpPr>
          <p:cNvPr id="17" name="Θέση κειμένου 9"/>
          <p:cNvSpPr>
            <a:spLocks noGrp="1"/>
          </p:cNvSpPr>
          <p:nvPr>
            <p:ph type="body" sz="quarter" idx="31" hasCustomPrompt="1"/>
          </p:nvPr>
        </p:nvSpPr>
        <p:spPr>
          <a:xfrm>
            <a:off x="5332816" y="2205688"/>
            <a:ext cx="2811618" cy="1440000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ZA" sz="6600" dirty="0">
                <a:solidFill>
                  <a:schemeClr val="bg1"/>
                </a:solidFill>
                <a:latin typeface="+mj-lt"/>
              </a:defRPr>
            </a:lvl1pPr>
          </a:lstStyle>
          <a:p>
            <a:pPr marL="266700" lvl="0" indent="-266700" algn="ctr" rtl="0"/>
            <a:r>
              <a:rPr lang="el-GR" noProof="0" dirty="0"/>
              <a:t>2</a:t>
            </a:r>
          </a:p>
        </p:txBody>
      </p:sp>
      <p:sp>
        <p:nvSpPr>
          <p:cNvPr id="18" name="Θέση κειμένου 9"/>
          <p:cNvSpPr>
            <a:spLocks noGrp="1"/>
          </p:cNvSpPr>
          <p:nvPr>
            <p:ph type="body" sz="quarter" idx="33" hasCustomPrompt="1"/>
          </p:nvPr>
        </p:nvSpPr>
        <p:spPr>
          <a:xfrm>
            <a:off x="8547101" y="2205688"/>
            <a:ext cx="2597043" cy="1440000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ZA" sz="6600" dirty="0">
                <a:solidFill>
                  <a:schemeClr val="bg1"/>
                </a:solidFill>
                <a:latin typeface="+mj-lt"/>
              </a:defRPr>
            </a:lvl1pPr>
          </a:lstStyle>
          <a:p>
            <a:pPr marL="266700" lvl="0" indent="-266700" algn="ctr" rtl="0"/>
            <a:r>
              <a:rPr lang="el-GR" noProof="0" dirty="0"/>
              <a:t>3</a:t>
            </a:r>
          </a:p>
        </p:txBody>
      </p:sp>
      <p:sp>
        <p:nvSpPr>
          <p:cNvPr id="19" name="Θέση περιεχομένου 3"/>
          <p:cNvSpPr>
            <a:spLocks noGrp="1"/>
          </p:cNvSpPr>
          <p:nvPr>
            <p:ph sz="half" idx="2" hasCustomPrompt="1"/>
          </p:nvPr>
        </p:nvSpPr>
        <p:spPr>
          <a:xfrm>
            <a:off x="2074738" y="4243333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ενότητας</a:t>
            </a:r>
          </a:p>
        </p:txBody>
      </p:sp>
      <p:sp>
        <p:nvSpPr>
          <p:cNvPr id="20" name="Θέση κειμένου 5"/>
          <p:cNvSpPr>
            <a:spLocks noGrp="1"/>
          </p:cNvSpPr>
          <p:nvPr>
            <p:ph type="body" sz="quarter" idx="12" hasCustomPrompt="1"/>
          </p:nvPr>
        </p:nvSpPr>
        <p:spPr>
          <a:xfrm>
            <a:off x="5748625" y="4243333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el-GR" noProof="0" dirty="0"/>
              <a:t>Περιγραφή ενότητας</a:t>
            </a:r>
          </a:p>
        </p:txBody>
      </p:sp>
      <p:sp>
        <p:nvSpPr>
          <p:cNvPr id="21" name="Θέση κειμένου 9"/>
          <p:cNvSpPr>
            <a:spLocks noGrp="1"/>
          </p:cNvSpPr>
          <p:nvPr>
            <p:ph type="body" sz="quarter" idx="13" hasCustomPrompt="1"/>
          </p:nvPr>
        </p:nvSpPr>
        <p:spPr>
          <a:xfrm>
            <a:off x="8808600" y="4243333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el-GR" noProof="0" dirty="0"/>
              <a:t>Περιγραφή ενότητας</a:t>
            </a:r>
          </a:p>
        </p:txBody>
      </p:sp>
      <p:sp>
        <p:nvSpPr>
          <p:cNvPr id="25" name="Πλαίσιο κειμένου 24"/>
          <p:cNvSpPr txBox="1"/>
          <p:nvPr userDrawn="1"/>
        </p:nvSpPr>
        <p:spPr>
          <a:xfrm>
            <a:off x="4921084" y="2993698"/>
            <a:ext cx="317688" cy="1544221"/>
          </a:xfrm>
          <a:custGeom>
            <a:avLst/>
            <a:gdLst>
              <a:gd name="connsiteX0" fmla="*/ 173971 w 317688"/>
              <a:gd name="connsiteY0" fmla="*/ 0 h 1544221"/>
              <a:gd name="connsiteX1" fmla="*/ 219948 w 317688"/>
              <a:gd name="connsiteY1" fmla="*/ 125619 h 1544221"/>
              <a:gd name="connsiteX2" fmla="*/ 317688 w 317688"/>
              <a:gd name="connsiteY2" fmla="*/ 772110 h 1544221"/>
              <a:gd name="connsiteX3" fmla="*/ 219948 w 317688"/>
              <a:gd name="connsiteY3" fmla="*/ 1418601 h 1544221"/>
              <a:gd name="connsiteX4" fmla="*/ 173971 w 317688"/>
              <a:gd name="connsiteY4" fmla="*/ 1544221 h 1544221"/>
              <a:gd name="connsiteX5" fmla="*/ 142832 w 317688"/>
              <a:gd name="connsiteY5" fmla="*/ 1479580 h 1544221"/>
              <a:gd name="connsiteX6" fmla="*/ 0 w 317688"/>
              <a:gd name="connsiteY6" fmla="*/ 772110 h 1544221"/>
              <a:gd name="connsiteX7" fmla="*/ 142832 w 317688"/>
              <a:gd name="connsiteY7" fmla="*/ 64641 h 1544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688" h="1544221">
                <a:moveTo>
                  <a:pt x="173971" y="0"/>
                </a:moveTo>
                <a:lnTo>
                  <a:pt x="219948" y="125619"/>
                </a:lnTo>
                <a:cubicBezTo>
                  <a:pt x="283469" y="329846"/>
                  <a:pt x="317688" y="546982"/>
                  <a:pt x="317688" y="772110"/>
                </a:cubicBezTo>
                <a:cubicBezTo>
                  <a:pt x="317688" y="997239"/>
                  <a:pt x="283469" y="1214375"/>
                  <a:pt x="219948" y="1418601"/>
                </a:cubicBezTo>
                <a:lnTo>
                  <a:pt x="173971" y="1544221"/>
                </a:lnTo>
                <a:lnTo>
                  <a:pt x="142832" y="1479580"/>
                </a:lnTo>
                <a:cubicBezTo>
                  <a:pt x="50859" y="1262132"/>
                  <a:pt x="0" y="1023060"/>
                  <a:pt x="0" y="772110"/>
                </a:cubicBezTo>
                <a:cubicBezTo>
                  <a:pt x="0" y="521160"/>
                  <a:pt x="50859" y="282088"/>
                  <a:pt x="142832" y="64641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lang="en-ZA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l-GR" noProof="0" dirty="0"/>
          </a:p>
        </p:txBody>
      </p:sp>
      <p:sp>
        <p:nvSpPr>
          <p:cNvPr id="26" name="Πλαίσιο κειμένου 25"/>
          <p:cNvSpPr txBox="1"/>
          <p:nvPr userDrawn="1"/>
        </p:nvSpPr>
        <p:spPr>
          <a:xfrm>
            <a:off x="8238481" y="3054203"/>
            <a:ext cx="317687" cy="1423210"/>
          </a:xfrm>
          <a:custGeom>
            <a:avLst/>
            <a:gdLst>
              <a:gd name="connsiteX0" fmla="*/ 172863 w 317687"/>
              <a:gd name="connsiteY0" fmla="*/ 0 h 1423210"/>
              <a:gd name="connsiteX1" fmla="*/ 174856 w 317687"/>
              <a:gd name="connsiteY1" fmla="*/ 4136 h 1423210"/>
              <a:gd name="connsiteX2" fmla="*/ 317687 w 317687"/>
              <a:gd name="connsiteY2" fmla="*/ 711605 h 1423210"/>
              <a:gd name="connsiteX3" fmla="*/ 174856 w 317687"/>
              <a:gd name="connsiteY3" fmla="*/ 1419075 h 1423210"/>
              <a:gd name="connsiteX4" fmla="*/ 172864 w 317687"/>
              <a:gd name="connsiteY4" fmla="*/ 1423210 h 1423210"/>
              <a:gd name="connsiteX5" fmla="*/ 122602 w 317687"/>
              <a:gd name="connsiteY5" fmla="*/ 1318873 h 1423210"/>
              <a:gd name="connsiteX6" fmla="*/ 0 w 317687"/>
              <a:gd name="connsiteY6" fmla="*/ 711604 h 1423210"/>
              <a:gd name="connsiteX7" fmla="*/ 122602 w 317687"/>
              <a:gd name="connsiteY7" fmla="*/ 104335 h 1423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687" h="1423210">
                <a:moveTo>
                  <a:pt x="172863" y="0"/>
                </a:moveTo>
                <a:lnTo>
                  <a:pt x="174856" y="4136"/>
                </a:lnTo>
                <a:cubicBezTo>
                  <a:pt x="266828" y="221583"/>
                  <a:pt x="317687" y="460655"/>
                  <a:pt x="317687" y="711605"/>
                </a:cubicBezTo>
                <a:cubicBezTo>
                  <a:pt x="317687" y="962555"/>
                  <a:pt x="266828" y="1201627"/>
                  <a:pt x="174856" y="1419075"/>
                </a:cubicBezTo>
                <a:lnTo>
                  <a:pt x="172864" y="1423210"/>
                </a:lnTo>
                <a:lnTo>
                  <a:pt x="122602" y="1318873"/>
                </a:lnTo>
                <a:cubicBezTo>
                  <a:pt x="43656" y="1132223"/>
                  <a:pt x="0" y="927012"/>
                  <a:pt x="0" y="711604"/>
                </a:cubicBezTo>
                <a:cubicBezTo>
                  <a:pt x="0" y="496197"/>
                  <a:pt x="43656" y="290985"/>
                  <a:pt x="122602" y="104335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lang="en-ZA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l-GR" noProof="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Βέλος: Αριστερά-δεξιά 2"/>
          <p:cNvSpPr/>
          <p:nvPr userDrawn="1"/>
        </p:nvSpPr>
        <p:spPr>
          <a:xfrm>
            <a:off x="388279" y="3558496"/>
            <a:ext cx="11415443" cy="97190"/>
          </a:xfrm>
          <a:prstGeom prst="leftRightArrow">
            <a:avLst>
              <a:gd name="adj1" fmla="val 100000"/>
              <a:gd name="adj2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4" name="Βέλος: Αριστερά-δεξιά 13"/>
          <p:cNvSpPr/>
          <p:nvPr userDrawn="1"/>
        </p:nvSpPr>
        <p:spPr>
          <a:xfrm rot="5400000">
            <a:off x="3772822" y="3576211"/>
            <a:ext cx="4652357" cy="97190"/>
          </a:xfrm>
          <a:prstGeom prst="leftRightArrow">
            <a:avLst>
              <a:gd name="adj1" fmla="val 100000"/>
              <a:gd name="adj2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10" name="Θέση κειμένου 5"/>
          <p:cNvSpPr>
            <a:spLocks noGrp="1"/>
          </p:cNvSpPr>
          <p:nvPr>
            <p:ph type="body" sz="quarter" idx="12" hasCustomPrompt="1"/>
          </p:nvPr>
        </p:nvSpPr>
        <p:spPr>
          <a:xfrm>
            <a:off x="5109000" y="951013"/>
            <a:ext cx="198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 </a:t>
            </a:r>
            <a:r>
              <a:rPr lang="el-GR" noProof="0" dirty="0" err="1"/>
              <a:t>τεταρτημορίου</a:t>
            </a:r>
            <a:endParaRPr lang="el-GR" noProof="0" dirty="0"/>
          </a:p>
        </p:txBody>
      </p:sp>
      <p:sp>
        <p:nvSpPr>
          <p:cNvPr id="11" name="Θέση κειμένου 5"/>
          <p:cNvSpPr>
            <a:spLocks noGrp="1"/>
          </p:cNvSpPr>
          <p:nvPr>
            <p:ph type="body" sz="quarter" idx="13" hasCustomPrompt="1"/>
          </p:nvPr>
        </p:nvSpPr>
        <p:spPr>
          <a:xfrm>
            <a:off x="5109000" y="6046600"/>
            <a:ext cx="198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 </a:t>
            </a:r>
            <a:r>
              <a:rPr lang="el-GR" noProof="0" dirty="0" err="1"/>
              <a:t>τεταρτημορίου</a:t>
            </a:r>
            <a:endParaRPr lang="el-GR" noProof="0" dirty="0"/>
          </a:p>
        </p:txBody>
      </p:sp>
      <p:sp>
        <p:nvSpPr>
          <p:cNvPr id="12" name="Θέση κειμένου 5"/>
          <p:cNvSpPr>
            <a:spLocks noGrp="1"/>
          </p:cNvSpPr>
          <p:nvPr>
            <p:ph type="body" sz="quarter" idx="14" hasCustomPrompt="1"/>
          </p:nvPr>
        </p:nvSpPr>
        <p:spPr>
          <a:xfrm>
            <a:off x="432000" y="3260393"/>
            <a:ext cx="1980000" cy="252000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 </a:t>
            </a:r>
            <a:r>
              <a:rPr lang="el-GR" noProof="0" dirty="0" err="1"/>
              <a:t>τεταρτημορίου</a:t>
            </a:r>
            <a:endParaRPr lang="el-GR" noProof="0" dirty="0"/>
          </a:p>
        </p:txBody>
      </p:sp>
      <p:sp>
        <p:nvSpPr>
          <p:cNvPr id="13" name="Θέση κειμένου 5"/>
          <p:cNvSpPr>
            <a:spLocks noGrp="1"/>
          </p:cNvSpPr>
          <p:nvPr>
            <p:ph type="body" sz="quarter" idx="15" hasCustomPrompt="1"/>
          </p:nvPr>
        </p:nvSpPr>
        <p:spPr>
          <a:xfrm>
            <a:off x="9792001" y="3260393"/>
            <a:ext cx="1980000" cy="252000"/>
          </a:xfrm>
        </p:spPr>
        <p:txBody>
          <a:bodyPr rtlCol="0"/>
          <a:lstStyle>
            <a:lvl1pPr marL="0" indent="0" algn="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 </a:t>
            </a:r>
            <a:r>
              <a:rPr lang="el-GR" noProof="0" dirty="0" err="1"/>
              <a:t>τεταρτημορίου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8" name="Θέση περιεχομένου 2"/>
          <p:cNvSpPr>
            <a:spLocks noGrp="1"/>
          </p:cNvSpPr>
          <p:nvPr>
            <p:ph idx="14" hasCustomPrompt="1"/>
          </p:nvPr>
        </p:nvSpPr>
        <p:spPr>
          <a:xfrm>
            <a:off x="794569" y="2673626"/>
            <a:ext cx="2975206" cy="3269974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 rtlCol="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9" name="Θέση περιεχομένου 2"/>
          <p:cNvSpPr>
            <a:spLocks noGrp="1"/>
          </p:cNvSpPr>
          <p:nvPr>
            <p:ph idx="15" hasCustomPrompt="1"/>
          </p:nvPr>
        </p:nvSpPr>
        <p:spPr>
          <a:xfrm>
            <a:off x="4614397" y="2673626"/>
            <a:ext cx="2975206" cy="3269974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 rtlCol="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0" name="Θέση περιεχομένου 2"/>
          <p:cNvSpPr>
            <a:spLocks noGrp="1"/>
          </p:cNvSpPr>
          <p:nvPr>
            <p:ph idx="16" hasCustomPrompt="1"/>
          </p:nvPr>
        </p:nvSpPr>
        <p:spPr>
          <a:xfrm>
            <a:off x="8434225" y="2673626"/>
            <a:ext cx="2975206" cy="3269974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 rtlCol="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1" name="Θέση περιεχομένου 2"/>
          <p:cNvSpPr>
            <a:spLocks noGrp="1"/>
          </p:cNvSpPr>
          <p:nvPr>
            <p:ph idx="1" hasCustomPrompt="1"/>
          </p:nvPr>
        </p:nvSpPr>
        <p:spPr>
          <a:xfrm>
            <a:off x="794569" y="1728000"/>
            <a:ext cx="2975206" cy="720000"/>
          </a:xfrm>
          <a:noFill/>
          <a:ln w="28575">
            <a:noFill/>
          </a:ln>
        </p:spPr>
        <p:txBody>
          <a:bodyPr lIns="108000" tIns="36000" rIns="108000" bIns="36000" rtlCol="0"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Τίτλος ενότητας 1</a:t>
            </a:r>
          </a:p>
        </p:txBody>
      </p:sp>
      <p:sp>
        <p:nvSpPr>
          <p:cNvPr id="12" name="Θέση περιεχομένου 2"/>
          <p:cNvSpPr>
            <a:spLocks noGrp="1"/>
          </p:cNvSpPr>
          <p:nvPr>
            <p:ph idx="12" hasCustomPrompt="1"/>
          </p:nvPr>
        </p:nvSpPr>
        <p:spPr>
          <a:xfrm>
            <a:off x="4614397" y="1728000"/>
            <a:ext cx="2975206" cy="720000"/>
          </a:xfrm>
          <a:noFill/>
          <a:ln w="28575">
            <a:noFill/>
          </a:ln>
        </p:spPr>
        <p:txBody>
          <a:bodyPr lIns="108000" tIns="36000" rIns="108000" bIns="36000" rtlCol="0"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Τίτλος ενότητας 2</a:t>
            </a:r>
          </a:p>
        </p:txBody>
      </p:sp>
      <p:sp>
        <p:nvSpPr>
          <p:cNvPr id="13" name="Θέση περιεχομένου 2"/>
          <p:cNvSpPr>
            <a:spLocks noGrp="1"/>
          </p:cNvSpPr>
          <p:nvPr>
            <p:ph idx="13" hasCustomPrompt="1"/>
          </p:nvPr>
        </p:nvSpPr>
        <p:spPr>
          <a:xfrm>
            <a:off x="8434225" y="1728000"/>
            <a:ext cx="2975206" cy="720000"/>
          </a:xfrm>
          <a:noFill/>
          <a:ln w="28575">
            <a:noFill/>
          </a:ln>
        </p:spPr>
        <p:txBody>
          <a:bodyPr lIns="108000" tIns="36000" rIns="108000" bIns="36000" rtlCol="0"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Τίτλος ενότητας 3</a:t>
            </a:r>
          </a:p>
        </p:txBody>
      </p:sp>
      <p:sp>
        <p:nvSpPr>
          <p:cNvPr id="14" name="Ορθογώνιο 6"/>
          <p:cNvSpPr/>
          <p:nvPr userDrawn="1"/>
        </p:nvSpPr>
        <p:spPr>
          <a:xfrm>
            <a:off x="794568" y="2344813"/>
            <a:ext cx="2975207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5" name="Ορθογώνιο 6"/>
          <p:cNvSpPr/>
          <p:nvPr userDrawn="1"/>
        </p:nvSpPr>
        <p:spPr>
          <a:xfrm flipH="1" flipV="1">
            <a:off x="794568" y="1656000"/>
            <a:ext cx="2975207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6" name="Ορθογώνιο 6"/>
          <p:cNvSpPr/>
          <p:nvPr userDrawn="1"/>
        </p:nvSpPr>
        <p:spPr>
          <a:xfrm>
            <a:off x="4608396" y="2344813"/>
            <a:ext cx="2975207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7" name="Ορθογώνιο 6"/>
          <p:cNvSpPr/>
          <p:nvPr userDrawn="1"/>
        </p:nvSpPr>
        <p:spPr>
          <a:xfrm flipH="1" flipV="1">
            <a:off x="4608396" y="1656000"/>
            <a:ext cx="2975207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8" name="Ορθογώνιο 6"/>
          <p:cNvSpPr/>
          <p:nvPr userDrawn="1"/>
        </p:nvSpPr>
        <p:spPr>
          <a:xfrm>
            <a:off x="8434225" y="2344813"/>
            <a:ext cx="2975207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9" name="Ορθογώνιο 6"/>
          <p:cNvSpPr/>
          <p:nvPr userDrawn="1"/>
        </p:nvSpPr>
        <p:spPr>
          <a:xfrm flipH="1" flipV="1">
            <a:off x="8434225" y="1656000"/>
            <a:ext cx="2975207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pic>
        <p:nvPicPr>
          <p:cNvPr id="20" name="Γραφικό 19" descr="Δεξιό βέλος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flipH="1">
            <a:off x="4081865" y="3932250"/>
            <a:ext cx="220441" cy="376363"/>
          </a:xfrm>
          <a:prstGeom prst="rect">
            <a:avLst/>
          </a:prstGeom>
        </p:spPr>
      </p:pic>
      <p:pic>
        <p:nvPicPr>
          <p:cNvPr id="21" name="Γραφικό 20" descr="Δεξιό βέλος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flipH="1">
            <a:off x="7901693" y="3932250"/>
            <a:ext cx="220441" cy="37636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9" name="Θέση κειμένου 10"/>
          <p:cNvSpPr>
            <a:spLocks noGrp="1"/>
          </p:cNvSpPr>
          <p:nvPr>
            <p:ph type="body" sz="quarter" idx="33" hasCustomPrompt="1"/>
          </p:nvPr>
        </p:nvSpPr>
        <p:spPr>
          <a:xfrm>
            <a:off x="316466" y="4173151"/>
            <a:ext cx="608493" cy="201776"/>
          </a:xfrm>
        </p:spPr>
        <p:txBody>
          <a:bodyPr rtlCol="0" anchor="ctr"/>
          <a:lstStyle>
            <a:lvl1pPr marL="0" indent="0" algn="ctr"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Έτος</a:t>
            </a:r>
          </a:p>
        </p:txBody>
      </p:sp>
      <p:sp>
        <p:nvSpPr>
          <p:cNvPr id="10" name="Θέση κειμένου 10"/>
          <p:cNvSpPr>
            <a:spLocks noGrp="1"/>
          </p:cNvSpPr>
          <p:nvPr>
            <p:ph type="body" sz="quarter" idx="34" hasCustomPrompt="1"/>
          </p:nvPr>
        </p:nvSpPr>
        <p:spPr>
          <a:xfrm>
            <a:off x="431799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1" name="Θέση κειμένου 10"/>
          <p:cNvSpPr>
            <a:spLocks noGrp="1"/>
          </p:cNvSpPr>
          <p:nvPr>
            <p:ph type="body" sz="quarter" idx="35" hasCustomPrompt="1"/>
          </p:nvPr>
        </p:nvSpPr>
        <p:spPr>
          <a:xfrm>
            <a:off x="903816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2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1375833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3" name="Θέση κειμένου 10"/>
          <p:cNvSpPr>
            <a:spLocks noGrp="1"/>
          </p:cNvSpPr>
          <p:nvPr>
            <p:ph type="body" sz="quarter" idx="37" hasCustomPrompt="1"/>
          </p:nvPr>
        </p:nvSpPr>
        <p:spPr>
          <a:xfrm>
            <a:off x="1847850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4" name="Θέση κειμένου 10"/>
          <p:cNvSpPr>
            <a:spLocks noGrp="1"/>
          </p:cNvSpPr>
          <p:nvPr>
            <p:ph type="body" sz="quarter" idx="38" hasCustomPrompt="1"/>
          </p:nvPr>
        </p:nvSpPr>
        <p:spPr>
          <a:xfrm>
            <a:off x="5980666" y="4173151"/>
            <a:ext cx="608493" cy="201776"/>
          </a:xfrm>
        </p:spPr>
        <p:txBody>
          <a:bodyPr rtlCol="0" anchor="ctr"/>
          <a:lstStyle>
            <a:lvl1pPr marL="0" indent="0" algn="ctr"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Έτος</a:t>
            </a:r>
          </a:p>
        </p:txBody>
      </p:sp>
      <p:sp>
        <p:nvSpPr>
          <p:cNvPr id="15" name="Θέση κειμένου 10"/>
          <p:cNvSpPr>
            <a:spLocks noGrp="1"/>
          </p:cNvSpPr>
          <p:nvPr>
            <p:ph type="body" sz="quarter" idx="39" hasCustomPrompt="1"/>
          </p:nvPr>
        </p:nvSpPr>
        <p:spPr>
          <a:xfrm>
            <a:off x="2319867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6" name="Θέση κειμένου 10"/>
          <p:cNvSpPr>
            <a:spLocks noGrp="1"/>
          </p:cNvSpPr>
          <p:nvPr>
            <p:ph type="body" sz="quarter" idx="40" hasCustomPrompt="1"/>
          </p:nvPr>
        </p:nvSpPr>
        <p:spPr>
          <a:xfrm>
            <a:off x="2791884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7" name="Θέση κειμένου 10"/>
          <p:cNvSpPr>
            <a:spLocks noGrp="1"/>
          </p:cNvSpPr>
          <p:nvPr>
            <p:ph type="body" sz="quarter" idx="41" hasCustomPrompt="1"/>
          </p:nvPr>
        </p:nvSpPr>
        <p:spPr>
          <a:xfrm>
            <a:off x="3263901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8" name="Θέση κειμένου 10"/>
          <p:cNvSpPr>
            <a:spLocks noGrp="1"/>
          </p:cNvSpPr>
          <p:nvPr>
            <p:ph type="body" sz="quarter" idx="42" hasCustomPrompt="1"/>
          </p:nvPr>
        </p:nvSpPr>
        <p:spPr>
          <a:xfrm>
            <a:off x="4679952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9" name="Θέση κειμένου 10"/>
          <p:cNvSpPr>
            <a:spLocks noGrp="1"/>
          </p:cNvSpPr>
          <p:nvPr>
            <p:ph type="body" sz="quarter" idx="43" hasCustomPrompt="1"/>
          </p:nvPr>
        </p:nvSpPr>
        <p:spPr>
          <a:xfrm>
            <a:off x="3735918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0" name="Θέση κειμένου 10"/>
          <p:cNvSpPr>
            <a:spLocks noGrp="1"/>
          </p:cNvSpPr>
          <p:nvPr>
            <p:ph type="body" sz="quarter" idx="44" hasCustomPrompt="1"/>
          </p:nvPr>
        </p:nvSpPr>
        <p:spPr>
          <a:xfrm>
            <a:off x="4207935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1" name="Θέση κειμένου 10"/>
          <p:cNvSpPr>
            <a:spLocks noGrp="1"/>
          </p:cNvSpPr>
          <p:nvPr>
            <p:ph type="body" sz="quarter" idx="45" hasCustomPrompt="1"/>
          </p:nvPr>
        </p:nvSpPr>
        <p:spPr>
          <a:xfrm>
            <a:off x="5151969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2" name="Θέση κειμένου 10"/>
          <p:cNvSpPr>
            <a:spLocks noGrp="1"/>
          </p:cNvSpPr>
          <p:nvPr>
            <p:ph type="body" sz="quarter" idx="46" hasCustomPrompt="1"/>
          </p:nvPr>
        </p:nvSpPr>
        <p:spPr>
          <a:xfrm>
            <a:off x="5623986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3" name="Θέση κειμένου 10"/>
          <p:cNvSpPr>
            <a:spLocks noGrp="1"/>
          </p:cNvSpPr>
          <p:nvPr>
            <p:ph type="body" sz="quarter" idx="47" hasCustomPrompt="1"/>
          </p:nvPr>
        </p:nvSpPr>
        <p:spPr>
          <a:xfrm>
            <a:off x="6095999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4" name="Θέση κειμένου 10"/>
          <p:cNvSpPr>
            <a:spLocks noGrp="1"/>
          </p:cNvSpPr>
          <p:nvPr>
            <p:ph type="body" sz="quarter" idx="48" hasCustomPrompt="1"/>
          </p:nvPr>
        </p:nvSpPr>
        <p:spPr>
          <a:xfrm>
            <a:off x="6568012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5" name="Θέση κειμένου 10"/>
          <p:cNvSpPr>
            <a:spLocks noGrp="1"/>
          </p:cNvSpPr>
          <p:nvPr>
            <p:ph type="body" sz="quarter" idx="49" hasCustomPrompt="1"/>
          </p:nvPr>
        </p:nvSpPr>
        <p:spPr>
          <a:xfrm>
            <a:off x="7040029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6" name="Θέση κειμένου 10"/>
          <p:cNvSpPr>
            <a:spLocks noGrp="1"/>
          </p:cNvSpPr>
          <p:nvPr>
            <p:ph type="body" sz="quarter" idx="50" hasCustomPrompt="1"/>
          </p:nvPr>
        </p:nvSpPr>
        <p:spPr>
          <a:xfrm>
            <a:off x="7512046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7" name="Θέση κειμένου 10"/>
          <p:cNvSpPr>
            <a:spLocks noGrp="1"/>
          </p:cNvSpPr>
          <p:nvPr>
            <p:ph type="body" sz="quarter" idx="51" hasCustomPrompt="1"/>
          </p:nvPr>
        </p:nvSpPr>
        <p:spPr>
          <a:xfrm>
            <a:off x="7984063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8" name="Θέση κειμένου 10"/>
          <p:cNvSpPr>
            <a:spLocks noGrp="1"/>
          </p:cNvSpPr>
          <p:nvPr>
            <p:ph type="body" sz="quarter" idx="52" hasCustomPrompt="1"/>
          </p:nvPr>
        </p:nvSpPr>
        <p:spPr>
          <a:xfrm>
            <a:off x="8456080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9" name="Θέση κειμένου 10"/>
          <p:cNvSpPr>
            <a:spLocks noGrp="1"/>
          </p:cNvSpPr>
          <p:nvPr>
            <p:ph type="body" sz="quarter" idx="53" hasCustomPrompt="1"/>
          </p:nvPr>
        </p:nvSpPr>
        <p:spPr>
          <a:xfrm>
            <a:off x="8928097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30" name="Θέση κειμένου 10"/>
          <p:cNvSpPr>
            <a:spLocks noGrp="1"/>
          </p:cNvSpPr>
          <p:nvPr>
            <p:ph type="body" sz="quarter" idx="54" hasCustomPrompt="1"/>
          </p:nvPr>
        </p:nvSpPr>
        <p:spPr>
          <a:xfrm>
            <a:off x="10344148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31" name="Θέση κειμένου 10"/>
          <p:cNvSpPr>
            <a:spLocks noGrp="1"/>
          </p:cNvSpPr>
          <p:nvPr>
            <p:ph type="body" sz="quarter" idx="55" hasCustomPrompt="1"/>
          </p:nvPr>
        </p:nvSpPr>
        <p:spPr>
          <a:xfrm>
            <a:off x="9400114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32" name="Θέση κειμένου 10"/>
          <p:cNvSpPr>
            <a:spLocks noGrp="1"/>
          </p:cNvSpPr>
          <p:nvPr>
            <p:ph type="body" sz="quarter" idx="56" hasCustomPrompt="1"/>
          </p:nvPr>
        </p:nvSpPr>
        <p:spPr>
          <a:xfrm>
            <a:off x="9872131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33" name="Θέση κειμένου 10"/>
          <p:cNvSpPr>
            <a:spLocks noGrp="1"/>
          </p:cNvSpPr>
          <p:nvPr>
            <p:ph type="body" sz="quarter" idx="57" hasCustomPrompt="1"/>
          </p:nvPr>
        </p:nvSpPr>
        <p:spPr>
          <a:xfrm>
            <a:off x="10816165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34" name="Θέση κειμένου 10"/>
          <p:cNvSpPr>
            <a:spLocks noGrp="1"/>
          </p:cNvSpPr>
          <p:nvPr>
            <p:ph type="body" sz="quarter" idx="58" hasCustomPrompt="1"/>
          </p:nvPr>
        </p:nvSpPr>
        <p:spPr>
          <a:xfrm>
            <a:off x="11288182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35" name="Θέση κειμένου 3"/>
          <p:cNvSpPr>
            <a:spLocks noGrp="1"/>
          </p:cNvSpPr>
          <p:nvPr>
            <p:ph type="body" sz="quarter" idx="59" hasCustomPrompt="1"/>
          </p:nvPr>
        </p:nvSpPr>
        <p:spPr>
          <a:xfrm>
            <a:off x="5360988" y="2190750"/>
            <a:ext cx="1793875" cy="561975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tIns="36000" rtlCol="0" anchor="t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Τίτλος στοιχείου</a:t>
            </a:r>
          </a:p>
        </p:txBody>
      </p:sp>
      <p:sp>
        <p:nvSpPr>
          <p:cNvPr id="36" name="Θέση κειμένου 36"/>
          <p:cNvSpPr>
            <a:spLocks noGrp="1"/>
          </p:cNvSpPr>
          <p:nvPr>
            <p:ph type="body" sz="quarter" idx="60" hasCustomPrompt="1"/>
          </p:nvPr>
        </p:nvSpPr>
        <p:spPr>
          <a:xfrm>
            <a:off x="5412717" y="2505005"/>
            <a:ext cx="1690417" cy="224670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Μήνας, Έτος</a:t>
            </a:r>
          </a:p>
        </p:txBody>
      </p:sp>
      <p:sp>
        <p:nvSpPr>
          <p:cNvPr id="37" name="Βέλος: Δεξιό 36"/>
          <p:cNvSpPr/>
          <p:nvPr userDrawn="1"/>
        </p:nvSpPr>
        <p:spPr>
          <a:xfrm>
            <a:off x="388279" y="4008086"/>
            <a:ext cx="11415443" cy="97190"/>
          </a:xfrm>
          <a:prstGeom prst="rightArrow">
            <a:avLst>
              <a:gd name="adj1" fmla="val 100000"/>
              <a:gd name="adj2" fmla="val 8593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8" name="Θέση εικόνας 4"/>
          <p:cNvSpPr>
            <a:spLocks noGrp="1"/>
          </p:cNvSpPr>
          <p:nvPr>
            <p:ph type="pic" sz="quarter" idx="12" hasCustomPrompt="1"/>
          </p:nvPr>
        </p:nvSpPr>
        <p:spPr>
          <a:xfrm>
            <a:off x="512915" y="2319681"/>
            <a:ext cx="1352367" cy="1352367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 dirty="0"/>
              <a:t>Εισαγάγετε ή μεταφέρετε και αποθέστε την εικόνα σας εδώ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13" hasCustomPrompt="1"/>
          </p:nvPr>
        </p:nvSpPr>
        <p:spPr>
          <a:xfrm>
            <a:off x="2055970" y="2319681"/>
            <a:ext cx="1703313" cy="701538"/>
          </a:xfrm>
        </p:spPr>
        <p:txBody>
          <a:bodyPr rtlCol="0" anchor="t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Όνομα</a:t>
            </a:r>
          </a:p>
        </p:txBody>
      </p:sp>
      <p:sp>
        <p:nvSpPr>
          <p:cNvPr id="10" name="Θέση κειμένου 10"/>
          <p:cNvSpPr>
            <a:spLocks noGrp="1"/>
          </p:cNvSpPr>
          <p:nvPr>
            <p:ph type="body" sz="quarter" idx="14" hasCustomPrompt="1"/>
          </p:nvPr>
        </p:nvSpPr>
        <p:spPr>
          <a:xfrm>
            <a:off x="512915" y="3800064"/>
            <a:ext cx="3246368" cy="180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Σύντομο βιογραφικό</a:t>
            </a:r>
          </a:p>
        </p:txBody>
      </p:sp>
      <p:sp>
        <p:nvSpPr>
          <p:cNvPr id="11" name="Θέση κειμένου 8"/>
          <p:cNvSpPr>
            <a:spLocks noGrp="1"/>
          </p:cNvSpPr>
          <p:nvPr>
            <p:ph type="body" sz="quarter" idx="33" hasCustomPrompt="1"/>
          </p:nvPr>
        </p:nvSpPr>
        <p:spPr>
          <a:xfrm>
            <a:off x="2055970" y="3055171"/>
            <a:ext cx="1703313" cy="245885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2" name="Θέση εικόνας 4"/>
          <p:cNvSpPr>
            <a:spLocks noGrp="1"/>
          </p:cNvSpPr>
          <p:nvPr>
            <p:ph type="pic" sz="quarter" idx="34" hasCustomPrompt="1"/>
          </p:nvPr>
        </p:nvSpPr>
        <p:spPr>
          <a:xfrm>
            <a:off x="4523213" y="2319681"/>
            <a:ext cx="1352367" cy="1352367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 dirty="0"/>
              <a:t>Εισαγάγετε ή μεταφέρετε και αποθέστε την εικόνα σας εδώ</a:t>
            </a:r>
          </a:p>
        </p:txBody>
      </p:sp>
      <p:sp>
        <p:nvSpPr>
          <p:cNvPr id="13" name="Θέση κειμένου 8"/>
          <p:cNvSpPr>
            <a:spLocks noGrp="1"/>
          </p:cNvSpPr>
          <p:nvPr>
            <p:ph type="body" sz="quarter" idx="35" hasCustomPrompt="1"/>
          </p:nvPr>
        </p:nvSpPr>
        <p:spPr>
          <a:xfrm>
            <a:off x="6061985" y="2319681"/>
            <a:ext cx="1703313" cy="701538"/>
          </a:xfrm>
        </p:spPr>
        <p:txBody>
          <a:bodyPr rtlCol="0" anchor="t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Όνομα</a:t>
            </a:r>
          </a:p>
        </p:txBody>
      </p:sp>
      <p:sp>
        <p:nvSpPr>
          <p:cNvPr id="14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4518930" y="3800064"/>
            <a:ext cx="3246368" cy="180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Σύντομο βιογραφικό</a:t>
            </a:r>
          </a:p>
        </p:txBody>
      </p:sp>
      <p:sp>
        <p:nvSpPr>
          <p:cNvPr id="15" name="Θέση κειμένου 8"/>
          <p:cNvSpPr>
            <a:spLocks noGrp="1"/>
          </p:cNvSpPr>
          <p:nvPr>
            <p:ph type="body" sz="quarter" idx="37" hasCustomPrompt="1"/>
          </p:nvPr>
        </p:nvSpPr>
        <p:spPr>
          <a:xfrm>
            <a:off x="6061985" y="3055171"/>
            <a:ext cx="1703313" cy="245885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6" name="Θέση εικόνας 4"/>
          <p:cNvSpPr>
            <a:spLocks noGrp="1"/>
          </p:cNvSpPr>
          <p:nvPr>
            <p:ph type="pic" sz="quarter" idx="38" hasCustomPrompt="1"/>
          </p:nvPr>
        </p:nvSpPr>
        <p:spPr>
          <a:xfrm>
            <a:off x="8533512" y="2319681"/>
            <a:ext cx="1352367" cy="1352367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 dirty="0"/>
              <a:t>Εισαγάγετε ή μεταφέρετε και αποθέστε την εικόνα σας εδώ</a:t>
            </a:r>
          </a:p>
        </p:txBody>
      </p:sp>
      <p:sp>
        <p:nvSpPr>
          <p:cNvPr id="17" name="Θέση κειμένου 8"/>
          <p:cNvSpPr>
            <a:spLocks noGrp="1"/>
          </p:cNvSpPr>
          <p:nvPr>
            <p:ph type="body" sz="quarter" idx="39" hasCustomPrompt="1"/>
          </p:nvPr>
        </p:nvSpPr>
        <p:spPr>
          <a:xfrm>
            <a:off x="10068000" y="2319681"/>
            <a:ext cx="1703313" cy="701538"/>
          </a:xfrm>
        </p:spPr>
        <p:txBody>
          <a:bodyPr rtlCol="0" anchor="t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Όνομα</a:t>
            </a:r>
          </a:p>
        </p:txBody>
      </p:sp>
      <p:sp>
        <p:nvSpPr>
          <p:cNvPr id="18" name="Θέση κειμένου 10"/>
          <p:cNvSpPr>
            <a:spLocks noGrp="1"/>
          </p:cNvSpPr>
          <p:nvPr>
            <p:ph type="body" sz="quarter" idx="40" hasCustomPrompt="1"/>
          </p:nvPr>
        </p:nvSpPr>
        <p:spPr>
          <a:xfrm>
            <a:off x="8524945" y="3800064"/>
            <a:ext cx="3246368" cy="180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Σύντομο βιογραφικό</a:t>
            </a:r>
          </a:p>
        </p:txBody>
      </p:sp>
      <p:sp>
        <p:nvSpPr>
          <p:cNvPr id="19" name="Θέση κειμένου 8"/>
          <p:cNvSpPr>
            <a:spLocks noGrp="1"/>
          </p:cNvSpPr>
          <p:nvPr>
            <p:ph type="body" sz="quarter" idx="41" hasCustomPrompt="1"/>
          </p:nvPr>
        </p:nvSpPr>
        <p:spPr>
          <a:xfrm>
            <a:off x="10068000" y="3055171"/>
            <a:ext cx="1703313" cy="245885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20" name="Ορθογώνιο 6"/>
          <p:cNvSpPr/>
          <p:nvPr userDrawn="1"/>
        </p:nvSpPr>
        <p:spPr>
          <a:xfrm>
            <a:off x="2055970" y="3514426"/>
            <a:ext cx="1703313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1" name="Ορθογώνιο 6"/>
          <p:cNvSpPr/>
          <p:nvPr userDrawn="1"/>
        </p:nvSpPr>
        <p:spPr>
          <a:xfrm>
            <a:off x="6061985" y="3514426"/>
            <a:ext cx="1703313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2" name="Ορθογώνιο 6"/>
          <p:cNvSpPr/>
          <p:nvPr userDrawn="1"/>
        </p:nvSpPr>
        <p:spPr>
          <a:xfrm>
            <a:off x="10067999" y="3514426"/>
            <a:ext cx="1703313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8" name="Θέση κειμένου 8"/>
          <p:cNvSpPr>
            <a:spLocks noGrp="1"/>
          </p:cNvSpPr>
          <p:nvPr>
            <p:ph type="body" sz="quarter" idx="17" hasCustomPrompt="1"/>
          </p:nvPr>
        </p:nvSpPr>
        <p:spPr>
          <a:xfrm>
            <a:off x="431800" y="4113808"/>
            <a:ext cx="1620000" cy="63155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Πλήρες όνομα</a:t>
            </a:r>
          </a:p>
        </p:txBody>
      </p:sp>
      <p:sp>
        <p:nvSpPr>
          <p:cNvPr id="9" name="Θέση κειμένου 10"/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797591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0" name="Θέση κειμένου 8"/>
          <p:cNvSpPr>
            <a:spLocks noGrp="1"/>
          </p:cNvSpPr>
          <p:nvPr>
            <p:ph type="body" sz="quarter" idx="33" hasCustomPrompt="1"/>
          </p:nvPr>
        </p:nvSpPr>
        <p:spPr>
          <a:xfrm>
            <a:off x="2375703" y="4113808"/>
            <a:ext cx="1620000" cy="63155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Πλήρες όνομα</a:t>
            </a:r>
          </a:p>
        </p:txBody>
      </p:sp>
      <p:sp>
        <p:nvSpPr>
          <p:cNvPr id="11" name="Θέση κειμένου 10"/>
          <p:cNvSpPr>
            <a:spLocks noGrp="1"/>
          </p:cNvSpPr>
          <p:nvPr>
            <p:ph type="body" sz="quarter" idx="34" hasCustomPrompt="1"/>
          </p:nvPr>
        </p:nvSpPr>
        <p:spPr>
          <a:xfrm>
            <a:off x="2375703" y="4797591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2" name="Θέση κειμένου 8"/>
          <p:cNvSpPr>
            <a:spLocks noGrp="1"/>
          </p:cNvSpPr>
          <p:nvPr>
            <p:ph type="body" sz="quarter" idx="35" hasCustomPrompt="1"/>
          </p:nvPr>
        </p:nvSpPr>
        <p:spPr>
          <a:xfrm>
            <a:off x="4319606" y="4113808"/>
            <a:ext cx="1620000" cy="63155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Πλήρες όνομα</a:t>
            </a:r>
          </a:p>
        </p:txBody>
      </p:sp>
      <p:sp>
        <p:nvSpPr>
          <p:cNvPr id="13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4319606" y="4797591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4" name="Θέση κειμένου 8"/>
          <p:cNvSpPr>
            <a:spLocks noGrp="1"/>
          </p:cNvSpPr>
          <p:nvPr>
            <p:ph type="body" sz="quarter" idx="37" hasCustomPrompt="1"/>
          </p:nvPr>
        </p:nvSpPr>
        <p:spPr>
          <a:xfrm>
            <a:off x="6263509" y="4113808"/>
            <a:ext cx="1620000" cy="63155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Πλήρες όνομα</a:t>
            </a:r>
          </a:p>
        </p:txBody>
      </p:sp>
      <p:sp>
        <p:nvSpPr>
          <p:cNvPr id="15" name="Θέση κειμένου 10"/>
          <p:cNvSpPr>
            <a:spLocks noGrp="1"/>
          </p:cNvSpPr>
          <p:nvPr>
            <p:ph type="body" sz="quarter" idx="38" hasCustomPrompt="1"/>
          </p:nvPr>
        </p:nvSpPr>
        <p:spPr>
          <a:xfrm>
            <a:off x="6263509" y="4797591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6" name="Θέση κειμένου 8"/>
          <p:cNvSpPr>
            <a:spLocks noGrp="1"/>
          </p:cNvSpPr>
          <p:nvPr>
            <p:ph type="body" sz="quarter" idx="39" hasCustomPrompt="1"/>
          </p:nvPr>
        </p:nvSpPr>
        <p:spPr>
          <a:xfrm>
            <a:off x="8207412" y="4113808"/>
            <a:ext cx="1620000" cy="63155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Πλήρες όνομα</a:t>
            </a:r>
          </a:p>
        </p:txBody>
      </p:sp>
      <p:sp>
        <p:nvSpPr>
          <p:cNvPr id="17" name="Θέση κειμένου 10"/>
          <p:cNvSpPr>
            <a:spLocks noGrp="1"/>
          </p:cNvSpPr>
          <p:nvPr>
            <p:ph type="body" sz="quarter" idx="40" hasCustomPrompt="1"/>
          </p:nvPr>
        </p:nvSpPr>
        <p:spPr>
          <a:xfrm>
            <a:off x="8207412" y="4797591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8" name="Θέση εικόνας 15"/>
          <p:cNvSpPr>
            <a:spLocks noGrp="1"/>
          </p:cNvSpPr>
          <p:nvPr>
            <p:ph type="pic" sz="quarter" idx="41" hasCustomPrompt="1"/>
          </p:nvPr>
        </p:nvSpPr>
        <p:spPr>
          <a:xfrm>
            <a:off x="431800" y="2246681"/>
            <a:ext cx="1620000" cy="1620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9" name="Θέση εικόνας 15"/>
          <p:cNvSpPr>
            <a:spLocks noGrp="1"/>
          </p:cNvSpPr>
          <p:nvPr>
            <p:ph type="pic" sz="quarter" idx="42" hasCustomPrompt="1"/>
          </p:nvPr>
        </p:nvSpPr>
        <p:spPr>
          <a:xfrm>
            <a:off x="2375703" y="2246681"/>
            <a:ext cx="1620000" cy="1620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0" name="Θέση εικόνας 15"/>
          <p:cNvSpPr>
            <a:spLocks noGrp="1"/>
          </p:cNvSpPr>
          <p:nvPr>
            <p:ph type="pic" sz="quarter" idx="43" hasCustomPrompt="1"/>
          </p:nvPr>
        </p:nvSpPr>
        <p:spPr>
          <a:xfrm>
            <a:off x="4319606" y="2246681"/>
            <a:ext cx="1620000" cy="1620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1" name="Θέση εικόνας 15"/>
          <p:cNvSpPr>
            <a:spLocks noGrp="1"/>
          </p:cNvSpPr>
          <p:nvPr>
            <p:ph type="pic" sz="quarter" idx="44" hasCustomPrompt="1"/>
          </p:nvPr>
        </p:nvSpPr>
        <p:spPr>
          <a:xfrm>
            <a:off x="6263509" y="2246681"/>
            <a:ext cx="1620000" cy="1620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2" name="Θέση εικόνας 15"/>
          <p:cNvSpPr>
            <a:spLocks noGrp="1"/>
          </p:cNvSpPr>
          <p:nvPr>
            <p:ph type="pic" sz="quarter" idx="45" hasCustomPrompt="1"/>
          </p:nvPr>
        </p:nvSpPr>
        <p:spPr>
          <a:xfrm>
            <a:off x="8207412" y="2246681"/>
            <a:ext cx="1620000" cy="1620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3" name="Θέση κειμένου 8"/>
          <p:cNvSpPr>
            <a:spLocks noGrp="1"/>
          </p:cNvSpPr>
          <p:nvPr>
            <p:ph type="body" sz="quarter" idx="46" hasCustomPrompt="1"/>
          </p:nvPr>
        </p:nvSpPr>
        <p:spPr>
          <a:xfrm>
            <a:off x="10151313" y="4113808"/>
            <a:ext cx="1620000" cy="63155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Πλήρες όνομα</a:t>
            </a:r>
          </a:p>
        </p:txBody>
      </p:sp>
      <p:sp>
        <p:nvSpPr>
          <p:cNvPr id="24" name="Θέση κειμένου 10"/>
          <p:cNvSpPr>
            <a:spLocks noGrp="1"/>
          </p:cNvSpPr>
          <p:nvPr>
            <p:ph type="body" sz="quarter" idx="47" hasCustomPrompt="1"/>
          </p:nvPr>
        </p:nvSpPr>
        <p:spPr>
          <a:xfrm>
            <a:off x="10151313" y="4797591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25" name="Θέση εικόνας 15"/>
          <p:cNvSpPr>
            <a:spLocks noGrp="1"/>
          </p:cNvSpPr>
          <p:nvPr>
            <p:ph type="pic" sz="quarter" idx="48" hasCustomPrompt="1"/>
          </p:nvPr>
        </p:nvSpPr>
        <p:spPr>
          <a:xfrm>
            <a:off x="10151313" y="2246681"/>
            <a:ext cx="1620000" cy="1620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στηλώ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 hasCustomPrompt="1"/>
          </p:nvPr>
        </p:nvSpPr>
        <p:spPr>
          <a:xfrm>
            <a:off x="432000" y="1152000"/>
            <a:ext cx="3600000" cy="503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7" name="Θέση υποσέλιδου 6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Προσθέστε υποσέλιδο</a:t>
            </a:r>
          </a:p>
        </p:txBody>
      </p:sp>
      <p:sp>
        <p:nvSpPr>
          <p:cNvPr id="8" name="Σύμβολο κράτησης αριθμού διαφάνειας 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12" hasCustomPrompt="1"/>
          </p:nvPr>
        </p:nvSpPr>
        <p:spPr>
          <a:xfrm>
            <a:off x="4301550" y="1152000"/>
            <a:ext cx="3600450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1" name="Θέση κειμένου 10"/>
          <p:cNvSpPr>
            <a:spLocks noGrp="1"/>
          </p:cNvSpPr>
          <p:nvPr>
            <p:ph type="body" sz="quarter" idx="13" hasCustomPrompt="1"/>
          </p:nvPr>
        </p:nvSpPr>
        <p:spPr>
          <a:xfrm>
            <a:off x="8171550" y="1152000"/>
            <a:ext cx="3600450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778800"/>
          </a:xfrm>
          <a:solidFill>
            <a:schemeClr val="bg1">
              <a:lumMod val="95000"/>
            </a:schemeClr>
          </a:solidFill>
        </p:spPr>
        <p:txBody>
          <a:bodyPr tIns="0" rIns="540000" rtlCol="0" anchor="ctr"/>
          <a:lstStyle>
            <a:lvl1pPr marL="0" indent="0" algn="r">
              <a:buNone/>
              <a:defRPr/>
            </a:lvl1pPr>
          </a:lstStyle>
          <a:p>
            <a:pPr rtl="0"/>
            <a:r>
              <a:rPr lang="el-GR" noProof="0" dirty="0"/>
              <a:t>Εισαγάγετε ή μεταφέρετε και αποθέστε τη φωτογραφία σας</a:t>
            </a:r>
          </a:p>
        </p:txBody>
      </p:sp>
      <p:sp>
        <p:nvSpPr>
          <p:cNvPr id="13" name="Ορθογώνιο 12"/>
          <p:cNvSpPr/>
          <p:nvPr userDrawn="1"/>
        </p:nvSpPr>
        <p:spPr>
          <a:xfrm>
            <a:off x="0" y="6780458"/>
            <a:ext cx="12192000" cy="775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4" name="Ορθογώνιο 13"/>
          <p:cNvSpPr/>
          <p:nvPr userDrawn="1"/>
        </p:nvSpPr>
        <p:spPr>
          <a:xfrm>
            <a:off x="0" y="6780458"/>
            <a:ext cx="12204000" cy="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" name="Τίτλος 1"/>
          <p:cNvSpPr>
            <a:spLocks noGrp="1"/>
          </p:cNvSpPr>
          <p:nvPr>
            <p:ph type="ctrTitle" hasCustomPrompt="1"/>
          </p:nvPr>
        </p:nvSpPr>
        <p:spPr>
          <a:xfrm>
            <a:off x="144000" y="144000"/>
            <a:ext cx="4860000" cy="6480000"/>
          </a:xfrm>
          <a:solidFill>
            <a:schemeClr val="bg1"/>
          </a:solidFill>
          <a:ln>
            <a:noFill/>
          </a:ln>
        </p:spPr>
        <p:txBody>
          <a:bodyPr lIns="432000" tIns="72000" rIns="288000" bIns="1404000" rtlCol="0" anchor="b"/>
          <a:lstStyle>
            <a:lvl1pPr algn="l">
              <a:defRPr sz="5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Τίτλος εξωφύλλου 2</a:t>
            </a: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 hasCustomPrompt="1"/>
          </p:nvPr>
        </p:nvSpPr>
        <p:spPr>
          <a:xfrm>
            <a:off x="607606" y="5578496"/>
            <a:ext cx="3932788" cy="750814"/>
          </a:xfrm>
          <a:noFill/>
        </p:spPr>
        <p:txBody>
          <a:bodyPr lIns="0" tIns="0" rIns="0" bIns="0" rtlCol="0" anchor="t"/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l-GR" noProof="0"/>
              <a:t>Κάντε κλικ για να επεξεργαστείτε τον υπότιτλο του υποδείγματος</a:t>
            </a:r>
            <a:endParaRPr lang="el-GR" noProof="0" dirty="0"/>
          </a:p>
        </p:txBody>
      </p:sp>
      <p:sp>
        <p:nvSpPr>
          <p:cNvPr id="6" name="Θέση εικόνας 5"/>
          <p:cNvSpPr>
            <a:spLocks noGrp="1"/>
          </p:cNvSpPr>
          <p:nvPr>
            <p:ph type="pic" sz="quarter" idx="14" hasCustomPrompt="1"/>
          </p:nvPr>
        </p:nvSpPr>
        <p:spPr>
          <a:xfrm>
            <a:off x="607606" y="764518"/>
            <a:ext cx="3932788" cy="244800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στηλώ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 hasCustomPrompt="1"/>
          </p:nvPr>
        </p:nvSpPr>
        <p:spPr>
          <a:xfrm>
            <a:off x="432000" y="1152000"/>
            <a:ext cx="2160000" cy="503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7" name="Θέση υποσέλιδου 6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Προσθέστε υποσέλιδο</a:t>
            </a:r>
          </a:p>
        </p:txBody>
      </p:sp>
      <p:sp>
        <p:nvSpPr>
          <p:cNvPr id="8" name="Σύμβολο κράτησης αριθμού διαφάνειας 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12" hasCustomPrompt="1"/>
          </p:nvPr>
        </p:nvSpPr>
        <p:spPr>
          <a:xfrm>
            <a:off x="2726412" y="1152525"/>
            <a:ext cx="2160588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3" name="Θέση κειμένου 12"/>
          <p:cNvSpPr>
            <a:spLocks noGrp="1"/>
          </p:cNvSpPr>
          <p:nvPr>
            <p:ph type="body" sz="quarter" idx="13" hasCustomPrompt="1"/>
          </p:nvPr>
        </p:nvSpPr>
        <p:spPr>
          <a:xfrm>
            <a:off x="5021412" y="1152525"/>
            <a:ext cx="2160588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5" name="Θέση κειμένου 14"/>
          <p:cNvSpPr>
            <a:spLocks noGrp="1"/>
          </p:cNvSpPr>
          <p:nvPr>
            <p:ph type="body" sz="quarter" idx="14" hasCustomPrompt="1"/>
          </p:nvPr>
        </p:nvSpPr>
        <p:spPr>
          <a:xfrm>
            <a:off x="7316412" y="1148060"/>
            <a:ext cx="2160588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7" name="Θέση κειμένου 16"/>
          <p:cNvSpPr>
            <a:spLocks noGrp="1"/>
          </p:cNvSpPr>
          <p:nvPr>
            <p:ph type="body" sz="quarter" idx="15" hasCustomPrompt="1"/>
          </p:nvPr>
        </p:nvSpPr>
        <p:spPr>
          <a:xfrm>
            <a:off x="9611412" y="1152525"/>
            <a:ext cx="2160588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 hasCustomPrompt="1"/>
          </p:nvPr>
        </p:nvSpPr>
        <p:spPr>
          <a:xfrm>
            <a:off x="432000" y="1152000"/>
            <a:ext cx="5472000" cy="360000"/>
          </a:xfrm>
        </p:spPr>
        <p:txBody>
          <a:bodyPr rtlCol="0" anchor="t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 hasCustomPrompt="1"/>
          </p:nvPr>
        </p:nvSpPr>
        <p:spPr>
          <a:xfrm>
            <a:off x="432000" y="1584000"/>
            <a:ext cx="5472000" cy="4608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0" name="Θέση υποσέλιδου 9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Προσθέστε υποσέλιδο</a:t>
            </a:r>
          </a:p>
        </p:txBody>
      </p:sp>
      <p:sp>
        <p:nvSpPr>
          <p:cNvPr id="11" name="Σύμβολο κράτησης θέσης αριθμού διαφάνειας 10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8" name="Θέση κειμένου 7"/>
          <p:cNvSpPr>
            <a:spLocks noGrp="1"/>
          </p:cNvSpPr>
          <p:nvPr>
            <p:ph type="body" sz="quarter" idx="12" hasCustomPrompt="1"/>
          </p:nvPr>
        </p:nvSpPr>
        <p:spPr>
          <a:xfrm>
            <a:off x="6299887" y="1584325"/>
            <a:ext cx="5472113" cy="46069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2" name="Θέση κειμένου 11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0" y="1152525"/>
            <a:ext cx="5472000" cy="358775"/>
          </a:xfrm>
        </p:spPr>
        <p:txBody>
          <a:bodyPr rtlCol="0"/>
          <a:lstStyle>
            <a:lvl1pPr marL="0" indent="0">
              <a:buNone/>
              <a:defRPr sz="2400" b="1"/>
            </a:lvl1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</p:txBody>
      </p:sp>
      <p:cxnSp>
        <p:nvCxnSpPr>
          <p:cNvPr id="9" name="Ευθεία γραμμή σύνδεσης 8"/>
          <p:cNvCxnSpPr/>
          <p:nvPr userDrawn="1"/>
        </p:nvCxnSpPr>
        <p:spPr>
          <a:xfrm>
            <a:off x="6101944" y="2185851"/>
            <a:ext cx="0" cy="262730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Θέση υποσέλιδου 4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778800"/>
          </a:xfrm>
          <a:solidFill>
            <a:schemeClr val="bg1">
              <a:lumMod val="95000"/>
            </a:schemeClr>
          </a:solidFill>
        </p:spPr>
        <p:txBody>
          <a:bodyPr tIns="1116000" rIns="0" rtlCol="0" anchor="t"/>
          <a:lstStyle>
            <a:lvl1pPr marL="0" indent="0" algn="ctr">
              <a:buNone/>
              <a:defRPr/>
            </a:lvl1pPr>
          </a:lstStyle>
          <a:p>
            <a:pPr rtl="0"/>
            <a:r>
              <a:rPr lang="el-GR" noProof="0" dirty="0"/>
              <a:t>Εισαγάγετε ή μεταφέρετε και αποθέστε τη φωτογραφία σας</a:t>
            </a:r>
          </a:p>
        </p:txBody>
      </p:sp>
      <p:sp>
        <p:nvSpPr>
          <p:cNvPr id="13" name="Ορθογώνιο 12"/>
          <p:cNvSpPr/>
          <p:nvPr userDrawn="1"/>
        </p:nvSpPr>
        <p:spPr>
          <a:xfrm>
            <a:off x="0" y="6780458"/>
            <a:ext cx="12192000" cy="775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4" name="Ορθογώνιο 13"/>
          <p:cNvSpPr/>
          <p:nvPr userDrawn="1"/>
        </p:nvSpPr>
        <p:spPr>
          <a:xfrm>
            <a:off x="0" y="6780458"/>
            <a:ext cx="12204000" cy="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" name="Τίτλος 1"/>
          <p:cNvSpPr>
            <a:spLocks noGrp="1"/>
          </p:cNvSpPr>
          <p:nvPr>
            <p:ph type="ctrTitle" hasCustomPrompt="1"/>
          </p:nvPr>
        </p:nvSpPr>
        <p:spPr>
          <a:xfrm>
            <a:off x="144000" y="144000"/>
            <a:ext cx="4860000" cy="6480000"/>
          </a:xfrm>
          <a:solidFill>
            <a:schemeClr val="bg1"/>
          </a:solidFill>
          <a:ln>
            <a:noFill/>
          </a:ln>
        </p:spPr>
        <p:txBody>
          <a:bodyPr lIns="432000" tIns="72000" rIns="288000" bIns="2448000" rtlCol="0" anchor="b"/>
          <a:lstStyle>
            <a:lvl1pPr algn="l">
              <a:defRPr sz="5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Ευχαριστούμε</a:t>
            </a: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 hasCustomPrompt="1"/>
          </p:nvPr>
        </p:nvSpPr>
        <p:spPr>
          <a:xfrm>
            <a:off x="1038224" y="4504149"/>
            <a:ext cx="3349381" cy="252000"/>
          </a:xfrm>
          <a:noFill/>
        </p:spPr>
        <p:txBody>
          <a:bodyPr lIns="0" tIns="0" rIns="0" bIns="0" rtlCol="0" anchor="t"/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l-GR" noProof="0" dirty="0"/>
              <a:t>Πλήρες όνομα</a:t>
            </a:r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15" hasCustomPrompt="1"/>
          </p:nvPr>
        </p:nvSpPr>
        <p:spPr>
          <a:xfrm>
            <a:off x="1038224" y="4908147"/>
            <a:ext cx="3349381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Τηλέφωνο</a:t>
            </a:r>
          </a:p>
        </p:txBody>
      </p:sp>
      <p:sp>
        <p:nvSpPr>
          <p:cNvPr id="11" name="Θέση κειμένου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38631" y="5312145"/>
            <a:ext cx="3349381" cy="252000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lvl="0" rtl="0"/>
            <a:r>
              <a:rPr lang="el-GR" noProof="0" dirty="0"/>
              <a:t>Email</a:t>
            </a:r>
          </a:p>
        </p:txBody>
      </p:sp>
      <p:sp>
        <p:nvSpPr>
          <p:cNvPr id="16" name="Θέση κειμένου 15"/>
          <p:cNvSpPr>
            <a:spLocks noGrp="1"/>
          </p:cNvSpPr>
          <p:nvPr>
            <p:ph type="body" sz="quarter" idx="17" hasCustomPrompt="1"/>
          </p:nvPr>
        </p:nvSpPr>
        <p:spPr>
          <a:xfrm>
            <a:off x="1026094" y="5715370"/>
            <a:ext cx="3350644" cy="252413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lvl="0" rtl="0"/>
            <a:r>
              <a:rPr lang="el-GR" noProof="0" dirty="0"/>
              <a:t>Τοποθεσία Web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013450"/>
          </a:xfrm>
          <a:solidFill>
            <a:schemeClr val="bg1">
              <a:lumMod val="95000"/>
            </a:schemeClr>
          </a:solidFill>
        </p:spPr>
        <p:txBody>
          <a:bodyPr lIns="576000" tIns="0" rIns="36000" bIns="0" rtlCol="0" anchor="ctr"/>
          <a:lstStyle>
            <a:lvl1pPr marL="0" indent="0" algn="l">
              <a:buNone/>
              <a:defRPr/>
            </a:lvl1pPr>
          </a:lstStyle>
          <a:p>
            <a:pPr rtl="0"/>
            <a:r>
              <a:rPr lang="el-GR" noProof="0" dirty="0"/>
              <a:t>Εισαγάγετε ή μεταφέρετε και αποθέστε τη φωτογραφία σας</a:t>
            </a:r>
          </a:p>
        </p:txBody>
      </p:sp>
      <p:sp>
        <p:nvSpPr>
          <p:cNvPr id="2" name="Τίτλος 1"/>
          <p:cNvSpPr>
            <a:spLocks noGrp="1"/>
          </p:cNvSpPr>
          <p:nvPr>
            <p:ph type="ctrTitle" hasCustomPrompt="1"/>
          </p:nvPr>
        </p:nvSpPr>
        <p:spPr>
          <a:xfrm>
            <a:off x="7189200" y="163897"/>
            <a:ext cx="4860000" cy="5724000"/>
          </a:xfrm>
          <a:solidFill>
            <a:schemeClr val="bg1"/>
          </a:solidFill>
          <a:ln>
            <a:noFill/>
          </a:ln>
        </p:spPr>
        <p:txBody>
          <a:bodyPr lIns="432000" tIns="72000" rIns="288000" bIns="1404000" rtlCol="0" anchor="b"/>
          <a:lstStyle>
            <a:lvl1pPr algn="l">
              <a:defRPr sz="4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Τίτλος διαφάνειας διαχωρισμού</a:t>
            </a: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 hasCustomPrompt="1"/>
          </p:nvPr>
        </p:nvSpPr>
        <p:spPr>
          <a:xfrm>
            <a:off x="7652806" y="4837186"/>
            <a:ext cx="3932788" cy="750814"/>
          </a:xfrm>
          <a:noFill/>
        </p:spPr>
        <p:txBody>
          <a:bodyPr lIns="0" tIns="0" rIns="0" bIns="0" rtlCol="0" anchor="t"/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l-GR" noProof="0"/>
              <a:t>Κάντε κλικ για να επεξεργαστείτε τον υπότιτλο του υποδείγματος</a:t>
            </a:r>
            <a:endParaRPr lang="el-GR" noProof="0" dirty="0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9" name="Θέση υποσέλιδου 8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8" name="Θέση εικόνας 5"/>
          <p:cNvSpPr>
            <a:spLocks noGrp="1"/>
          </p:cNvSpPr>
          <p:nvPr>
            <p:ph type="pic" sz="quarter" idx="14" hasCustomPrompt="1"/>
          </p:nvPr>
        </p:nvSpPr>
        <p:spPr>
          <a:xfrm>
            <a:off x="7652806" y="764519"/>
            <a:ext cx="3932788" cy="187200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Ορθογώνιο 3"/>
          <p:cNvSpPr/>
          <p:nvPr userDrawn="1"/>
        </p:nvSpPr>
        <p:spPr>
          <a:xfrm>
            <a:off x="0" y="0"/>
            <a:ext cx="12192000" cy="60134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" name="Τίτλος 1"/>
          <p:cNvSpPr>
            <a:spLocks noGrp="1"/>
          </p:cNvSpPr>
          <p:nvPr>
            <p:ph type="ctrTitle" hasCustomPrompt="1"/>
          </p:nvPr>
        </p:nvSpPr>
        <p:spPr>
          <a:xfrm>
            <a:off x="7189200" y="163897"/>
            <a:ext cx="4860000" cy="5724000"/>
          </a:xfrm>
          <a:solidFill>
            <a:schemeClr val="bg1"/>
          </a:solidFill>
          <a:ln>
            <a:noFill/>
          </a:ln>
        </p:spPr>
        <p:txBody>
          <a:bodyPr lIns="432000" tIns="72000" rIns="288000" bIns="1404000" rtlCol="0" anchor="b"/>
          <a:lstStyle>
            <a:lvl1pPr algn="l">
              <a:defRPr sz="4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Κάντε κλικ για να επεξεργαστείτε τον τίτλο σας</a:t>
            </a: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 hasCustomPrompt="1"/>
          </p:nvPr>
        </p:nvSpPr>
        <p:spPr>
          <a:xfrm>
            <a:off x="7652806" y="4837186"/>
            <a:ext cx="3932788" cy="750814"/>
          </a:xfrm>
          <a:noFill/>
        </p:spPr>
        <p:txBody>
          <a:bodyPr lIns="0" tIns="0" rIns="0" bIns="0" rtlCol="0" anchor="t"/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l-GR" noProof="0"/>
              <a:t>Κάντε κλικ για να επεξεργαστείτε τον υπότιτλο του υποδείγματος</a:t>
            </a:r>
            <a:endParaRPr lang="el-GR" noProof="0" dirty="0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9" name="Θέση υποσέλιδου 8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12" name="Θέση εικόνας 5"/>
          <p:cNvSpPr>
            <a:spLocks noGrp="1"/>
          </p:cNvSpPr>
          <p:nvPr>
            <p:ph type="pic" sz="quarter" idx="16" hasCustomPrompt="1"/>
          </p:nvPr>
        </p:nvSpPr>
        <p:spPr>
          <a:xfrm>
            <a:off x="7652806" y="764519"/>
            <a:ext cx="1872000" cy="187200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3" name="Θέση εικόνας 5"/>
          <p:cNvSpPr>
            <a:spLocks noGrp="1"/>
          </p:cNvSpPr>
          <p:nvPr>
            <p:ph type="pic" sz="quarter" idx="17" hasCustomPrompt="1"/>
          </p:nvPr>
        </p:nvSpPr>
        <p:spPr>
          <a:xfrm>
            <a:off x="9713594" y="764519"/>
            <a:ext cx="1872000" cy="187200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6" name="Θέση κειμένου 15"/>
          <p:cNvSpPr>
            <a:spLocks noGrp="1"/>
          </p:cNvSpPr>
          <p:nvPr>
            <p:ph type="body" sz="quarter" idx="18" hasCustomPrompt="1"/>
          </p:nvPr>
        </p:nvSpPr>
        <p:spPr>
          <a:xfrm>
            <a:off x="424800" y="3327399"/>
            <a:ext cx="6350000" cy="2560498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8"/>
          <p:cNvSpPr>
            <a:spLocks noGrp="1"/>
          </p:cNvSpPr>
          <p:nvPr>
            <p:ph type="body" sz="quarter" idx="17" hasCustomPrompt="1"/>
          </p:nvPr>
        </p:nvSpPr>
        <p:spPr>
          <a:xfrm>
            <a:off x="4318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1</a:t>
            </a:r>
          </a:p>
        </p:txBody>
      </p:sp>
      <p:sp>
        <p:nvSpPr>
          <p:cNvPr id="8" name="Θέση κειμένου 10"/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33" hasCustomPrompt="1"/>
          </p:nvPr>
        </p:nvSpPr>
        <p:spPr>
          <a:xfrm>
            <a:off x="277185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2</a:t>
            </a:r>
          </a:p>
        </p:txBody>
      </p:sp>
      <p:sp>
        <p:nvSpPr>
          <p:cNvPr id="10" name="Θέση κειμένου 10"/>
          <p:cNvSpPr>
            <a:spLocks noGrp="1"/>
          </p:cNvSpPr>
          <p:nvPr>
            <p:ph type="body" sz="quarter" idx="34" hasCustomPrompt="1"/>
          </p:nvPr>
        </p:nvSpPr>
        <p:spPr>
          <a:xfrm>
            <a:off x="277185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1" name="Θέση κειμένου 8"/>
          <p:cNvSpPr>
            <a:spLocks noGrp="1"/>
          </p:cNvSpPr>
          <p:nvPr>
            <p:ph type="body" sz="quarter" idx="35" hasCustomPrompt="1"/>
          </p:nvPr>
        </p:nvSpPr>
        <p:spPr>
          <a:xfrm>
            <a:off x="51119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3</a:t>
            </a:r>
          </a:p>
        </p:txBody>
      </p:sp>
      <p:sp>
        <p:nvSpPr>
          <p:cNvPr id="12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51119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3" name="Θέση κειμένου 8"/>
          <p:cNvSpPr>
            <a:spLocks noGrp="1"/>
          </p:cNvSpPr>
          <p:nvPr>
            <p:ph type="body" sz="quarter" idx="37" hasCustomPrompt="1"/>
          </p:nvPr>
        </p:nvSpPr>
        <p:spPr>
          <a:xfrm>
            <a:off x="745195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4</a:t>
            </a:r>
          </a:p>
        </p:txBody>
      </p:sp>
      <p:sp>
        <p:nvSpPr>
          <p:cNvPr id="14" name="Θέση κειμένου 10"/>
          <p:cNvSpPr>
            <a:spLocks noGrp="1"/>
          </p:cNvSpPr>
          <p:nvPr>
            <p:ph type="body" sz="quarter" idx="38" hasCustomPrompt="1"/>
          </p:nvPr>
        </p:nvSpPr>
        <p:spPr>
          <a:xfrm>
            <a:off x="745195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5" name="Θέση κειμένου 8"/>
          <p:cNvSpPr>
            <a:spLocks noGrp="1"/>
          </p:cNvSpPr>
          <p:nvPr>
            <p:ph type="body" sz="quarter" idx="39" hasCustomPrompt="1"/>
          </p:nvPr>
        </p:nvSpPr>
        <p:spPr>
          <a:xfrm>
            <a:off x="97920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5</a:t>
            </a:r>
          </a:p>
        </p:txBody>
      </p:sp>
      <p:sp>
        <p:nvSpPr>
          <p:cNvPr id="16" name="Θέση κειμένου 10"/>
          <p:cNvSpPr>
            <a:spLocks noGrp="1"/>
          </p:cNvSpPr>
          <p:nvPr>
            <p:ph type="body" sz="quarter" idx="40" hasCustomPrompt="1"/>
          </p:nvPr>
        </p:nvSpPr>
        <p:spPr>
          <a:xfrm>
            <a:off x="97920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7" name="Θέση εικόνας 15"/>
          <p:cNvSpPr>
            <a:spLocks noGrp="1"/>
          </p:cNvSpPr>
          <p:nvPr>
            <p:ph type="pic" sz="quarter" idx="41" hasCustomPrompt="1"/>
          </p:nvPr>
        </p:nvSpPr>
        <p:spPr>
          <a:xfrm>
            <a:off x="68380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8" name="Θέση εικόνας 15"/>
          <p:cNvSpPr>
            <a:spLocks noGrp="1"/>
          </p:cNvSpPr>
          <p:nvPr>
            <p:ph type="pic" sz="quarter" idx="42" hasCustomPrompt="1"/>
          </p:nvPr>
        </p:nvSpPr>
        <p:spPr>
          <a:xfrm>
            <a:off x="302385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9" name="Θέση εικόνας 15"/>
          <p:cNvSpPr>
            <a:spLocks noGrp="1"/>
          </p:cNvSpPr>
          <p:nvPr>
            <p:ph type="pic" sz="quarter" idx="43" hasCustomPrompt="1"/>
          </p:nvPr>
        </p:nvSpPr>
        <p:spPr>
          <a:xfrm>
            <a:off x="536390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0" name="Θέση εικόνας 15"/>
          <p:cNvSpPr>
            <a:spLocks noGrp="1"/>
          </p:cNvSpPr>
          <p:nvPr>
            <p:ph type="pic" sz="quarter" idx="44" hasCustomPrompt="1"/>
          </p:nvPr>
        </p:nvSpPr>
        <p:spPr>
          <a:xfrm>
            <a:off x="770395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1" name="Θέση εικόνας 15"/>
          <p:cNvSpPr>
            <a:spLocks noGrp="1"/>
          </p:cNvSpPr>
          <p:nvPr>
            <p:ph type="pic" sz="quarter" idx="45" hasCustomPrompt="1"/>
          </p:nvPr>
        </p:nvSpPr>
        <p:spPr>
          <a:xfrm>
            <a:off x="1004400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2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23" name="Ορθογώνιο 6"/>
          <p:cNvSpPr/>
          <p:nvPr userDrawn="1"/>
        </p:nvSpPr>
        <p:spPr>
          <a:xfrm>
            <a:off x="752395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4" name="Ορθογώνιο 6"/>
          <p:cNvSpPr/>
          <p:nvPr userDrawn="1"/>
        </p:nvSpPr>
        <p:spPr>
          <a:xfrm>
            <a:off x="986990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5" name="Ορθογώνιο 6"/>
          <p:cNvSpPr/>
          <p:nvPr userDrawn="1"/>
        </p:nvSpPr>
        <p:spPr>
          <a:xfrm>
            <a:off x="50380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6" name="Ορθογώνιο 6"/>
          <p:cNvSpPr/>
          <p:nvPr userDrawn="1"/>
        </p:nvSpPr>
        <p:spPr>
          <a:xfrm>
            <a:off x="284385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7" name="Ορθογώνιο 6"/>
          <p:cNvSpPr/>
          <p:nvPr userDrawn="1"/>
        </p:nvSpPr>
        <p:spPr>
          <a:xfrm>
            <a:off x="517800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143999" y="143998"/>
            <a:ext cx="4680001" cy="6480000"/>
          </a:xfrm>
          <a:solidFill>
            <a:schemeClr val="bg1">
              <a:lumMod val="95000"/>
            </a:schemeClr>
          </a:solidFill>
        </p:spPr>
        <p:txBody>
          <a:bodyPr lIns="576000" tIns="0" rIns="36000" bIns="0" rtlCol="0" anchor="ctr"/>
          <a:lstStyle>
            <a:lvl1pPr marL="0" indent="0" algn="l">
              <a:buNone/>
              <a:defRPr/>
            </a:lvl1pPr>
          </a:lstStyle>
          <a:p>
            <a:pPr rtl="0"/>
            <a:r>
              <a:rPr lang="el-GR" noProof="0" dirty="0"/>
              <a:t>Εισαγάγετε ή μεταφέρετε και αποθέστε τη φωτογραφία σας</a:t>
            </a:r>
          </a:p>
        </p:txBody>
      </p:sp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5111900" y="432000"/>
            <a:ext cx="6660100" cy="432000"/>
          </a:xfrm>
        </p:spPr>
        <p:txBody>
          <a:bodyPr rtlCol="0"/>
          <a:lstStyle>
            <a:lvl1pPr>
              <a:defRPr sz="2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11" name="Θέση κειμένου 8"/>
          <p:cNvSpPr>
            <a:spLocks noGrp="1"/>
          </p:cNvSpPr>
          <p:nvPr>
            <p:ph type="body" sz="quarter" idx="35" hasCustomPrompt="1"/>
          </p:nvPr>
        </p:nvSpPr>
        <p:spPr>
          <a:xfrm>
            <a:off x="51119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1</a:t>
            </a:r>
          </a:p>
        </p:txBody>
      </p:sp>
      <p:sp>
        <p:nvSpPr>
          <p:cNvPr id="12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51119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3" name="Θέση κειμένου 8"/>
          <p:cNvSpPr>
            <a:spLocks noGrp="1"/>
          </p:cNvSpPr>
          <p:nvPr>
            <p:ph type="body" sz="quarter" idx="37" hasCustomPrompt="1"/>
          </p:nvPr>
        </p:nvSpPr>
        <p:spPr>
          <a:xfrm>
            <a:off x="745195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2</a:t>
            </a:r>
          </a:p>
        </p:txBody>
      </p:sp>
      <p:sp>
        <p:nvSpPr>
          <p:cNvPr id="14" name="Θέση κειμένου 10"/>
          <p:cNvSpPr>
            <a:spLocks noGrp="1"/>
          </p:cNvSpPr>
          <p:nvPr>
            <p:ph type="body" sz="quarter" idx="38" hasCustomPrompt="1"/>
          </p:nvPr>
        </p:nvSpPr>
        <p:spPr>
          <a:xfrm>
            <a:off x="745195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5" name="Θέση κειμένου 8"/>
          <p:cNvSpPr>
            <a:spLocks noGrp="1"/>
          </p:cNvSpPr>
          <p:nvPr>
            <p:ph type="body" sz="quarter" idx="39" hasCustomPrompt="1"/>
          </p:nvPr>
        </p:nvSpPr>
        <p:spPr>
          <a:xfrm>
            <a:off x="97920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3</a:t>
            </a:r>
          </a:p>
        </p:txBody>
      </p:sp>
      <p:sp>
        <p:nvSpPr>
          <p:cNvPr id="16" name="Θέση κειμένου 10"/>
          <p:cNvSpPr>
            <a:spLocks noGrp="1"/>
          </p:cNvSpPr>
          <p:nvPr>
            <p:ph type="body" sz="quarter" idx="40" hasCustomPrompt="1"/>
          </p:nvPr>
        </p:nvSpPr>
        <p:spPr>
          <a:xfrm>
            <a:off x="97920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9" name="Θέση εικόνας 15"/>
          <p:cNvSpPr>
            <a:spLocks noGrp="1"/>
          </p:cNvSpPr>
          <p:nvPr>
            <p:ph type="pic" sz="quarter" idx="43" hasCustomPrompt="1"/>
          </p:nvPr>
        </p:nvSpPr>
        <p:spPr>
          <a:xfrm>
            <a:off x="536390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0" name="Θέση εικόνας 15"/>
          <p:cNvSpPr>
            <a:spLocks noGrp="1"/>
          </p:cNvSpPr>
          <p:nvPr>
            <p:ph type="pic" sz="quarter" idx="44" hasCustomPrompt="1"/>
          </p:nvPr>
        </p:nvSpPr>
        <p:spPr>
          <a:xfrm>
            <a:off x="770395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1" name="Θέση εικόνας 15"/>
          <p:cNvSpPr>
            <a:spLocks noGrp="1"/>
          </p:cNvSpPr>
          <p:nvPr>
            <p:ph type="pic" sz="quarter" idx="45" hasCustomPrompt="1"/>
          </p:nvPr>
        </p:nvSpPr>
        <p:spPr>
          <a:xfrm>
            <a:off x="1004400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2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5111499" y="1008000"/>
            <a:ext cx="6659814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grpSp>
        <p:nvGrpSpPr>
          <p:cNvPr id="25" name="Ομάδα 24"/>
          <p:cNvGrpSpPr/>
          <p:nvPr userDrawn="1"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26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noProof="0" dirty="0"/>
            </a:p>
          </p:txBody>
        </p:sp>
        <p:sp>
          <p:nvSpPr>
            <p:cNvPr id="27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noProof="0" dirty="0"/>
            </a:p>
          </p:txBody>
        </p:sp>
      </p:grpSp>
      <p:sp>
        <p:nvSpPr>
          <p:cNvPr id="24" name="Ορθογώνιο 6"/>
          <p:cNvSpPr/>
          <p:nvPr userDrawn="1"/>
        </p:nvSpPr>
        <p:spPr>
          <a:xfrm>
            <a:off x="517800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8" name="Ορθογώνιο 6"/>
          <p:cNvSpPr/>
          <p:nvPr userDrawn="1"/>
        </p:nvSpPr>
        <p:spPr>
          <a:xfrm>
            <a:off x="752395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9" name="Ορθογώνιο 6"/>
          <p:cNvSpPr/>
          <p:nvPr userDrawn="1"/>
        </p:nvSpPr>
        <p:spPr>
          <a:xfrm>
            <a:off x="986990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143999" y="143998"/>
            <a:ext cx="4680001" cy="6480000"/>
          </a:xfrm>
          <a:solidFill>
            <a:schemeClr val="bg1">
              <a:lumMod val="95000"/>
            </a:schemeClr>
          </a:solidFill>
        </p:spPr>
        <p:txBody>
          <a:bodyPr lIns="576000" tIns="0" rIns="36000" bIns="0" rtlCol="0" anchor="ctr"/>
          <a:lstStyle>
            <a:lvl1pPr marL="0" indent="0" algn="l">
              <a:buNone/>
              <a:defRPr/>
            </a:lvl1pPr>
          </a:lstStyle>
          <a:p>
            <a:pPr rtl="0"/>
            <a:r>
              <a:rPr lang="el-GR" noProof="0" dirty="0"/>
              <a:t>Εισαγάγετε ή μεταφέρετε και αποθέστε τη φωτογραφία σας</a:t>
            </a:r>
          </a:p>
        </p:txBody>
      </p:sp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5111900" y="432000"/>
            <a:ext cx="6660100" cy="432000"/>
          </a:xfrm>
        </p:spPr>
        <p:txBody>
          <a:bodyPr rtlCol="0"/>
          <a:lstStyle>
            <a:lvl1pPr>
              <a:defRPr sz="2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11" name="Θέση κειμένου 8"/>
          <p:cNvSpPr>
            <a:spLocks noGrp="1"/>
          </p:cNvSpPr>
          <p:nvPr>
            <p:ph type="body" sz="quarter" idx="35" hasCustomPrompt="1"/>
          </p:nvPr>
        </p:nvSpPr>
        <p:spPr>
          <a:xfrm>
            <a:off x="6502388" y="2233079"/>
            <a:ext cx="1872000" cy="360000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1</a:t>
            </a:r>
          </a:p>
        </p:txBody>
      </p:sp>
      <p:sp>
        <p:nvSpPr>
          <p:cNvPr id="12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6502388" y="2721591"/>
            <a:ext cx="1872000" cy="36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3" name="Θέση κειμένου 8"/>
          <p:cNvSpPr>
            <a:spLocks noGrp="1"/>
          </p:cNvSpPr>
          <p:nvPr>
            <p:ph type="body" sz="quarter" idx="37" hasCustomPrompt="1"/>
          </p:nvPr>
        </p:nvSpPr>
        <p:spPr>
          <a:xfrm>
            <a:off x="9899313" y="2233079"/>
            <a:ext cx="1872000" cy="360000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2</a:t>
            </a:r>
          </a:p>
        </p:txBody>
      </p:sp>
      <p:sp>
        <p:nvSpPr>
          <p:cNvPr id="14" name="Θέση κειμένου 10"/>
          <p:cNvSpPr>
            <a:spLocks noGrp="1"/>
          </p:cNvSpPr>
          <p:nvPr>
            <p:ph type="body" sz="quarter" idx="38" hasCustomPrompt="1"/>
          </p:nvPr>
        </p:nvSpPr>
        <p:spPr>
          <a:xfrm>
            <a:off x="9899313" y="2721591"/>
            <a:ext cx="1872000" cy="36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9" name="Θέση εικόνας 15"/>
          <p:cNvSpPr>
            <a:spLocks noGrp="1"/>
          </p:cNvSpPr>
          <p:nvPr>
            <p:ph type="pic" sz="quarter" idx="43" hasCustomPrompt="1"/>
          </p:nvPr>
        </p:nvSpPr>
        <p:spPr>
          <a:xfrm>
            <a:off x="5130008" y="2233079"/>
            <a:ext cx="1219835" cy="1219835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 spc="-50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0" name="Θέση εικόνας 15"/>
          <p:cNvSpPr>
            <a:spLocks noGrp="1"/>
          </p:cNvSpPr>
          <p:nvPr>
            <p:ph type="pic" sz="quarter" idx="44" hasCustomPrompt="1"/>
          </p:nvPr>
        </p:nvSpPr>
        <p:spPr>
          <a:xfrm>
            <a:off x="8526933" y="2233079"/>
            <a:ext cx="1219835" cy="1219835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 spc="-50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2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5111499" y="1008000"/>
            <a:ext cx="6659814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grpSp>
        <p:nvGrpSpPr>
          <p:cNvPr id="25" name="Ομάδα 24"/>
          <p:cNvGrpSpPr/>
          <p:nvPr userDrawn="1"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26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noProof="0" dirty="0"/>
            </a:p>
          </p:txBody>
        </p:sp>
        <p:sp>
          <p:nvSpPr>
            <p:cNvPr id="27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noProof="0" dirty="0"/>
            </a:p>
          </p:txBody>
        </p:sp>
      </p:grpSp>
      <p:sp>
        <p:nvSpPr>
          <p:cNvPr id="33" name="Θέση κειμένου 8"/>
          <p:cNvSpPr>
            <a:spLocks noGrp="1"/>
          </p:cNvSpPr>
          <p:nvPr>
            <p:ph type="body" sz="quarter" idx="45" hasCustomPrompt="1"/>
          </p:nvPr>
        </p:nvSpPr>
        <p:spPr>
          <a:xfrm>
            <a:off x="6502388" y="3859797"/>
            <a:ext cx="1872000" cy="360000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1</a:t>
            </a:r>
          </a:p>
        </p:txBody>
      </p:sp>
      <p:sp>
        <p:nvSpPr>
          <p:cNvPr id="34" name="Θέση κειμένου 10"/>
          <p:cNvSpPr>
            <a:spLocks noGrp="1"/>
          </p:cNvSpPr>
          <p:nvPr>
            <p:ph type="body" sz="quarter" idx="46" hasCustomPrompt="1"/>
          </p:nvPr>
        </p:nvSpPr>
        <p:spPr>
          <a:xfrm>
            <a:off x="6502388" y="4348309"/>
            <a:ext cx="1872000" cy="36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35" name="Θέση κειμένου 8"/>
          <p:cNvSpPr>
            <a:spLocks noGrp="1"/>
          </p:cNvSpPr>
          <p:nvPr>
            <p:ph type="body" sz="quarter" idx="47" hasCustomPrompt="1"/>
          </p:nvPr>
        </p:nvSpPr>
        <p:spPr>
          <a:xfrm>
            <a:off x="9899313" y="3859797"/>
            <a:ext cx="1872000" cy="360000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2</a:t>
            </a:r>
          </a:p>
        </p:txBody>
      </p:sp>
      <p:sp>
        <p:nvSpPr>
          <p:cNvPr id="36" name="Θέση κειμένου 10"/>
          <p:cNvSpPr>
            <a:spLocks noGrp="1"/>
          </p:cNvSpPr>
          <p:nvPr>
            <p:ph type="body" sz="quarter" idx="48" hasCustomPrompt="1"/>
          </p:nvPr>
        </p:nvSpPr>
        <p:spPr>
          <a:xfrm>
            <a:off x="9899313" y="4348309"/>
            <a:ext cx="1872000" cy="36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37" name="Θέση εικόνας 15"/>
          <p:cNvSpPr>
            <a:spLocks noGrp="1"/>
          </p:cNvSpPr>
          <p:nvPr>
            <p:ph type="pic" sz="quarter" idx="49" hasCustomPrompt="1"/>
          </p:nvPr>
        </p:nvSpPr>
        <p:spPr>
          <a:xfrm>
            <a:off x="5130008" y="3859797"/>
            <a:ext cx="1219835" cy="1219835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 spc="-50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38" name="Θέση εικόνας 15"/>
          <p:cNvSpPr>
            <a:spLocks noGrp="1"/>
          </p:cNvSpPr>
          <p:nvPr>
            <p:ph type="pic" sz="quarter" idx="50" hasCustomPrompt="1"/>
          </p:nvPr>
        </p:nvSpPr>
        <p:spPr>
          <a:xfrm>
            <a:off x="8526933" y="3859797"/>
            <a:ext cx="1219835" cy="1219835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 spc="-50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4" name="Ορθογώνιο 6"/>
          <p:cNvSpPr/>
          <p:nvPr userDrawn="1"/>
        </p:nvSpPr>
        <p:spPr>
          <a:xfrm>
            <a:off x="6502388" y="3311998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8" name="Ορθογώνιο 6"/>
          <p:cNvSpPr/>
          <p:nvPr userDrawn="1"/>
        </p:nvSpPr>
        <p:spPr>
          <a:xfrm>
            <a:off x="9917313" y="3311998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9" name="Ορθογώνιο 6"/>
          <p:cNvSpPr/>
          <p:nvPr userDrawn="1"/>
        </p:nvSpPr>
        <p:spPr>
          <a:xfrm>
            <a:off x="6502388" y="4935521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30" name="Ορθογώνιο 6"/>
          <p:cNvSpPr/>
          <p:nvPr userDrawn="1"/>
        </p:nvSpPr>
        <p:spPr>
          <a:xfrm>
            <a:off x="9917313" y="4935521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Εικόνα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3465" y="812097"/>
            <a:ext cx="11528535" cy="5645385"/>
          </a:xfrm>
          <a:prstGeom prst="rect">
            <a:avLst/>
          </a:prstGeom>
        </p:spPr>
      </p:pic>
      <p:sp>
        <p:nvSpPr>
          <p:cNvPr id="8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5217319" y="1255405"/>
            <a:ext cx="6974680" cy="3935414"/>
          </a:xfrm>
          <a:solidFill>
            <a:schemeClr val="bg1">
              <a:lumMod val="95000"/>
              <a:alpha val="70000"/>
            </a:schemeClr>
          </a:solidFill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 dirty="0"/>
              <a:t>Εισαγάγετε ή μεταφέρετε και αποθέστε το σχέδιο οθόνης σας εδώ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 hasCustomPrompt="1"/>
          </p:nvPr>
        </p:nvSpPr>
        <p:spPr>
          <a:xfrm>
            <a:off x="424370" y="3955774"/>
            <a:ext cx="3978665" cy="1976617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noProof="0" dirty="0"/>
              <a:t>Προσθέστε υποσέλιδο</a:t>
            </a:r>
          </a:p>
        </p:txBody>
      </p:sp>
      <p:sp>
        <p:nvSpPr>
          <p:cNvPr id="9" name="Τίτλος 8"/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3971035" cy="432000"/>
          </a:xfrm>
        </p:spPr>
        <p:txBody>
          <a:bodyPr rtlCol="0" anchor="t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Κάντε κλικ για να επεξεργαστείτε τον τίτλο</a:t>
            </a:r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14" hasCustomPrompt="1"/>
          </p:nvPr>
        </p:nvSpPr>
        <p:spPr>
          <a:xfrm>
            <a:off x="423863" y="2563813"/>
            <a:ext cx="3979862" cy="1212850"/>
          </a:xfrm>
        </p:spPr>
        <p:txBody>
          <a:bodyPr rtlCol="0" anchor="b"/>
          <a:lstStyle>
            <a:lvl1pPr marL="0" indent="0">
              <a:buNone/>
              <a:defRPr sz="2800">
                <a:latin typeface="+mj-lt"/>
              </a:defRPr>
            </a:lvl1pPr>
            <a:lvl2pPr marL="266700" indent="0">
              <a:buNone/>
              <a:defRPr>
                <a:latin typeface="+mj-lt"/>
              </a:defRPr>
            </a:lvl2pPr>
            <a:lvl3pPr marL="542925" indent="0">
              <a:buNone/>
              <a:defRPr>
                <a:latin typeface="+mj-lt"/>
              </a:defRPr>
            </a:lvl3pPr>
            <a:lvl4pPr marL="809625" indent="0">
              <a:buNone/>
              <a:defRPr>
                <a:latin typeface="+mj-lt"/>
              </a:defRPr>
            </a:lvl4pPr>
            <a:lvl5pPr marL="1076325" indent="0">
              <a:buNone/>
              <a:defRPr>
                <a:latin typeface="+mj-lt"/>
              </a:defRPr>
            </a:lvl5pPr>
          </a:lstStyle>
          <a:p>
            <a:pPr lvl="0" rtl="0"/>
            <a:r>
              <a:rPr lang="el-GR" noProof="0" dirty="0"/>
              <a:t>Επισημασμένο κείμενο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33" hasCustomPrompt="1"/>
          </p:nvPr>
        </p:nvSpPr>
        <p:spPr>
          <a:xfrm>
            <a:off x="277185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2</a:t>
            </a:r>
          </a:p>
        </p:txBody>
      </p:sp>
      <p:sp>
        <p:nvSpPr>
          <p:cNvPr id="10" name="Θέση κειμένου 10"/>
          <p:cNvSpPr>
            <a:spLocks noGrp="1"/>
          </p:cNvSpPr>
          <p:nvPr>
            <p:ph type="body" sz="quarter" idx="34" hasCustomPrompt="1"/>
          </p:nvPr>
        </p:nvSpPr>
        <p:spPr>
          <a:xfrm>
            <a:off x="277185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1" name="Θέση κειμένου 8"/>
          <p:cNvSpPr>
            <a:spLocks noGrp="1"/>
          </p:cNvSpPr>
          <p:nvPr>
            <p:ph type="body" sz="quarter" idx="35" hasCustomPrompt="1"/>
          </p:nvPr>
        </p:nvSpPr>
        <p:spPr>
          <a:xfrm>
            <a:off x="51119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3</a:t>
            </a:r>
          </a:p>
        </p:txBody>
      </p:sp>
      <p:sp>
        <p:nvSpPr>
          <p:cNvPr id="12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51119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3" name="Θέση κειμένου 8"/>
          <p:cNvSpPr>
            <a:spLocks noGrp="1"/>
          </p:cNvSpPr>
          <p:nvPr>
            <p:ph type="body" sz="quarter" idx="37" hasCustomPrompt="1"/>
          </p:nvPr>
        </p:nvSpPr>
        <p:spPr>
          <a:xfrm>
            <a:off x="745195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4</a:t>
            </a:r>
          </a:p>
        </p:txBody>
      </p:sp>
      <p:sp>
        <p:nvSpPr>
          <p:cNvPr id="14" name="Θέση κειμένου 10"/>
          <p:cNvSpPr>
            <a:spLocks noGrp="1"/>
          </p:cNvSpPr>
          <p:nvPr>
            <p:ph type="body" sz="quarter" idx="38" hasCustomPrompt="1"/>
          </p:nvPr>
        </p:nvSpPr>
        <p:spPr>
          <a:xfrm>
            <a:off x="745195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8" name="Θέση εικόνας 15"/>
          <p:cNvSpPr>
            <a:spLocks noGrp="1"/>
          </p:cNvSpPr>
          <p:nvPr>
            <p:ph type="pic" sz="quarter" idx="42" hasCustomPrompt="1"/>
          </p:nvPr>
        </p:nvSpPr>
        <p:spPr>
          <a:xfrm>
            <a:off x="302385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9" name="Θέση εικόνας 15"/>
          <p:cNvSpPr>
            <a:spLocks noGrp="1"/>
          </p:cNvSpPr>
          <p:nvPr>
            <p:ph type="pic" sz="quarter" idx="43" hasCustomPrompt="1"/>
          </p:nvPr>
        </p:nvSpPr>
        <p:spPr>
          <a:xfrm>
            <a:off x="536390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0" name="Θέση εικόνας 15"/>
          <p:cNvSpPr>
            <a:spLocks noGrp="1"/>
          </p:cNvSpPr>
          <p:nvPr>
            <p:ph type="pic" sz="quarter" idx="44" hasCustomPrompt="1"/>
          </p:nvPr>
        </p:nvSpPr>
        <p:spPr>
          <a:xfrm>
            <a:off x="770395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2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grpSp>
        <p:nvGrpSpPr>
          <p:cNvPr id="15" name="Ομάδα 14"/>
          <p:cNvGrpSpPr/>
          <p:nvPr userDrawn="1"/>
        </p:nvGrpSpPr>
        <p:grpSpPr>
          <a:xfrm>
            <a:off x="2843850" y="1642400"/>
            <a:ext cx="6516100" cy="2131094"/>
            <a:chOff x="2843850" y="1642400"/>
            <a:chExt cx="1836000" cy="2131094"/>
          </a:xfrm>
        </p:grpSpPr>
        <p:sp>
          <p:nvSpPr>
            <p:cNvPr id="16" name="Ορθογώνιο 6"/>
            <p:cNvSpPr/>
            <p:nvPr/>
          </p:nvSpPr>
          <p:spPr>
            <a:xfrm>
              <a:off x="2843850" y="3629494"/>
              <a:ext cx="1836000" cy="144000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noProof="0" dirty="0"/>
            </a:p>
          </p:txBody>
        </p:sp>
        <p:sp>
          <p:nvSpPr>
            <p:cNvPr id="17" name="Ορθογώνιο 6"/>
            <p:cNvSpPr/>
            <p:nvPr/>
          </p:nvSpPr>
          <p:spPr>
            <a:xfrm flipV="1">
              <a:off x="2843850" y="1642400"/>
              <a:ext cx="1836000" cy="144000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noProof="0" dirty="0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Ορθογώνιο 6"/>
          <p:cNvSpPr/>
          <p:nvPr userDrawn="1"/>
        </p:nvSpPr>
        <p:spPr>
          <a:xfrm>
            <a:off x="11408062" y="6126183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6" name="Ορθογώνιο 15"/>
          <p:cNvSpPr/>
          <p:nvPr userDrawn="1"/>
        </p:nvSpPr>
        <p:spPr>
          <a:xfrm>
            <a:off x="0" y="6780458"/>
            <a:ext cx="12192000" cy="775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rtl="0"/>
            <a:r>
              <a:rPr lang="el-GR" noProof="0" dirty="0"/>
              <a:t>Κάντε κλικ για να επεξεργαστείτε το Στυλ κύριου τίτλου</a:t>
            </a:r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24370" y="1272208"/>
            <a:ext cx="11340000" cy="46601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el-GR" noProof="0" dirty="0"/>
              <a:t>Επεξεργασία στυλ κειμένου υποδείγματος</a:t>
            </a:r>
          </a:p>
          <a:p>
            <a:pPr lvl="1" rtl="0"/>
            <a:r>
              <a:rPr lang="el-GR" noProof="0" dirty="0"/>
              <a:t>Δεύτερου επιπέδου</a:t>
            </a:r>
          </a:p>
          <a:p>
            <a:pPr lvl="2" rtl="0"/>
            <a:r>
              <a:rPr lang="el-GR" noProof="0" dirty="0"/>
              <a:t>Τρίτου επιπέδου</a:t>
            </a:r>
          </a:p>
          <a:p>
            <a:pPr lvl="3" rtl="0"/>
            <a:r>
              <a:rPr lang="el-GR" noProof="0" dirty="0"/>
              <a:t>Τέταρτου επιπέδου</a:t>
            </a:r>
          </a:p>
          <a:p>
            <a:pPr lvl="4" rtl="0"/>
            <a:r>
              <a:rPr lang="el-GR" noProof="0" dirty="0"/>
              <a:t>Πέμπτου επιπέδου</a:t>
            </a:r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7089975" y="6487997"/>
            <a:ext cx="4114800" cy="20610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Προσθέστε υποσέλιδο</a:t>
            </a:r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11409431" y="6213621"/>
            <a:ext cx="537262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600" b="1" i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cxnSp>
        <p:nvCxnSpPr>
          <p:cNvPr id="12" name="Ευθεία γραμμή σύνδεσης 11"/>
          <p:cNvCxnSpPr/>
          <p:nvPr userDrawn="1"/>
        </p:nvCxnSpPr>
        <p:spPr>
          <a:xfrm>
            <a:off x="11408062" y="6780192"/>
            <a:ext cx="54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Ορθογώνιο 18"/>
          <p:cNvSpPr/>
          <p:nvPr userDrawn="1"/>
        </p:nvSpPr>
        <p:spPr>
          <a:xfrm>
            <a:off x="0" y="6780458"/>
            <a:ext cx="11232000" cy="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grpSp>
        <p:nvGrpSpPr>
          <p:cNvPr id="11" name="Ομάδα 10"/>
          <p:cNvGrpSpPr/>
          <p:nvPr userDrawn="1"/>
        </p:nvGrpSpPr>
        <p:grpSpPr>
          <a:xfrm>
            <a:off x="9874905" y="6130433"/>
            <a:ext cx="1329870" cy="320195"/>
            <a:chOff x="1985170" y="1950690"/>
            <a:chExt cx="2173095" cy="523220"/>
          </a:xfrm>
        </p:grpSpPr>
        <p:sp>
          <p:nvSpPr>
            <p:cNvPr id="13" name="Ορθογώνιο 12"/>
            <p:cNvSpPr/>
            <p:nvPr/>
          </p:nvSpPr>
          <p:spPr>
            <a:xfrm>
              <a:off x="1985170" y="1950690"/>
              <a:ext cx="2173095" cy="52322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wrap="none" rtlCol="0" anchor="ctr">
              <a:noAutofit/>
            </a:bodyPr>
            <a:lstStyle/>
            <a:p>
              <a:pPr algn="ctr" rtl="0"/>
              <a:r>
                <a:rPr lang="el-GR" sz="1200" b="1" noProof="0" dirty="0" err="1">
                  <a:solidFill>
                    <a:schemeClr val="bg1"/>
                  </a:solidFill>
                  <a:latin typeface="+mj-lt"/>
                </a:rPr>
                <a:t>Contoso</a:t>
              </a:r>
              <a:r>
                <a:rPr lang="el-GR" sz="1200" noProof="0" dirty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l-GR" sz="1200" i="1" noProof="0" dirty="0" err="1">
                  <a:solidFill>
                    <a:schemeClr val="bg1"/>
                  </a:solidFill>
                  <a:latin typeface="+mj-lt"/>
                </a:rPr>
                <a:t>Ltd</a:t>
              </a:r>
              <a:r>
                <a:rPr lang="el-GR" sz="1200" noProof="0" dirty="0">
                  <a:solidFill>
                    <a:schemeClr val="bg1"/>
                  </a:solidFill>
                  <a:latin typeface="+mj-lt"/>
                </a:rPr>
                <a:t>.</a:t>
              </a:r>
            </a:p>
          </p:txBody>
        </p:sp>
        <p:sp>
          <p:nvSpPr>
            <p:cNvPr id="14" name="Ορθογώνιο 6"/>
            <p:cNvSpPr/>
            <p:nvPr/>
          </p:nvSpPr>
          <p:spPr>
            <a:xfrm flipV="1">
              <a:off x="2087087" y="2034539"/>
              <a:ext cx="203115" cy="177761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  <a:gd name="connsiteX0-19" fmla="*/ 4330700 w 4330700"/>
                <a:gd name="connsiteY0-20" fmla="*/ 588834 h 588834"/>
                <a:gd name="connsiteX1-21" fmla="*/ 0 w 4330700"/>
                <a:gd name="connsiteY1-22" fmla="*/ 588834 h 588834"/>
                <a:gd name="connsiteX2-23" fmla="*/ 0 w 4330700"/>
                <a:gd name="connsiteY2-24" fmla="*/ 0 h 588834"/>
                <a:gd name="connsiteX0-25" fmla="*/ 550806 w 550806"/>
                <a:gd name="connsiteY0-26" fmla="*/ 588834 h 588834"/>
                <a:gd name="connsiteX1-27" fmla="*/ 0 w 550806"/>
                <a:gd name="connsiteY1-28" fmla="*/ 588834 h 588834"/>
                <a:gd name="connsiteX2-29" fmla="*/ 0 w 550806"/>
                <a:gd name="connsiteY2-30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50806" h="588834">
                  <a:moveTo>
                    <a:pt x="550806" y="588834"/>
                  </a:move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sz="1100" noProof="0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 spc="-10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Calibri" panose="020F0502020204030204" pitchFamily="34" charset="0"/>
        <a:buChar char="○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7.sv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11" Type="http://schemas.openxmlformats.org/officeDocument/2006/relationships/image" Target="../media/image25.svg"/><Relationship Id="rId5" Type="http://schemas.openxmlformats.org/officeDocument/2006/relationships/image" Target="../media/image12.png"/><Relationship Id="rId15" Type="http://schemas.openxmlformats.org/officeDocument/2006/relationships/image" Target="../media/image29.svg"/><Relationship Id="rId10" Type="http://schemas.openxmlformats.org/officeDocument/2006/relationships/image" Target="../media/image22.png"/><Relationship Id="rId4" Type="http://schemas.openxmlformats.org/officeDocument/2006/relationships/image" Target="../media/image11.jpeg"/><Relationship Id="rId9" Type="http://schemas.openxmlformats.org/officeDocument/2006/relationships/image" Target="../media/image16.jpeg"/><Relationship Id="rId1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38.png"/><Relationship Id="rId4" Type="http://schemas.openxmlformats.org/officeDocument/2006/relationships/image" Target="../media/image4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42.png"/><Relationship Id="rId18" Type="http://schemas.openxmlformats.org/officeDocument/2006/relationships/image" Target="../media/image45.jpeg"/><Relationship Id="rId3" Type="http://schemas.openxmlformats.org/officeDocument/2006/relationships/image" Target="../media/image11.jpeg"/><Relationship Id="rId21" Type="http://schemas.openxmlformats.org/officeDocument/2006/relationships/image" Target="../media/image48.jpeg"/><Relationship Id="rId7" Type="http://schemas.openxmlformats.org/officeDocument/2006/relationships/image" Target="../media/image15.png"/><Relationship Id="rId12" Type="http://schemas.openxmlformats.org/officeDocument/2006/relationships/image" Target="../media/image50.svg"/><Relationship Id="rId17" Type="http://schemas.openxmlformats.org/officeDocument/2006/relationships/image" Target="../media/image44.jpe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54.svg"/><Relationship Id="rId20" Type="http://schemas.openxmlformats.org/officeDocument/2006/relationships/image" Target="../media/image4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eg"/><Relationship Id="rId11" Type="http://schemas.openxmlformats.org/officeDocument/2006/relationships/image" Target="../media/image41.png"/><Relationship Id="rId5" Type="http://schemas.openxmlformats.org/officeDocument/2006/relationships/image" Target="../media/image13.jpeg"/><Relationship Id="rId15" Type="http://schemas.openxmlformats.org/officeDocument/2006/relationships/image" Target="../media/image43.png"/><Relationship Id="rId10" Type="http://schemas.openxmlformats.org/officeDocument/2006/relationships/image" Target="../media/image48.svg"/><Relationship Id="rId19" Type="http://schemas.openxmlformats.org/officeDocument/2006/relationships/image" Target="../media/image46.jpeg"/><Relationship Id="rId4" Type="http://schemas.openxmlformats.org/officeDocument/2006/relationships/image" Target="../media/image12.png"/><Relationship Id="rId9" Type="http://schemas.openxmlformats.org/officeDocument/2006/relationships/image" Target="../media/image40.png"/><Relationship Id="rId14" Type="http://schemas.openxmlformats.org/officeDocument/2006/relationships/image" Target="../media/image52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9.jpeg"/><Relationship Id="rId7" Type="http://schemas.openxmlformats.org/officeDocument/2006/relationships/image" Target="../media/image64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png"/><Relationship Id="rId5" Type="http://schemas.openxmlformats.org/officeDocument/2006/relationships/image" Target="../media/image62.svg"/><Relationship Id="rId4" Type="http://schemas.openxmlformats.org/officeDocument/2006/relationships/image" Target="../media/image50.png"/><Relationship Id="rId9" Type="http://schemas.openxmlformats.org/officeDocument/2006/relationships/image" Target="../media/image66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png"/><Relationship Id="rId5" Type="http://schemas.microsoft.com/office/2007/relationships/hdphoto" Target="../media/hdphoto1.wdp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81.svg"/><Relationship Id="rId3" Type="http://schemas.openxmlformats.org/officeDocument/2006/relationships/image" Target="../media/image59.jpeg"/><Relationship Id="rId7" Type="http://schemas.openxmlformats.org/officeDocument/2006/relationships/image" Target="../media/image75.sv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1" Type="http://schemas.openxmlformats.org/officeDocument/2006/relationships/image" Target="../media/image79.svg"/><Relationship Id="rId5" Type="http://schemas.openxmlformats.org/officeDocument/2006/relationships/image" Target="../media/image64.svg"/><Relationship Id="rId10" Type="http://schemas.openxmlformats.org/officeDocument/2006/relationships/image" Target="../media/image62.png"/><Relationship Id="rId4" Type="http://schemas.openxmlformats.org/officeDocument/2006/relationships/image" Target="../media/image51.png"/><Relationship Id="rId9" Type="http://schemas.openxmlformats.org/officeDocument/2006/relationships/image" Target="../media/image77.sv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2.jpeg"/><Relationship Id="rId5" Type="http://schemas.openxmlformats.org/officeDocument/2006/relationships/image" Target="../media/image71.png"/><Relationship Id="rId4" Type="http://schemas.openxmlformats.org/officeDocument/2006/relationships/image" Target="../media/image70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98.svg"/><Relationship Id="rId3" Type="http://schemas.openxmlformats.org/officeDocument/2006/relationships/image" Target="../media/image28.jpeg"/><Relationship Id="rId7" Type="http://schemas.openxmlformats.org/officeDocument/2006/relationships/image" Target="../media/image92.svg"/><Relationship Id="rId12" Type="http://schemas.openxmlformats.org/officeDocument/2006/relationships/image" Target="../media/image7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3.png"/><Relationship Id="rId11" Type="http://schemas.openxmlformats.org/officeDocument/2006/relationships/image" Target="../media/image76.jpeg"/><Relationship Id="rId5" Type="http://schemas.openxmlformats.org/officeDocument/2006/relationships/image" Target="../media/image30.jpeg"/><Relationship Id="rId10" Type="http://schemas.openxmlformats.org/officeDocument/2006/relationships/image" Target="../media/image75.jpeg"/><Relationship Id="rId4" Type="http://schemas.openxmlformats.org/officeDocument/2006/relationships/image" Target="../media/image29.jpeg"/><Relationship Id="rId9" Type="http://schemas.openxmlformats.org/officeDocument/2006/relationships/image" Target="../media/image94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29.jpeg"/><Relationship Id="rId7" Type="http://schemas.openxmlformats.org/officeDocument/2006/relationships/image" Target="../media/image8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2.jpe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8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6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8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8.svg"/><Relationship Id="rId5" Type="http://schemas.openxmlformats.org/officeDocument/2006/relationships/image" Target="../media/image77.png"/><Relationship Id="rId4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8.jpeg"/><Relationship Id="rId7" Type="http://schemas.openxmlformats.org/officeDocument/2006/relationships/image" Target="../media/image92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1.jpeg"/><Relationship Id="rId11" Type="http://schemas.openxmlformats.org/officeDocument/2006/relationships/image" Target="../media/image98.svg"/><Relationship Id="rId5" Type="http://schemas.openxmlformats.org/officeDocument/2006/relationships/image" Target="../media/image90.jpeg"/><Relationship Id="rId10" Type="http://schemas.openxmlformats.org/officeDocument/2006/relationships/image" Target="../media/image77.png"/><Relationship Id="rId4" Type="http://schemas.openxmlformats.org/officeDocument/2006/relationships/image" Target="../media/image89.jpeg"/><Relationship Id="rId9" Type="http://schemas.openxmlformats.org/officeDocument/2006/relationships/image" Target="../media/image3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5.jpeg"/><Relationship Id="rId4" Type="http://schemas.openxmlformats.org/officeDocument/2006/relationships/image" Target="../media/image29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88.jpeg"/><Relationship Id="rId7" Type="http://schemas.openxmlformats.org/officeDocument/2006/relationships/image" Target="../media/image92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10" Type="http://schemas.openxmlformats.org/officeDocument/2006/relationships/image" Target="../media/image96.jpeg"/><Relationship Id="rId4" Type="http://schemas.openxmlformats.org/officeDocument/2006/relationships/image" Target="../media/image89.jpeg"/><Relationship Id="rId9" Type="http://schemas.openxmlformats.org/officeDocument/2006/relationships/image" Target="../media/image98.sv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9.sv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98.svg"/><Relationship Id="rId4" Type="http://schemas.openxmlformats.org/officeDocument/2006/relationships/image" Target="../media/image7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7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1.svg"/><Relationship Id="rId4" Type="http://schemas.openxmlformats.org/officeDocument/2006/relationships/image" Target="../media/image9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1.sv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4.svg"/><Relationship Id="rId4" Type="http://schemas.openxmlformats.org/officeDocument/2006/relationships/image" Target="../media/image10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6.sv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0.svg"/><Relationship Id="rId5" Type="http://schemas.openxmlformats.org/officeDocument/2006/relationships/image" Target="../media/image103.png"/><Relationship Id="rId4" Type="http://schemas.openxmlformats.org/officeDocument/2006/relationships/image" Target="../media/image128.sv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4.jpeg"/><Relationship Id="rId4" Type="http://schemas.openxmlformats.org/officeDocument/2006/relationships/image" Target="../media/image29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6.jpeg"/><Relationship Id="rId3" Type="http://schemas.openxmlformats.org/officeDocument/2006/relationships/image" Target="../media/image88.jpeg"/><Relationship Id="rId7" Type="http://schemas.openxmlformats.org/officeDocument/2006/relationships/image" Target="../media/image92.emf"/><Relationship Id="rId12" Type="http://schemas.openxmlformats.org/officeDocument/2006/relationships/image" Target="../media/image106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1.jpeg"/><Relationship Id="rId11" Type="http://schemas.openxmlformats.org/officeDocument/2006/relationships/image" Target="../media/image105.jpeg"/><Relationship Id="rId5" Type="http://schemas.openxmlformats.org/officeDocument/2006/relationships/image" Target="../media/image90.jpeg"/><Relationship Id="rId10" Type="http://schemas.openxmlformats.org/officeDocument/2006/relationships/image" Target="../media/image96.jpeg"/><Relationship Id="rId4" Type="http://schemas.openxmlformats.org/officeDocument/2006/relationships/image" Target="../media/image89.jpeg"/><Relationship Id="rId9" Type="http://schemas.openxmlformats.org/officeDocument/2006/relationships/image" Target="../media/image98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65.jpeg"/><Relationship Id="rId7" Type="http://schemas.openxmlformats.org/officeDocument/2006/relationships/image" Target="../media/image87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8.svg"/><Relationship Id="rId5" Type="http://schemas.openxmlformats.org/officeDocument/2006/relationships/image" Target="../media/image77.png"/><Relationship Id="rId4" Type="http://schemas.openxmlformats.org/officeDocument/2006/relationships/image" Target="../media/image32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108.jpeg"/><Relationship Id="rId4" Type="http://schemas.openxmlformats.org/officeDocument/2006/relationships/image" Target="../media/image29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11.png"/><Relationship Id="rId5" Type="http://schemas.openxmlformats.org/officeDocument/2006/relationships/chart" Target="../charts/chart7.xml"/><Relationship Id="rId4" Type="http://schemas.openxmlformats.org/officeDocument/2006/relationships/image" Target="../media/image110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108.jpeg"/><Relationship Id="rId4" Type="http://schemas.openxmlformats.org/officeDocument/2006/relationships/image" Target="../media/image29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svg"/><Relationship Id="rId3" Type="http://schemas.openxmlformats.org/officeDocument/2006/relationships/image" Target="../media/image112.png"/><Relationship Id="rId7" Type="http://schemas.openxmlformats.org/officeDocument/2006/relationships/image" Target="../media/image11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2.svg"/><Relationship Id="rId5" Type="http://schemas.openxmlformats.org/officeDocument/2006/relationships/image" Target="../media/image113.png"/><Relationship Id="rId4" Type="http://schemas.openxmlformats.org/officeDocument/2006/relationships/image" Target="../media/image140.sv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115.jpeg"/><Relationship Id="rId7" Type="http://schemas.openxmlformats.org/officeDocument/2006/relationships/image" Target="../media/image149.sv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7.png"/><Relationship Id="rId5" Type="http://schemas.openxmlformats.org/officeDocument/2006/relationships/image" Target="../media/image147.svg"/><Relationship Id="rId4" Type="http://schemas.openxmlformats.org/officeDocument/2006/relationships/image" Target="../media/image116.png"/><Relationship Id="rId9" Type="http://schemas.openxmlformats.org/officeDocument/2006/relationships/image" Target="../media/image151.sv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9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23.jpeg"/><Relationship Id="rId5" Type="http://schemas.openxmlformats.org/officeDocument/2006/relationships/image" Target="../media/image122.jpeg"/><Relationship Id="rId4" Type="http://schemas.openxmlformats.org/officeDocument/2006/relationships/image" Target="../media/image121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8.jpeg"/><Relationship Id="rId7" Type="http://schemas.openxmlformats.org/officeDocument/2006/relationships/image" Target="../media/image92.emf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1.jpeg"/><Relationship Id="rId11" Type="http://schemas.openxmlformats.org/officeDocument/2006/relationships/image" Target="../media/image7.jpeg"/><Relationship Id="rId5" Type="http://schemas.openxmlformats.org/officeDocument/2006/relationships/image" Target="../media/image90.jpeg"/><Relationship Id="rId10" Type="http://schemas.openxmlformats.org/officeDocument/2006/relationships/image" Target="../media/image98.svg"/><Relationship Id="rId4" Type="http://schemas.openxmlformats.org/officeDocument/2006/relationships/image" Target="../media/image89.jpeg"/><Relationship Id="rId9" Type="http://schemas.openxmlformats.org/officeDocument/2006/relationships/image" Target="../media/image7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125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4.jpeg"/><Relationship Id="rId5" Type="http://schemas.openxmlformats.org/officeDocument/2006/relationships/image" Target="../media/image98.svg"/><Relationship Id="rId4" Type="http://schemas.openxmlformats.org/officeDocument/2006/relationships/image" Target="../media/image77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8.jpeg"/><Relationship Id="rId7" Type="http://schemas.openxmlformats.org/officeDocument/2006/relationships/image" Target="../media/image92.emf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1.jpeg"/><Relationship Id="rId11" Type="http://schemas.openxmlformats.org/officeDocument/2006/relationships/image" Target="../media/image126.jpeg"/><Relationship Id="rId5" Type="http://schemas.openxmlformats.org/officeDocument/2006/relationships/image" Target="../media/image90.jpeg"/><Relationship Id="rId10" Type="http://schemas.openxmlformats.org/officeDocument/2006/relationships/image" Target="../media/image98.svg"/><Relationship Id="rId4" Type="http://schemas.openxmlformats.org/officeDocument/2006/relationships/image" Target="../media/image89.jpeg"/><Relationship Id="rId9" Type="http://schemas.openxmlformats.org/officeDocument/2006/relationships/image" Target="../media/image77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9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Θέση εικόνας 18" descr="Μεγάλη ξύλινη σήραγγα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/>
          <a:stretch>
            <a:fillRect/>
          </a:stretch>
        </p:blipFill>
        <p:spPr/>
      </p:pic>
      <p:sp>
        <p:nvSpPr>
          <p:cNvPr id="22" name="Τίτλος 21"/>
          <p:cNvSpPr>
            <a:spLocks noGrp="1"/>
          </p:cNvSpPr>
          <p:nvPr>
            <p:ph type="ctrTitle"/>
          </p:nvPr>
        </p:nvSpPr>
        <p:spPr>
          <a:xfrm>
            <a:off x="144000" y="2599970"/>
            <a:ext cx="4860000" cy="2499394"/>
          </a:xfrm>
        </p:spPr>
        <p:txBody>
          <a:bodyPr rtlCol="0"/>
          <a:lstStyle/>
          <a:p>
            <a:r>
              <a:rPr lang="el-GR" sz="2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ΟΙ ΕΠΙΔΡΑΣΕΙΣ ΤΩΝ ΚΥΡΙΟΤΕΡΩΝ ΘΕΩΡΗΤΙΚΩΝ ΡΕΥΜΑΤΩΝ</a:t>
            </a:r>
            <a:br>
              <a:rPr lang="el-GR" sz="2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ΤΗΣ ΔΙΟΙΚΗΤΙΚΗΣ ΕΠΙΣΤΗΜΗΣ</a:t>
            </a:r>
            <a:br>
              <a:rPr lang="el-GR" sz="2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ΣΤΟΝ ΣΧΕΔΙΑΣΜΟ ΤΗΣ ΟΡΓΑΝΩΤΙΚΗΣ ΔΟΜΗΣ</a:t>
            </a:r>
          </a:p>
        </p:txBody>
      </p:sp>
      <p:sp>
        <p:nvSpPr>
          <p:cNvPr id="23" name="Υπότιτλος 22"/>
          <p:cNvSpPr>
            <a:spLocks noGrp="1"/>
          </p:cNvSpPr>
          <p:nvPr>
            <p:ph type="subTitle" idx="1"/>
          </p:nvPr>
        </p:nvSpPr>
        <p:spPr>
          <a:xfrm>
            <a:off x="144000" y="5272095"/>
            <a:ext cx="4860000" cy="836602"/>
          </a:xfrm>
          <a:solidFill>
            <a:schemeClr val="tx1"/>
          </a:solidFill>
        </p:spPr>
        <p:txBody>
          <a:bodyPr rtlCol="0"/>
          <a:lstStyle/>
          <a:p>
            <a:r>
              <a:rPr lang="el-GR" sz="2000" b="1" dirty="0">
                <a:solidFill>
                  <a:schemeClr val="bg1"/>
                </a:solidFill>
              </a:rPr>
              <a:t>Λεωνίδας Ε. Μαρούδας</a:t>
            </a:r>
            <a:endParaRPr lang="el-GR" sz="2000" dirty="0">
              <a:solidFill>
                <a:schemeClr val="bg1"/>
              </a:solidFill>
            </a:endParaRPr>
          </a:p>
          <a:p>
            <a:r>
              <a:rPr lang="el-GR" sz="2000" b="1" dirty="0">
                <a:solidFill>
                  <a:schemeClr val="bg1"/>
                </a:solidFill>
              </a:rPr>
              <a:t>Καθηγητής</a:t>
            </a:r>
            <a:endParaRPr lang="el-GR" sz="2000" dirty="0">
              <a:solidFill>
                <a:schemeClr val="bg1"/>
              </a:solidFill>
            </a:endParaRPr>
          </a:p>
        </p:txBody>
      </p:sp>
      <p:grpSp>
        <p:nvGrpSpPr>
          <p:cNvPr id="112" name="Ομάδα 111" descr="Αγκύλες επισήμανσης εικόνας&#10;"/>
          <p:cNvGrpSpPr/>
          <p:nvPr/>
        </p:nvGrpSpPr>
        <p:grpSpPr>
          <a:xfrm>
            <a:off x="144000" y="144000"/>
            <a:ext cx="4860000" cy="6498000"/>
            <a:chOff x="408650" y="404285"/>
            <a:chExt cx="4330700" cy="3164637"/>
          </a:xfrm>
        </p:grpSpPr>
        <p:sp>
          <p:nvSpPr>
            <p:cNvPr id="110" name="Ορθογώνιο 6"/>
            <p:cNvSpPr/>
            <p:nvPr/>
          </p:nvSpPr>
          <p:spPr>
            <a:xfrm>
              <a:off x="408650" y="3386488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111" name="Ορθογώνιο 6"/>
            <p:cNvSpPr/>
            <p:nvPr/>
          </p:nvSpPr>
          <p:spPr>
            <a:xfrm flipV="1">
              <a:off x="408650" y="404285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pic>
        <p:nvPicPr>
          <p:cNvPr id="1026" name="Picture 2" descr="ÎÏÎ¿ÏÎ­Î»ÎµÏÎ¼Î± ÎµÎ¹ÎºÏÎ½Î±Ï Î³Î¹Î± ÏÎ±Î½ÎµÏÎ¹ÏÏÎ·Î¼Î¹Î¿ ÏÎ±ÏÏÏÎ½ Î»Î¿Î³Î¿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593" y="851337"/>
            <a:ext cx="2438561" cy="790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4000" y="1535441"/>
            <a:ext cx="244815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sz="1200" b="1" dirty="0"/>
              <a:t>ΤΜΗΜΑ ΔΙΟΙΚΗΣΗΣ ΕΠΙΧΕΙΡΗΣΕΩΝ</a:t>
            </a:r>
          </a:p>
          <a:p>
            <a:r>
              <a:rPr lang="el-GR" sz="1200" b="1" dirty="0"/>
              <a:t>ΑΚΑΔΗΜΑΪΚΟ ΕΤΟΣ: 2018-19 </a:t>
            </a:r>
            <a:endParaRPr lang="el-GR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Θέση εικόνας 33" descr="εικόνα ουρανοξύστη διαμερισμάτων">
            <a:extLst>
              <a:ext uri="{FF2B5EF4-FFF2-40B4-BE49-F238E27FC236}">
                <a16:creationId xmlns:a16="http://schemas.microsoft.com/office/drawing/2014/main" xmlns="" id="{793BD7EC-4F7E-4124-A655-08DBC2BD6B28}"/>
              </a:ext>
            </a:extLst>
          </p:cNvPr>
          <p:cNvPicPr>
            <a:picLocks noGrp="1" noChangeAspect="1"/>
          </p:cNvPicPr>
          <p:nvPr>
            <p:ph type="pic" sz="quarter" idx="45"/>
          </p:nvPr>
        </p:nvPicPr>
        <p:blipFill>
          <a:blip r:embed="rId3"/>
          <a:stretch>
            <a:fillRect/>
          </a:stretch>
        </p:blipFill>
        <p:spPr>
          <a:xfrm>
            <a:off x="10044000" y="1981486"/>
            <a:ext cx="1476000" cy="1476000"/>
          </a:xfrm>
        </p:spPr>
      </p:pic>
      <p:pic>
        <p:nvPicPr>
          <p:cNvPr id="28" name="Θέση εικόνας 27" descr="Μολύβι επάνω σε σχέδιο κτιρίου"/>
          <p:cNvPicPr>
            <a:picLocks noGrp="1" noChangeAspect="1"/>
          </p:cNvPicPr>
          <p:nvPr>
            <p:ph type="pic" sz="quarter" idx="42"/>
          </p:nvPr>
        </p:nvPicPr>
        <p:blipFill>
          <a:blip r:embed="rId4"/>
          <a:stretch>
            <a:fillRect/>
          </a:stretch>
        </p:blipFill>
        <p:spPr>
          <a:xfrm>
            <a:off x="3023850" y="1981486"/>
            <a:ext cx="1476000" cy="1476000"/>
          </a:xfrm>
        </p:spPr>
      </p:pic>
      <p:pic>
        <p:nvPicPr>
          <p:cNvPr id="40" name="Γραφικό 39" descr="Βιβλία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1894" y="897705"/>
            <a:ext cx="687003" cy="687003"/>
          </a:xfrm>
          <a:prstGeom prst="rect">
            <a:avLst/>
          </a:prstGeom>
        </p:spPr>
      </p:pic>
      <p:sp>
        <p:nvSpPr>
          <p:cNvPr id="7" name="Θέση κειμένου 6"/>
          <p:cNvSpPr>
            <a:spLocks noGrp="1"/>
          </p:cNvSpPr>
          <p:nvPr>
            <p:ph type="body" sz="quarter" idx="33"/>
          </p:nvPr>
        </p:nvSpPr>
        <p:spPr>
          <a:xfrm>
            <a:off x="2823732" y="3969303"/>
            <a:ext cx="2068129" cy="360000"/>
          </a:xfrm>
        </p:spPr>
        <p:txBody>
          <a:bodyPr rtlCol="0"/>
          <a:lstStyle/>
          <a:p>
            <a:r>
              <a:rPr lang="el-GR" dirty="0"/>
              <a:t>Νέους ανταγωνιστές</a:t>
            </a:r>
          </a:p>
        </p:txBody>
      </p:sp>
      <p:pic>
        <p:nvPicPr>
          <p:cNvPr id="30" name="Θέση εικόνας 29" descr="γωνιακή προβολή ουρανοξύστη από το έδαφος"/>
          <p:cNvPicPr>
            <a:picLocks noGrp="1" noChangeAspect="1"/>
          </p:cNvPicPr>
          <p:nvPr>
            <p:ph type="pic" sz="quarter" idx="43"/>
          </p:nvPr>
        </p:nvPicPr>
        <p:blipFill>
          <a:blip r:embed="rId6"/>
          <a:stretch>
            <a:fillRect/>
          </a:stretch>
        </p:blipFill>
        <p:spPr>
          <a:xfrm>
            <a:off x="5363900" y="1981485"/>
            <a:ext cx="1475999" cy="1475999"/>
          </a:xfrm>
        </p:spPr>
      </p:pic>
      <p:sp>
        <p:nvSpPr>
          <p:cNvPr id="9" name="Θέση κειμένου 8"/>
          <p:cNvSpPr>
            <a:spLocks noGrp="1"/>
          </p:cNvSpPr>
          <p:nvPr>
            <p:ph type="body" sz="quarter" idx="35"/>
          </p:nvPr>
        </p:nvSpPr>
        <p:spPr>
          <a:xfrm>
            <a:off x="5111750" y="3970129"/>
            <a:ext cx="1979930" cy="587342"/>
          </a:xfrm>
        </p:spPr>
        <p:txBody>
          <a:bodyPr rtlCol="0"/>
          <a:lstStyle/>
          <a:p>
            <a:r>
              <a:rPr lang="el-GR" dirty="0"/>
              <a:t>Άλλους ανταγωνιστές</a:t>
            </a:r>
          </a:p>
        </p:txBody>
      </p:sp>
      <p:pic>
        <p:nvPicPr>
          <p:cNvPr id="32" name="Θέση εικόνας 31" descr="εναέρια προβολή δικτύου αυτοκινητοδρόμων σε μεγάλη πόλη"/>
          <p:cNvPicPr>
            <a:picLocks noGrp="1" noChangeAspect="1"/>
          </p:cNvPicPr>
          <p:nvPr>
            <p:ph type="pic" sz="quarter" idx="44"/>
          </p:nvPr>
        </p:nvPicPr>
        <p:blipFill>
          <a:blip r:embed="rId7"/>
          <a:stretch>
            <a:fillRect/>
          </a:stretch>
        </p:blipFill>
        <p:spPr>
          <a:xfrm>
            <a:off x="7703950" y="1981486"/>
            <a:ext cx="1476000" cy="1476000"/>
          </a:xfrm>
        </p:spPr>
      </p:pic>
      <p:pic>
        <p:nvPicPr>
          <p:cNvPr id="45" name="Γραφικό 44" descr="Φοίνικας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34373" y="863355"/>
            <a:ext cx="755703" cy="755703"/>
          </a:xfrm>
          <a:prstGeom prst="rect">
            <a:avLst/>
          </a:prstGeom>
        </p:spPr>
      </p:pic>
      <p:sp>
        <p:nvSpPr>
          <p:cNvPr id="11" name="Θέση κειμένου 10"/>
          <p:cNvSpPr>
            <a:spLocks noGrp="1"/>
          </p:cNvSpPr>
          <p:nvPr>
            <p:ph type="body" sz="quarter" idx="37"/>
          </p:nvPr>
        </p:nvSpPr>
        <p:spPr>
          <a:xfrm>
            <a:off x="7350621" y="3969303"/>
            <a:ext cx="2168495" cy="360000"/>
          </a:xfrm>
        </p:spPr>
        <p:txBody>
          <a:bodyPr rtlCol="0"/>
          <a:lstStyle/>
          <a:p>
            <a:r>
              <a:rPr lang="el-GR" dirty="0"/>
              <a:t>Πελάτες της επιχείρησης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10</a:t>
            </a:fld>
            <a:endParaRPr lang="el-GR" dirty="0"/>
          </a:p>
        </p:txBody>
      </p:sp>
      <p:grpSp>
        <p:nvGrpSpPr>
          <p:cNvPr id="48" name="Γραφικό 20" descr="Επανάληψη"/>
          <p:cNvGrpSpPr/>
          <p:nvPr/>
        </p:nvGrpSpPr>
        <p:grpSpPr>
          <a:xfrm>
            <a:off x="1137920" y="2378710"/>
            <a:ext cx="657860" cy="679450"/>
            <a:chOff x="2792404" y="2595563"/>
            <a:chExt cx="914400" cy="914400"/>
          </a:xfrm>
          <a:solidFill>
            <a:schemeClr val="bg1"/>
          </a:solidFill>
        </p:grpSpPr>
        <p:sp>
          <p:nvSpPr>
            <p:cNvPr id="49" name="Ελεύθερη σχεδίαση: Σχήμα 24"/>
            <p:cNvSpPr/>
            <p:nvPr/>
          </p:nvSpPr>
          <p:spPr>
            <a:xfrm>
              <a:off x="2801453" y="2693194"/>
              <a:ext cx="771525" cy="457200"/>
            </a:xfrm>
            <a:custGeom>
              <a:avLst/>
              <a:gdLst>
                <a:gd name="connsiteX0" fmla="*/ 190024 w 771525"/>
                <a:gd name="connsiteY0" fmla="*/ 451009 h 457200"/>
                <a:gd name="connsiteX1" fmla="*/ 372904 w 771525"/>
                <a:gd name="connsiteY1" fmla="*/ 268129 h 457200"/>
                <a:gd name="connsiteX2" fmla="*/ 270986 w 771525"/>
                <a:gd name="connsiteY2" fmla="*/ 268129 h 457200"/>
                <a:gd name="connsiteX3" fmla="*/ 450056 w 771525"/>
                <a:gd name="connsiteY3" fmla="*/ 158591 h 457200"/>
                <a:gd name="connsiteX4" fmla="*/ 582454 w 771525"/>
                <a:gd name="connsiteY4" fmla="*/ 209074 h 457200"/>
                <a:gd name="connsiteX5" fmla="*/ 768191 w 771525"/>
                <a:gd name="connsiteY5" fmla="*/ 209074 h 457200"/>
                <a:gd name="connsiteX6" fmla="*/ 450056 w 771525"/>
                <a:gd name="connsiteY6" fmla="*/ 7144 h 457200"/>
                <a:gd name="connsiteX7" fmla="*/ 110014 w 771525"/>
                <a:gd name="connsiteY7" fmla="*/ 268129 h 457200"/>
                <a:gd name="connsiteX8" fmla="*/ 7144 w 771525"/>
                <a:gd name="connsiteY8" fmla="*/ 268129 h 457200"/>
                <a:gd name="connsiteX9" fmla="*/ 190024 w 771525"/>
                <a:gd name="connsiteY9" fmla="*/ 451009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525" h="457200">
                  <a:moveTo>
                    <a:pt x="190024" y="451009"/>
                  </a:moveTo>
                  <a:lnTo>
                    <a:pt x="372904" y="268129"/>
                  </a:lnTo>
                  <a:lnTo>
                    <a:pt x="270986" y="268129"/>
                  </a:lnTo>
                  <a:cubicBezTo>
                    <a:pt x="304324" y="203359"/>
                    <a:pt x="371951" y="158591"/>
                    <a:pt x="450056" y="158591"/>
                  </a:cubicBezTo>
                  <a:cubicBezTo>
                    <a:pt x="500539" y="158591"/>
                    <a:pt x="547211" y="177641"/>
                    <a:pt x="582454" y="209074"/>
                  </a:cubicBezTo>
                  <a:lnTo>
                    <a:pt x="768191" y="209074"/>
                  </a:lnTo>
                  <a:cubicBezTo>
                    <a:pt x="711994" y="89059"/>
                    <a:pt x="590074" y="7144"/>
                    <a:pt x="450056" y="7144"/>
                  </a:cubicBezTo>
                  <a:cubicBezTo>
                    <a:pt x="287179" y="7144"/>
                    <a:pt x="150019" y="117634"/>
                    <a:pt x="110014" y="268129"/>
                  </a:cubicBezTo>
                  <a:lnTo>
                    <a:pt x="7144" y="268129"/>
                  </a:lnTo>
                  <a:lnTo>
                    <a:pt x="190024" y="45100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/>
            </a:p>
          </p:txBody>
        </p:sp>
        <p:sp>
          <p:nvSpPr>
            <p:cNvPr id="50" name="Ελεύθερη σχεδίαση: Σχήμα 25"/>
            <p:cNvSpPr/>
            <p:nvPr/>
          </p:nvSpPr>
          <p:spPr>
            <a:xfrm>
              <a:off x="2925278" y="2954179"/>
              <a:ext cx="771525" cy="457200"/>
            </a:xfrm>
            <a:custGeom>
              <a:avLst/>
              <a:gdLst>
                <a:gd name="connsiteX0" fmla="*/ 768191 w 771525"/>
                <a:gd name="connsiteY0" fmla="*/ 190024 h 457200"/>
                <a:gd name="connsiteX1" fmla="*/ 585311 w 771525"/>
                <a:gd name="connsiteY1" fmla="*/ 7144 h 457200"/>
                <a:gd name="connsiteX2" fmla="*/ 402431 w 771525"/>
                <a:gd name="connsiteY2" fmla="*/ 190024 h 457200"/>
                <a:gd name="connsiteX3" fmla="*/ 505301 w 771525"/>
                <a:gd name="connsiteY3" fmla="*/ 190024 h 457200"/>
                <a:gd name="connsiteX4" fmla="*/ 326231 w 771525"/>
                <a:gd name="connsiteY4" fmla="*/ 299561 h 457200"/>
                <a:gd name="connsiteX5" fmla="*/ 193834 w 771525"/>
                <a:gd name="connsiteY5" fmla="*/ 249079 h 457200"/>
                <a:gd name="connsiteX6" fmla="*/ 7144 w 771525"/>
                <a:gd name="connsiteY6" fmla="*/ 249079 h 457200"/>
                <a:gd name="connsiteX7" fmla="*/ 326231 w 771525"/>
                <a:gd name="connsiteY7" fmla="*/ 451009 h 457200"/>
                <a:gd name="connsiteX8" fmla="*/ 666274 w 771525"/>
                <a:gd name="connsiteY8" fmla="*/ 190024 h 457200"/>
                <a:gd name="connsiteX9" fmla="*/ 768191 w 771525"/>
                <a:gd name="connsiteY9" fmla="*/ 190024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525" h="457200">
                  <a:moveTo>
                    <a:pt x="768191" y="190024"/>
                  </a:moveTo>
                  <a:lnTo>
                    <a:pt x="585311" y="7144"/>
                  </a:lnTo>
                  <a:lnTo>
                    <a:pt x="402431" y="190024"/>
                  </a:lnTo>
                  <a:lnTo>
                    <a:pt x="505301" y="190024"/>
                  </a:lnTo>
                  <a:cubicBezTo>
                    <a:pt x="471964" y="254794"/>
                    <a:pt x="404336" y="299561"/>
                    <a:pt x="326231" y="299561"/>
                  </a:cubicBezTo>
                  <a:cubicBezTo>
                    <a:pt x="275749" y="299561"/>
                    <a:pt x="229076" y="280511"/>
                    <a:pt x="193834" y="249079"/>
                  </a:cubicBezTo>
                  <a:lnTo>
                    <a:pt x="7144" y="249079"/>
                  </a:lnTo>
                  <a:cubicBezTo>
                    <a:pt x="64294" y="369094"/>
                    <a:pt x="185261" y="451009"/>
                    <a:pt x="326231" y="451009"/>
                  </a:cubicBezTo>
                  <a:cubicBezTo>
                    <a:pt x="489109" y="451009"/>
                    <a:pt x="626269" y="340519"/>
                    <a:pt x="666274" y="190024"/>
                  </a:cubicBezTo>
                  <a:lnTo>
                    <a:pt x="768191" y="1900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/>
            </a:p>
          </p:txBody>
        </p:sp>
      </p:grpSp>
      <p:sp>
        <p:nvSpPr>
          <p:cNvPr id="55" name="TextBox 37"/>
          <p:cNvSpPr txBox="1"/>
          <p:nvPr/>
        </p:nvSpPr>
        <p:spPr>
          <a:xfrm>
            <a:off x="9678437" y="6073017"/>
            <a:ext cx="157167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2" name="Θέση κειμένου 6">
            <a:extLst>
              <a:ext uri="{FF2B5EF4-FFF2-40B4-BE49-F238E27FC236}">
                <a16:creationId xmlns:a16="http://schemas.microsoft.com/office/drawing/2014/main" xmlns="" id="{A42245E7-BCE9-4E7A-BA54-15AAEDB0BCD0}"/>
              </a:ext>
            </a:extLst>
          </p:cNvPr>
          <p:cNvSpPr txBox="1">
            <a:spLocks/>
          </p:cNvSpPr>
          <p:nvPr/>
        </p:nvSpPr>
        <p:spPr>
          <a:xfrm>
            <a:off x="2773252" y="4821403"/>
            <a:ext cx="2156257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Που πιθανόν θα εισέλθουν στην αγορά των παραγόμενων από την επιχείρηση προϊόντων ή των παρεχόμενων υπηρεσιών</a:t>
            </a:r>
          </a:p>
        </p:txBody>
      </p:sp>
      <p:sp>
        <p:nvSpPr>
          <p:cNvPr id="54" name="Θέση κειμένου 6">
            <a:extLst>
              <a:ext uri="{FF2B5EF4-FFF2-40B4-BE49-F238E27FC236}">
                <a16:creationId xmlns:a16="http://schemas.microsoft.com/office/drawing/2014/main" xmlns="" id="{AD81BD1F-6CFF-4947-809D-08862EFBA32E}"/>
              </a:ext>
            </a:extLst>
          </p:cNvPr>
          <p:cNvSpPr txBox="1">
            <a:spLocks/>
          </p:cNvSpPr>
          <p:nvPr/>
        </p:nvSpPr>
        <p:spPr>
          <a:xfrm>
            <a:off x="5111750" y="4821403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Που παράγουν ή θα εισέλθουν στην αγορά για να παράγουν προϊόντα ή υπηρεσίες, που αντικαθιστούν τα προϊόντα ή υπηρεσίες που παράγονται ή παρέχονται από την επιχείρηση</a:t>
            </a:r>
          </a:p>
        </p:txBody>
      </p:sp>
      <p:grpSp>
        <p:nvGrpSpPr>
          <p:cNvPr id="38" name="Γραφικό 36" descr="Χρήστες">
            <a:extLst>
              <a:ext uri="{FF2B5EF4-FFF2-40B4-BE49-F238E27FC236}">
                <a16:creationId xmlns:a16="http://schemas.microsoft.com/office/drawing/2014/main" xmlns="" id="{09AE42AD-CC9E-430F-AFAB-EB06D28737A9}"/>
              </a:ext>
            </a:extLst>
          </p:cNvPr>
          <p:cNvGrpSpPr/>
          <p:nvPr/>
        </p:nvGrpSpPr>
        <p:grpSpPr>
          <a:xfrm>
            <a:off x="10344689" y="2310602"/>
            <a:ext cx="874622" cy="967322"/>
            <a:chOff x="5638800" y="2971800"/>
            <a:chExt cx="914400" cy="914400"/>
          </a:xfrm>
          <a:solidFill>
            <a:schemeClr val="bg1"/>
          </a:solidFill>
        </p:grpSpPr>
        <p:sp>
          <p:nvSpPr>
            <p:cNvPr id="39" name="Ελεύθερη σχεδίαση: Σχήμα 38">
              <a:extLst>
                <a:ext uri="{FF2B5EF4-FFF2-40B4-BE49-F238E27FC236}">
                  <a16:creationId xmlns:a16="http://schemas.microsoft.com/office/drawing/2014/main" xmlns="" id="{D1D70428-7321-432F-B3B2-1009BD958D90}"/>
                </a:ext>
              </a:extLst>
            </p:cNvPr>
            <p:cNvSpPr/>
            <p:nvPr/>
          </p:nvSpPr>
          <p:spPr>
            <a:xfrm>
              <a:off x="5774531" y="3172301"/>
              <a:ext cx="180975" cy="180975"/>
            </a:xfrm>
            <a:custGeom>
              <a:avLst/>
              <a:gdLst>
                <a:gd name="connsiteX0" fmla="*/ 178594 w 180975"/>
                <a:gd name="connsiteY0" fmla="*/ 92869 h 180975"/>
                <a:gd name="connsiteX1" fmla="*/ 92869 w 180975"/>
                <a:gd name="connsiteY1" fmla="*/ 178594 h 180975"/>
                <a:gd name="connsiteX2" fmla="*/ 7144 w 180975"/>
                <a:gd name="connsiteY2" fmla="*/ 92869 h 180975"/>
                <a:gd name="connsiteX3" fmla="*/ 92869 w 180975"/>
                <a:gd name="connsiteY3" fmla="*/ 7144 h 180975"/>
                <a:gd name="connsiteX4" fmla="*/ 178594 w 180975"/>
                <a:gd name="connsiteY4" fmla="*/ 9286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80975">
                  <a:moveTo>
                    <a:pt x="178594" y="92869"/>
                  </a:moveTo>
                  <a:cubicBezTo>
                    <a:pt x="178594" y="140213"/>
                    <a:pt x="140213" y="178594"/>
                    <a:pt x="92869" y="178594"/>
                  </a:cubicBezTo>
                  <a:cubicBezTo>
                    <a:pt x="45524" y="178594"/>
                    <a:pt x="7144" y="140213"/>
                    <a:pt x="7144" y="92869"/>
                  </a:cubicBezTo>
                  <a:cubicBezTo>
                    <a:pt x="7144" y="45524"/>
                    <a:pt x="45524" y="7144"/>
                    <a:pt x="92869" y="7144"/>
                  </a:cubicBezTo>
                  <a:cubicBezTo>
                    <a:pt x="140213" y="7144"/>
                    <a:pt x="178594" y="45524"/>
                    <a:pt x="17859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3" name="Ελεύθερη σχεδίαση: Σχήμα 42">
              <a:extLst>
                <a:ext uri="{FF2B5EF4-FFF2-40B4-BE49-F238E27FC236}">
                  <a16:creationId xmlns:a16="http://schemas.microsoft.com/office/drawing/2014/main" xmlns="" id="{04DD2682-CD28-4720-8C5D-AE0B30FD9722}"/>
                </a:ext>
              </a:extLst>
            </p:cNvPr>
            <p:cNvSpPr/>
            <p:nvPr/>
          </p:nvSpPr>
          <p:spPr>
            <a:xfrm>
              <a:off x="6231731" y="3172301"/>
              <a:ext cx="180975" cy="180975"/>
            </a:xfrm>
            <a:custGeom>
              <a:avLst/>
              <a:gdLst>
                <a:gd name="connsiteX0" fmla="*/ 178594 w 180975"/>
                <a:gd name="connsiteY0" fmla="*/ 92869 h 180975"/>
                <a:gd name="connsiteX1" fmla="*/ 92869 w 180975"/>
                <a:gd name="connsiteY1" fmla="*/ 178594 h 180975"/>
                <a:gd name="connsiteX2" fmla="*/ 7144 w 180975"/>
                <a:gd name="connsiteY2" fmla="*/ 92869 h 180975"/>
                <a:gd name="connsiteX3" fmla="*/ 92869 w 180975"/>
                <a:gd name="connsiteY3" fmla="*/ 7144 h 180975"/>
                <a:gd name="connsiteX4" fmla="*/ 178594 w 180975"/>
                <a:gd name="connsiteY4" fmla="*/ 9286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80975">
                  <a:moveTo>
                    <a:pt x="178594" y="92869"/>
                  </a:moveTo>
                  <a:cubicBezTo>
                    <a:pt x="178594" y="140213"/>
                    <a:pt x="140213" y="178594"/>
                    <a:pt x="92869" y="178594"/>
                  </a:cubicBezTo>
                  <a:cubicBezTo>
                    <a:pt x="45524" y="178594"/>
                    <a:pt x="7144" y="140213"/>
                    <a:pt x="7144" y="92869"/>
                  </a:cubicBezTo>
                  <a:cubicBezTo>
                    <a:pt x="7144" y="45524"/>
                    <a:pt x="45524" y="7144"/>
                    <a:pt x="92869" y="7144"/>
                  </a:cubicBezTo>
                  <a:cubicBezTo>
                    <a:pt x="140213" y="7144"/>
                    <a:pt x="178594" y="45524"/>
                    <a:pt x="17859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65" name="Ελεύθερη σχεδίαση: Σχήμα 64">
              <a:extLst>
                <a:ext uri="{FF2B5EF4-FFF2-40B4-BE49-F238E27FC236}">
                  <a16:creationId xmlns:a16="http://schemas.microsoft.com/office/drawing/2014/main" xmlns="" id="{B8E66D39-576C-4A35-B08A-6EB3E34D2746}"/>
                </a:ext>
              </a:extLst>
            </p:cNvPr>
            <p:cNvSpPr/>
            <p:nvPr/>
          </p:nvSpPr>
          <p:spPr>
            <a:xfrm>
              <a:off x="5917406" y="3499961"/>
              <a:ext cx="352425" cy="180975"/>
            </a:xfrm>
            <a:custGeom>
              <a:avLst/>
              <a:gdLst>
                <a:gd name="connsiteX0" fmla="*/ 350044 w 352425"/>
                <a:gd name="connsiteY0" fmla="*/ 178594 h 180975"/>
                <a:gd name="connsiteX1" fmla="*/ 350044 w 352425"/>
                <a:gd name="connsiteY1" fmla="*/ 92869 h 180975"/>
                <a:gd name="connsiteX2" fmla="*/ 332899 w 352425"/>
                <a:gd name="connsiteY2" fmla="*/ 58579 h 180975"/>
                <a:gd name="connsiteX3" fmla="*/ 249079 w 352425"/>
                <a:gd name="connsiteY3" fmla="*/ 18574 h 180975"/>
                <a:gd name="connsiteX4" fmla="*/ 178594 w 352425"/>
                <a:gd name="connsiteY4" fmla="*/ 7144 h 180975"/>
                <a:gd name="connsiteX5" fmla="*/ 108109 w 352425"/>
                <a:gd name="connsiteY5" fmla="*/ 18574 h 180975"/>
                <a:gd name="connsiteX6" fmla="*/ 24289 w 352425"/>
                <a:gd name="connsiteY6" fmla="*/ 58579 h 180975"/>
                <a:gd name="connsiteX7" fmla="*/ 7144 w 352425"/>
                <a:gd name="connsiteY7" fmla="*/ 92869 h 180975"/>
                <a:gd name="connsiteX8" fmla="*/ 7144 w 352425"/>
                <a:gd name="connsiteY8" fmla="*/ 178594 h 180975"/>
                <a:gd name="connsiteX9" fmla="*/ 350044 w 352425"/>
                <a:gd name="connsiteY9" fmla="*/ 178594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425" h="180975">
                  <a:moveTo>
                    <a:pt x="350044" y="178594"/>
                  </a:moveTo>
                  <a:lnTo>
                    <a:pt x="350044" y="92869"/>
                  </a:lnTo>
                  <a:cubicBezTo>
                    <a:pt x="350044" y="79534"/>
                    <a:pt x="344329" y="66199"/>
                    <a:pt x="332899" y="58579"/>
                  </a:cubicBezTo>
                  <a:cubicBezTo>
                    <a:pt x="310039" y="39529"/>
                    <a:pt x="279559" y="26194"/>
                    <a:pt x="249079" y="18574"/>
                  </a:cubicBezTo>
                  <a:cubicBezTo>
                    <a:pt x="228124" y="12859"/>
                    <a:pt x="203359" y="7144"/>
                    <a:pt x="178594" y="7144"/>
                  </a:cubicBezTo>
                  <a:cubicBezTo>
                    <a:pt x="155734" y="7144"/>
                    <a:pt x="130969" y="10954"/>
                    <a:pt x="108109" y="18574"/>
                  </a:cubicBezTo>
                  <a:cubicBezTo>
                    <a:pt x="77629" y="26194"/>
                    <a:pt x="49054" y="41434"/>
                    <a:pt x="24289" y="58579"/>
                  </a:cubicBezTo>
                  <a:cubicBezTo>
                    <a:pt x="12859" y="68104"/>
                    <a:pt x="7144" y="79534"/>
                    <a:pt x="7144" y="92869"/>
                  </a:cubicBezTo>
                  <a:lnTo>
                    <a:pt x="7144" y="178594"/>
                  </a:lnTo>
                  <a:lnTo>
                    <a:pt x="350044" y="1785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 dirty="0"/>
            </a:p>
          </p:txBody>
        </p:sp>
        <p:sp>
          <p:nvSpPr>
            <p:cNvPr id="66" name="Ελεύθερη σχεδίαση: Σχήμα 65">
              <a:extLst>
                <a:ext uri="{FF2B5EF4-FFF2-40B4-BE49-F238E27FC236}">
                  <a16:creationId xmlns:a16="http://schemas.microsoft.com/office/drawing/2014/main" xmlns="" id="{176B2894-3A81-42C8-B9AE-D53FAE0EAAC5}"/>
                </a:ext>
              </a:extLst>
            </p:cNvPr>
            <p:cNvSpPr/>
            <p:nvPr/>
          </p:nvSpPr>
          <p:spPr>
            <a:xfrm>
              <a:off x="6003131" y="3305651"/>
              <a:ext cx="180975" cy="180975"/>
            </a:xfrm>
            <a:custGeom>
              <a:avLst/>
              <a:gdLst>
                <a:gd name="connsiteX0" fmla="*/ 178594 w 180975"/>
                <a:gd name="connsiteY0" fmla="*/ 92869 h 180975"/>
                <a:gd name="connsiteX1" fmla="*/ 92869 w 180975"/>
                <a:gd name="connsiteY1" fmla="*/ 178594 h 180975"/>
                <a:gd name="connsiteX2" fmla="*/ 7144 w 180975"/>
                <a:gd name="connsiteY2" fmla="*/ 92869 h 180975"/>
                <a:gd name="connsiteX3" fmla="*/ 92869 w 180975"/>
                <a:gd name="connsiteY3" fmla="*/ 7144 h 180975"/>
                <a:gd name="connsiteX4" fmla="*/ 178594 w 180975"/>
                <a:gd name="connsiteY4" fmla="*/ 9286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80975">
                  <a:moveTo>
                    <a:pt x="178594" y="92869"/>
                  </a:moveTo>
                  <a:cubicBezTo>
                    <a:pt x="178594" y="140213"/>
                    <a:pt x="140213" y="178594"/>
                    <a:pt x="92869" y="178594"/>
                  </a:cubicBezTo>
                  <a:cubicBezTo>
                    <a:pt x="45524" y="178594"/>
                    <a:pt x="7144" y="140213"/>
                    <a:pt x="7144" y="92869"/>
                  </a:cubicBezTo>
                  <a:cubicBezTo>
                    <a:pt x="7144" y="45524"/>
                    <a:pt x="45524" y="7144"/>
                    <a:pt x="92869" y="7144"/>
                  </a:cubicBezTo>
                  <a:cubicBezTo>
                    <a:pt x="140213" y="7144"/>
                    <a:pt x="178594" y="45524"/>
                    <a:pt x="17859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67" name="Ελεύθερη σχεδίαση: Σχήμα 66">
              <a:extLst>
                <a:ext uri="{FF2B5EF4-FFF2-40B4-BE49-F238E27FC236}">
                  <a16:creationId xmlns:a16="http://schemas.microsoft.com/office/drawing/2014/main" xmlns="" id="{F998EC28-50A3-49F0-923E-36372418B315}"/>
                </a:ext>
              </a:extLst>
            </p:cNvPr>
            <p:cNvSpPr/>
            <p:nvPr/>
          </p:nvSpPr>
          <p:spPr>
            <a:xfrm>
              <a:off x="6178391" y="3366611"/>
              <a:ext cx="323850" cy="180975"/>
            </a:xfrm>
            <a:custGeom>
              <a:avLst/>
              <a:gdLst>
                <a:gd name="connsiteX0" fmla="*/ 300514 w 323850"/>
                <a:gd name="connsiteY0" fmla="*/ 58579 h 180975"/>
                <a:gd name="connsiteX1" fmla="*/ 216694 w 323850"/>
                <a:gd name="connsiteY1" fmla="*/ 18574 h 180975"/>
                <a:gd name="connsiteX2" fmla="*/ 146209 w 323850"/>
                <a:gd name="connsiteY2" fmla="*/ 7144 h 180975"/>
                <a:gd name="connsiteX3" fmla="*/ 75724 w 323850"/>
                <a:gd name="connsiteY3" fmla="*/ 18574 h 180975"/>
                <a:gd name="connsiteX4" fmla="*/ 41434 w 323850"/>
                <a:gd name="connsiteY4" fmla="*/ 31909 h 180975"/>
                <a:gd name="connsiteX5" fmla="*/ 41434 w 323850"/>
                <a:gd name="connsiteY5" fmla="*/ 33814 h 180975"/>
                <a:gd name="connsiteX6" fmla="*/ 7144 w 323850"/>
                <a:gd name="connsiteY6" fmla="*/ 117634 h 180975"/>
                <a:gd name="connsiteX7" fmla="*/ 94774 w 323850"/>
                <a:gd name="connsiteY7" fmla="*/ 161449 h 180975"/>
                <a:gd name="connsiteX8" fmla="*/ 110014 w 323850"/>
                <a:gd name="connsiteY8" fmla="*/ 178594 h 180975"/>
                <a:gd name="connsiteX9" fmla="*/ 317659 w 323850"/>
                <a:gd name="connsiteY9" fmla="*/ 178594 h 180975"/>
                <a:gd name="connsiteX10" fmla="*/ 317659 w 323850"/>
                <a:gd name="connsiteY10" fmla="*/ 92869 h 180975"/>
                <a:gd name="connsiteX11" fmla="*/ 300514 w 323850"/>
                <a:gd name="connsiteY11" fmla="*/ 5857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850" h="180975">
                  <a:moveTo>
                    <a:pt x="300514" y="58579"/>
                  </a:moveTo>
                  <a:cubicBezTo>
                    <a:pt x="277654" y="39529"/>
                    <a:pt x="247174" y="26194"/>
                    <a:pt x="216694" y="18574"/>
                  </a:cubicBezTo>
                  <a:cubicBezTo>
                    <a:pt x="195739" y="12859"/>
                    <a:pt x="170974" y="7144"/>
                    <a:pt x="146209" y="7144"/>
                  </a:cubicBezTo>
                  <a:cubicBezTo>
                    <a:pt x="123349" y="7144"/>
                    <a:pt x="98584" y="10954"/>
                    <a:pt x="75724" y="18574"/>
                  </a:cubicBezTo>
                  <a:cubicBezTo>
                    <a:pt x="64294" y="22384"/>
                    <a:pt x="52864" y="26194"/>
                    <a:pt x="41434" y="31909"/>
                  </a:cubicBezTo>
                  <a:lnTo>
                    <a:pt x="41434" y="33814"/>
                  </a:lnTo>
                  <a:cubicBezTo>
                    <a:pt x="41434" y="66199"/>
                    <a:pt x="28099" y="96679"/>
                    <a:pt x="7144" y="117634"/>
                  </a:cubicBezTo>
                  <a:cubicBezTo>
                    <a:pt x="43339" y="129064"/>
                    <a:pt x="71914" y="144304"/>
                    <a:pt x="94774" y="161449"/>
                  </a:cubicBezTo>
                  <a:cubicBezTo>
                    <a:pt x="100489" y="167164"/>
                    <a:pt x="106204" y="170974"/>
                    <a:pt x="110014" y="178594"/>
                  </a:cubicBezTo>
                  <a:lnTo>
                    <a:pt x="317659" y="178594"/>
                  </a:lnTo>
                  <a:lnTo>
                    <a:pt x="317659" y="92869"/>
                  </a:lnTo>
                  <a:cubicBezTo>
                    <a:pt x="317659" y="79534"/>
                    <a:pt x="311944" y="66199"/>
                    <a:pt x="300514" y="58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68" name="Ελεύθερη σχεδίαση: Σχήμα 67">
              <a:extLst>
                <a:ext uri="{FF2B5EF4-FFF2-40B4-BE49-F238E27FC236}">
                  <a16:creationId xmlns:a16="http://schemas.microsoft.com/office/drawing/2014/main" xmlns="" id="{E5DC528B-7AE2-458F-AD58-AE8B1D947AB6}"/>
                </a:ext>
              </a:extLst>
            </p:cNvPr>
            <p:cNvSpPr/>
            <p:nvPr/>
          </p:nvSpPr>
          <p:spPr>
            <a:xfrm>
              <a:off x="5688806" y="3366611"/>
              <a:ext cx="323850" cy="180975"/>
            </a:xfrm>
            <a:custGeom>
              <a:avLst/>
              <a:gdLst>
                <a:gd name="connsiteX0" fmla="*/ 230029 w 323850"/>
                <a:gd name="connsiteY0" fmla="*/ 161449 h 180975"/>
                <a:gd name="connsiteX1" fmla="*/ 230029 w 323850"/>
                <a:gd name="connsiteY1" fmla="*/ 161449 h 180975"/>
                <a:gd name="connsiteX2" fmla="*/ 317659 w 323850"/>
                <a:gd name="connsiteY2" fmla="*/ 117634 h 180975"/>
                <a:gd name="connsiteX3" fmla="*/ 283369 w 323850"/>
                <a:gd name="connsiteY3" fmla="*/ 33814 h 180975"/>
                <a:gd name="connsiteX4" fmla="*/ 283369 w 323850"/>
                <a:gd name="connsiteY4" fmla="*/ 30004 h 180975"/>
                <a:gd name="connsiteX5" fmla="*/ 249079 w 323850"/>
                <a:gd name="connsiteY5" fmla="*/ 18574 h 180975"/>
                <a:gd name="connsiteX6" fmla="*/ 178594 w 323850"/>
                <a:gd name="connsiteY6" fmla="*/ 7144 h 180975"/>
                <a:gd name="connsiteX7" fmla="*/ 108109 w 323850"/>
                <a:gd name="connsiteY7" fmla="*/ 18574 h 180975"/>
                <a:gd name="connsiteX8" fmla="*/ 24289 w 323850"/>
                <a:gd name="connsiteY8" fmla="*/ 58579 h 180975"/>
                <a:gd name="connsiteX9" fmla="*/ 7144 w 323850"/>
                <a:gd name="connsiteY9" fmla="*/ 92869 h 180975"/>
                <a:gd name="connsiteX10" fmla="*/ 7144 w 323850"/>
                <a:gd name="connsiteY10" fmla="*/ 178594 h 180975"/>
                <a:gd name="connsiteX11" fmla="*/ 212884 w 323850"/>
                <a:gd name="connsiteY11" fmla="*/ 178594 h 180975"/>
                <a:gd name="connsiteX12" fmla="*/ 230029 w 323850"/>
                <a:gd name="connsiteY12" fmla="*/ 16144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850" h="180975">
                  <a:moveTo>
                    <a:pt x="230029" y="161449"/>
                  </a:moveTo>
                  <a:lnTo>
                    <a:pt x="230029" y="161449"/>
                  </a:lnTo>
                  <a:cubicBezTo>
                    <a:pt x="256699" y="142399"/>
                    <a:pt x="287179" y="127159"/>
                    <a:pt x="317659" y="117634"/>
                  </a:cubicBezTo>
                  <a:cubicBezTo>
                    <a:pt x="296704" y="94774"/>
                    <a:pt x="283369" y="66199"/>
                    <a:pt x="283369" y="33814"/>
                  </a:cubicBezTo>
                  <a:cubicBezTo>
                    <a:pt x="283369" y="31909"/>
                    <a:pt x="283369" y="31909"/>
                    <a:pt x="283369" y="30004"/>
                  </a:cubicBezTo>
                  <a:cubicBezTo>
                    <a:pt x="271939" y="26194"/>
                    <a:pt x="260509" y="20479"/>
                    <a:pt x="249079" y="18574"/>
                  </a:cubicBezTo>
                  <a:cubicBezTo>
                    <a:pt x="228124" y="12859"/>
                    <a:pt x="203359" y="7144"/>
                    <a:pt x="178594" y="7144"/>
                  </a:cubicBezTo>
                  <a:cubicBezTo>
                    <a:pt x="155734" y="7144"/>
                    <a:pt x="130969" y="10954"/>
                    <a:pt x="108109" y="18574"/>
                  </a:cubicBezTo>
                  <a:cubicBezTo>
                    <a:pt x="77629" y="28099"/>
                    <a:pt x="49054" y="41434"/>
                    <a:pt x="24289" y="58579"/>
                  </a:cubicBezTo>
                  <a:cubicBezTo>
                    <a:pt x="12859" y="66199"/>
                    <a:pt x="7144" y="79534"/>
                    <a:pt x="7144" y="92869"/>
                  </a:cubicBezTo>
                  <a:lnTo>
                    <a:pt x="7144" y="178594"/>
                  </a:lnTo>
                  <a:lnTo>
                    <a:pt x="212884" y="178594"/>
                  </a:lnTo>
                  <a:cubicBezTo>
                    <a:pt x="218599" y="170974"/>
                    <a:pt x="222409" y="167164"/>
                    <a:pt x="230029" y="1614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35" name="Τίτλος 1">
            <a:extLst>
              <a:ext uri="{FF2B5EF4-FFF2-40B4-BE49-F238E27FC236}">
                <a16:creationId xmlns:a16="http://schemas.microsoft.com/office/drawing/2014/main" xmlns="" id="{9C4B745C-CB9B-484B-97F1-E3AE90151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77224"/>
            <a:ext cx="11340000" cy="432000"/>
          </a:xfrm>
        </p:spPr>
        <p:txBody>
          <a:bodyPr rtlCol="0"/>
          <a:lstStyle/>
          <a:p>
            <a:pPr algn="ctr"/>
            <a:r>
              <a:rPr lang="el-GR" sz="2400" b="1" dirty="0"/>
              <a:t>Παράδειγμα: Ομάδα ανταγωνιστικών δυνάμεων</a:t>
            </a:r>
            <a:endParaRPr lang="el-GR" sz="2400" dirty="0"/>
          </a:p>
        </p:txBody>
      </p:sp>
      <p:pic>
        <p:nvPicPr>
          <p:cNvPr id="36" name="Θέση εικόνας 25" descr="Κοντινή εικόνα εσωτερικού υλικού δόμησης">
            <a:extLst>
              <a:ext uri="{FF2B5EF4-FFF2-40B4-BE49-F238E27FC236}">
                <a16:creationId xmlns:a16="http://schemas.microsoft.com/office/drawing/2014/main" xmlns="" id="{6CD3959C-2421-4D39-92CF-29808509C01A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>
          <a:blip r:embed="rId9"/>
          <a:stretch>
            <a:fillRect/>
          </a:stretch>
        </p:blipFill>
        <p:spPr>
          <a:xfrm>
            <a:off x="683800" y="1981486"/>
            <a:ext cx="1476000" cy="1476000"/>
          </a:xfrm>
        </p:spPr>
      </p:pic>
      <p:sp>
        <p:nvSpPr>
          <p:cNvPr id="37" name="Θέση κειμένου 6">
            <a:extLst>
              <a:ext uri="{FF2B5EF4-FFF2-40B4-BE49-F238E27FC236}">
                <a16:creationId xmlns:a16="http://schemas.microsoft.com/office/drawing/2014/main" xmlns="" id="{147E3DDE-FECA-4217-8D7A-B243ED340B33}"/>
              </a:ext>
            </a:extLst>
          </p:cNvPr>
          <p:cNvSpPr txBox="1">
            <a:spLocks/>
          </p:cNvSpPr>
          <p:nvPr/>
        </p:nvSpPr>
        <p:spPr>
          <a:xfrm>
            <a:off x="454591" y="3955532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Ανταγωνιστές</a:t>
            </a:r>
          </a:p>
        </p:txBody>
      </p:sp>
      <p:sp>
        <p:nvSpPr>
          <p:cNvPr id="41" name="Θέση κειμένου 6">
            <a:extLst>
              <a:ext uri="{FF2B5EF4-FFF2-40B4-BE49-F238E27FC236}">
                <a16:creationId xmlns:a16="http://schemas.microsoft.com/office/drawing/2014/main" xmlns="" id="{F6267C40-831A-4F71-8E27-767A27353725}"/>
              </a:ext>
            </a:extLst>
          </p:cNvPr>
          <p:cNvSpPr txBox="1">
            <a:spLocks/>
          </p:cNvSpPr>
          <p:nvPr/>
        </p:nvSpPr>
        <p:spPr>
          <a:xfrm>
            <a:off x="521049" y="4821403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Που ήδη υπάρχουν στα παραγόμενα από την επιχείρηση προϊόντα ή υπηρεσίες</a:t>
            </a:r>
          </a:p>
        </p:txBody>
      </p:sp>
      <p:sp>
        <p:nvSpPr>
          <p:cNvPr id="46" name="Θέση κειμένου 10">
            <a:extLst>
              <a:ext uri="{FF2B5EF4-FFF2-40B4-BE49-F238E27FC236}">
                <a16:creationId xmlns:a16="http://schemas.microsoft.com/office/drawing/2014/main" xmlns="" id="{6AEBA20A-2839-4B13-A786-D05D27527C65}"/>
              </a:ext>
            </a:extLst>
          </p:cNvPr>
          <p:cNvSpPr txBox="1">
            <a:spLocks/>
          </p:cNvSpPr>
          <p:nvPr/>
        </p:nvSpPr>
        <p:spPr>
          <a:xfrm>
            <a:off x="9905348" y="3955532"/>
            <a:ext cx="1832061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Προμηθευτές της επιχείρησης</a:t>
            </a:r>
          </a:p>
        </p:txBody>
      </p:sp>
      <p:grpSp>
        <p:nvGrpSpPr>
          <p:cNvPr id="20" name="Γραφικό 15" descr="Χρήστης">
            <a:extLst>
              <a:ext uri="{FF2B5EF4-FFF2-40B4-BE49-F238E27FC236}">
                <a16:creationId xmlns:a16="http://schemas.microsoft.com/office/drawing/2014/main" xmlns="" id="{A5564DFD-1527-4ED9-A701-7A230FC53905}"/>
              </a:ext>
            </a:extLst>
          </p:cNvPr>
          <p:cNvGrpSpPr/>
          <p:nvPr/>
        </p:nvGrpSpPr>
        <p:grpSpPr>
          <a:xfrm>
            <a:off x="7984750" y="2271063"/>
            <a:ext cx="914400" cy="914400"/>
            <a:chOff x="5638800" y="2971800"/>
            <a:chExt cx="914400" cy="914400"/>
          </a:xfrm>
          <a:solidFill>
            <a:schemeClr val="bg1"/>
          </a:solidFill>
        </p:grpSpPr>
        <p:sp>
          <p:nvSpPr>
            <p:cNvPr id="21" name="Ελεύθερη σχεδίαση: Σχήμα 20">
              <a:extLst>
                <a:ext uri="{FF2B5EF4-FFF2-40B4-BE49-F238E27FC236}">
                  <a16:creationId xmlns:a16="http://schemas.microsoft.com/office/drawing/2014/main" xmlns="" id="{6556355A-0197-46DB-A444-647DAAD64EBB}"/>
                </a:ext>
              </a:extLst>
            </p:cNvPr>
            <p:cNvSpPr/>
            <p:nvPr/>
          </p:nvSpPr>
          <p:spPr>
            <a:xfrm>
              <a:off x="5936456" y="3098006"/>
              <a:ext cx="314325" cy="314325"/>
            </a:xfrm>
            <a:custGeom>
              <a:avLst/>
              <a:gdLst>
                <a:gd name="connsiteX0" fmla="*/ 311944 w 314325"/>
                <a:gd name="connsiteY0" fmla="*/ 159544 h 314325"/>
                <a:gd name="connsiteX1" fmla="*/ 159544 w 314325"/>
                <a:gd name="connsiteY1" fmla="*/ 311944 h 314325"/>
                <a:gd name="connsiteX2" fmla="*/ 7144 w 314325"/>
                <a:gd name="connsiteY2" fmla="*/ 159544 h 314325"/>
                <a:gd name="connsiteX3" fmla="*/ 159544 w 314325"/>
                <a:gd name="connsiteY3" fmla="*/ 7144 h 314325"/>
                <a:gd name="connsiteX4" fmla="*/ 311944 w 314325"/>
                <a:gd name="connsiteY4" fmla="*/ 1595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14325">
                  <a:moveTo>
                    <a:pt x="311944" y="159544"/>
                  </a:moveTo>
                  <a:cubicBezTo>
                    <a:pt x="311944" y="243712"/>
                    <a:pt x="243712" y="311944"/>
                    <a:pt x="159544" y="311944"/>
                  </a:cubicBezTo>
                  <a:cubicBezTo>
                    <a:pt x="75376" y="311944"/>
                    <a:pt x="7144" y="243712"/>
                    <a:pt x="7144" y="159544"/>
                  </a:cubicBezTo>
                  <a:cubicBezTo>
                    <a:pt x="7144" y="75376"/>
                    <a:pt x="75376" y="7144"/>
                    <a:pt x="159544" y="7144"/>
                  </a:cubicBezTo>
                  <a:cubicBezTo>
                    <a:pt x="243712" y="7144"/>
                    <a:pt x="311944" y="75376"/>
                    <a:pt x="311944" y="1595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3" name="Ελεύθερη σχεδίαση: Σχήμα 22">
              <a:extLst>
                <a:ext uri="{FF2B5EF4-FFF2-40B4-BE49-F238E27FC236}">
                  <a16:creationId xmlns:a16="http://schemas.microsoft.com/office/drawing/2014/main" xmlns="" id="{B5F26CAD-CADB-4300-9453-0B8516B34A9C}"/>
                </a:ext>
              </a:extLst>
            </p:cNvPr>
            <p:cNvSpPr/>
            <p:nvPr/>
          </p:nvSpPr>
          <p:spPr>
            <a:xfrm>
              <a:off x="5784056" y="3440906"/>
              <a:ext cx="619125" cy="314325"/>
            </a:xfrm>
            <a:custGeom>
              <a:avLst/>
              <a:gdLst>
                <a:gd name="connsiteX0" fmla="*/ 616744 w 619125"/>
                <a:gd name="connsiteY0" fmla="*/ 311944 h 314325"/>
                <a:gd name="connsiteX1" fmla="*/ 616744 w 619125"/>
                <a:gd name="connsiteY1" fmla="*/ 159544 h 314325"/>
                <a:gd name="connsiteX2" fmla="*/ 586264 w 619125"/>
                <a:gd name="connsiteY2" fmla="*/ 98584 h 314325"/>
                <a:gd name="connsiteX3" fmla="*/ 437674 w 619125"/>
                <a:gd name="connsiteY3" fmla="*/ 26194 h 314325"/>
                <a:gd name="connsiteX4" fmla="*/ 311944 w 619125"/>
                <a:gd name="connsiteY4" fmla="*/ 7144 h 314325"/>
                <a:gd name="connsiteX5" fmla="*/ 186214 w 619125"/>
                <a:gd name="connsiteY5" fmla="*/ 26194 h 314325"/>
                <a:gd name="connsiteX6" fmla="*/ 37624 w 619125"/>
                <a:gd name="connsiteY6" fmla="*/ 98584 h 314325"/>
                <a:gd name="connsiteX7" fmla="*/ 7144 w 619125"/>
                <a:gd name="connsiteY7" fmla="*/ 159544 h 314325"/>
                <a:gd name="connsiteX8" fmla="*/ 7144 w 619125"/>
                <a:gd name="connsiteY8" fmla="*/ 311944 h 314325"/>
                <a:gd name="connsiteX9" fmla="*/ 616744 w 619125"/>
                <a:gd name="connsiteY9" fmla="*/ 3119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125" h="314325">
                  <a:moveTo>
                    <a:pt x="616744" y="311944"/>
                  </a:moveTo>
                  <a:lnTo>
                    <a:pt x="616744" y="159544"/>
                  </a:lnTo>
                  <a:cubicBezTo>
                    <a:pt x="616744" y="136684"/>
                    <a:pt x="605314" y="113824"/>
                    <a:pt x="586264" y="98584"/>
                  </a:cubicBezTo>
                  <a:cubicBezTo>
                    <a:pt x="544354" y="64294"/>
                    <a:pt x="491014" y="41434"/>
                    <a:pt x="437674" y="26194"/>
                  </a:cubicBezTo>
                  <a:cubicBezTo>
                    <a:pt x="399574" y="14764"/>
                    <a:pt x="357664" y="7144"/>
                    <a:pt x="311944" y="7144"/>
                  </a:cubicBezTo>
                  <a:cubicBezTo>
                    <a:pt x="270034" y="7144"/>
                    <a:pt x="228124" y="14764"/>
                    <a:pt x="186214" y="26194"/>
                  </a:cubicBezTo>
                  <a:cubicBezTo>
                    <a:pt x="132874" y="41434"/>
                    <a:pt x="79534" y="68104"/>
                    <a:pt x="37624" y="98584"/>
                  </a:cubicBezTo>
                  <a:cubicBezTo>
                    <a:pt x="18574" y="113824"/>
                    <a:pt x="7144" y="136684"/>
                    <a:pt x="7144" y="159544"/>
                  </a:cubicBezTo>
                  <a:lnTo>
                    <a:pt x="7144" y="311944"/>
                  </a:lnTo>
                  <a:lnTo>
                    <a:pt x="616744" y="3119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2" name="Ορθογώνιο 1">
            <a:extLst>
              <a:ext uri="{FF2B5EF4-FFF2-40B4-BE49-F238E27FC236}">
                <a16:creationId xmlns:a16="http://schemas.microsoft.com/office/drawing/2014/main" xmlns="" id="{AB624E37-6047-49BE-A435-52DD34544E91}"/>
              </a:ext>
            </a:extLst>
          </p:cNvPr>
          <p:cNvSpPr/>
          <p:nvPr/>
        </p:nvSpPr>
        <p:spPr>
          <a:xfrm>
            <a:off x="338728" y="1005941"/>
            <a:ext cx="11525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Αναφερόμενοι στο προηγούμενο σχήμα, ας πάρουμε για παράδειγμα την ομάδα των ανταγωνιστικών δυνάμεων. Όπως έχουμε ήδη αναφέρει το ανταγωνιστικό περιβάλλον μιας επιχείρησης αποτελείται από:</a:t>
            </a:r>
          </a:p>
        </p:txBody>
      </p:sp>
      <p:pic>
        <p:nvPicPr>
          <p:cNvPr id="6" name="Γραφικό 5" descr="Επανάληψη">
            <a:extLst>
              <a:ext uri="{FF2B5EF4-FFF2-40B4-BE49-F238E27FC236}">
                <a16:creationId xmlns:a16="http://schemas.microsoft.com/office/drawing/2014/main" xmlns="" id="{5D35FEBB-678A-41DD-BE9A-0FFBD8F3552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03609" y="2366787"/>
            <a:ext cx="914400" cy="914400"/>
          </a:xfrm>
          <a:prstGeom prst="rect">
            <a:avLst/>
          </a:prstGeom>
        </p:spPr>
      </p:pic>
      <p:pic>
        <p:nvPicPr>
          <p:cNvPr id="17" name="Γραφικό 16" descr="Λήψη">
            <a:extLst>
              <a:ext uri="{FF2B5EF4-FFF2-40B4-BE49-F238E27FC236}">
                <a16:creationId xmlns:a16="http://schemas.microsoft.com/office/drawing/2014/main" xmlns="" id="{DEDEE972-B513-4213-BDED-5A2F118A69C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302966" y="2351653"/>
            <a:ext cx="914400" cy="914400"/>
          </a:xfrm>
          <a:prstGeom prst="rect">
            <a:avLst/>
          </a:prstGeom>
        </p:spPr>
      </p:pic>
      <p:pic>
        <p:nvPicPr>
          <p:cNvPr id="26" name="Γραφικό 25" descr="Βέλος: Περιστροφή δεξιά">
            <a:extLst>
              <a:ext uri="{FF2B5EF4-FFF2-40B4-BE49-F238E27FC236}">
                <a16:creationId xmlns:a16="http://schemas.microsoft.com/office/drawing/2014/main" xmlns="" id="{09AF1278-89F3-4DE3-9277-237EC8B2039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5579449" y="228513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7247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73211" y="401524"/>
            <a:ext cx="11340000" cy="432000"/>
          </a:xfrm>
        </p:spPr>
        <p:txBody>
          <a:bodyPr rtlCol="0"/>
          <a:lstStyle/>
          <a:p>
            <a:pPr algn="ctr"/>
            <a:r>
              <a:rPr lang="el-GR" sz="2800" b="1" dirty="0" err="1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Starbucks</a:t>
            </a:r>
            <a:r>
              <a:rPr lang="el-GR" sz="28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: δείγμα συνθηκών γενικού περιβάλλοντος </a:t>
            </a:r>
            <a:r>
              <a:rPr lang="el-GR" sz="2400" dirty="0"/>
              <a:t/>
            </a:r>
            <a:br>
              <a:rPr lang="el-GR" sz="2400" dirty="0"/>
            </a:br>
            <a:endParaRPr lang="el-GR" sz="2400" dirty="0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>
          <a:xfrm>
            <a:off x="6330320" y="7064776"/>
            <a:ext cx="4114800" cy="206104"/>
          </a:xfrm>
        </p:spPr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403513" y="6211193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11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825" y="591616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Ορθογώνιο: Στρογγύλεμα γωνιών 6">
            <a:extLst>
              <a:ext uri="{FF2B5EF4-FFF2-40B4-BE49-F238E27FC236}">
                <a16:creationId xmlns:a16="http://schemas.microsoft.com/office/drawing/2014/main" xmlns="" id="{9CE72C64-B73C-4685-A67E-05B963DA84DF}"/>
              </a:ext>
            </a:extLst>
          </p:cNvPr>
          <p:cNvSpPr/>
          <p:nvPr/>
        </p:nvSpPr>
        <p:spPr>
          <a:xfrm>
            <a:off x="4924022" y="1125587"/>
            <a:ext cx="2218316" cy="144243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0" name="Θέση κειμένου 5">
            <a:extLst>
              <a:ext uri="{FF2B5EF4-FFF2-40B4-BE49-F238E27FC236}">
                <a16:creationId xmlns:a16="http://schemas.microsoft.com/office/drawing/2014/main" xmlns="" id="{2C62CC11-8335-4AF6-9D4C-DCC7820C3FCB}"/>
              </a:ext>
            </a:extLst>
          </p:cNvPr>
          <p:cNvSpPr txBox="1">
            <a:spLocks/>
          </p:cNvSpPr>
          <p:nvPr/>
        </p:nvSpPr>
        <p:spPr>
          <a:xfrm>
            <a:off x="4871234" y="1193976"/>
            <a:ext cx="2343954" cy="1219498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sz="1600" b="1" dirty="0">
                <a:solidFill>
                  <a:schemeClr val="bg2">
                    <a:lumMod val="50000"/>
                  </a:schemeClr>
                </a:solidFill>
              </a:rPr>
              <a:t>Οικονομικό Περιβάλλον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el-GR" sz="1600" dirty="0"/>
              <a:t>Οικονομική ανάπτυξη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el-GR" sz="1600" dirty="0"/>
              <a:t>Ποσοστό Ανεργίας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el-GR" sz="1600" dirty="0"/>
              <a:t>Διαθέσιμο εισόδημα</a:t>
            </a:r>
          </a:p>
          <a:p>
            <a:pPr marL="0" indent="0">
              <a:buNone/>
            </a:pPr>
            <a:endParaRPr lang="el-GR" sz="1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4" name="Ορθογώνιο: Στρογγύλεμα γωνιών 53">
            <a:extLst>
              <a:ext uri="{FF2B5EF4-FFF2-40B4-BE49-F238E27FC236}">
                <a16:creationId xmlns:a16="http://schemas.microsoft.com/office/drawing/2014/main" xmlns="" id="{B64E1EB9-5D91-4AD4-80BC-87A128459D90}"/>
              </a:ext>
            </a:extLst>
          </p:cNvPr>
          <p:cNvSpPr/>
          <p:nvPr/>
        </p:nvSpPr>
        <p:spPr>
          <a:xfrm>
            <a:off x="7912978" y="2902088"/>
            <a:ext cx="3490523" cy="1433209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56" name="Θέση κειμένου 5">
            <a:extLst>
              <a:ext uri="{FF2B5EF4-FFF2-40B4-BE49-F238E27FC236}">
                <a16:creationId xmlns:a16="http://schemas.microsoft.com/office/drawing/2014/main" xmlns="" id="{A17F364F-CB50-4134-89FA-7DF5F2B4B2CB}"/>
              </a:ext>
            </a:extLst>
          </p:cNvPr>
          <p:cNvSpPr txBox="1">
            <a:spLocks/>
          </p:cNvSpPr>
          <p:nvPr/>
        </p:nvSpPr>
        <p:spPr>
          <a:xfrm>
            <a:off x="8014934" y="2922890"/>
            <a:ext cx="3388568" cy="1805525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sz="1600" b="1" dirty="0" err="1">
                <a:solidFill>
                  <a:schemeClr val="bg2">
                    <a:lumMod val="50000"/>
                  </a:schemeClr>
                </a:solidFill>
              </a:rPr>
              <a:t>Κοινωνικο</a:t>
            </a:r>
            <a:r>
              <a:rPr lang="el-GR" sz="1600" b="1" dirty="0">
                <a:solidFill>
                  <a:schemeClr val="bg2">
                    <a:lumMod val="50000"/>
                  </a:schemeClr>
                </a:solidFill>
              </a:rPr>
              <a:t>-Πολιτισμικό περιβάλλον</a:t>
            </a:r>
          </a:p>
          <a:p>
            <a:pPr>
              <a:buClr>
                <a:schemeClr val="accent3">
                  <a:lumMod val="75000"/>
                </a:schemeClr>
              </a:buClr>
              <a:buFont typeface="Courier New" panose="02070309020205020404" pitchFamily="49" charset="0"/>
              <a:buChar char="o"/>
            </a:pPr>
            <a:r>
              <a:rPr lang="el-GR" sz="1600" dirty="0"/>
              <a:t>Δημογραφικά στοιχεία πληθυσμού</a:t>
            </a:r>
          </a:p>
          <a:p>
            <a:pPr>
              <a:buClr>
                <a:schemeClr val="accent3">
                  <a:lumMod val="75000"/>
                </a:schemeClr>
              </a:buClr>
              <a:buFont typeface="Courier New" panose="02070309020205020404" pitchFamily="49" charset="0"/>
              <a:buChar char="o"/>
            </a:pPr>
            <a:r>
              <a:rPr lang="el-GR" sz="1600" dirty="0"/>
              <a:t>Σύστημα εκπαίδευσης</a:t>
            </a:r>
          </a:p>
          <a:p>
            <a:pPr>
              <a:buClr>
                <a:schemeClr val="accent3">
                  <a:lumMod val="75000"/>
                </a:schemeClr>
              </a:buClr>
              <a:buFont typeface="Courier New" panose="02070309020205020404" pitchFamily="49" charset="0"/>
              <a:buChar char="o"/>
            </a:pPr>
            <a:r>
              <a:rPr lang="el-GR" sz="1600" dirty="0"/>
              <a:t>Αξίες υγείας, διατροφής</a:t>
            </a:r>
          </a:p>
        </p:txBody>
      </p:sp>
      <p:sp>
        <p:nvSpPr>
          <p:cNvPr id="57" name="Θέση κειμένου 5">
            <a:extLst>
              <a:ext uri="{FF2B5EF4-FFF2-40B4-BE49-F238E27FC236}">
                <a16:creationId xmlns:a16="http://schemas.microsoft.com/office/drawing/2014/main" xmlns="" id="{92633044-028D-4645-BA8B-612B67C4A8BC}"/>
              </a:ext>
            </a:extLst>
          </p:cNvPr>
          <p:cNvSpPr txBox="1">
            <a:spLocks/>
          </p:cNvSpPr>
          <p:nvPr/>
        </p:nvSpPr>
        <p:spPr>
          <a:xfrm>
            <a:off x="5353003" y="4473584"/>
            <a:ext cx="1485993" cy="456278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>
                <a:solidFill>
                  <a:schemeClr val="bg2">
                    <a:lumMod val="50000"/>
                  </a:schemeClr>
                </a:solidFill>
              </a:rPr>
              <a:t>Starbucks</a:t>
            </a:r>
            <a:endParaRPr lang="el-GR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0" name="Ευθεία γραμμή σύνδεσης 9">
            <a:extLst>
              <a:ext uri="{FF2B5EF4-FFF2-40B4-BE49-F238E27FC236}">
                <a16:creationId xmlns:a16="http://schemas.microsoft.com/office/drawing/2014/main" xmlns="" id="{E46CBA56-B84E-4755-BA78-FBEB9F7AFFD9}"/>
              </a:ext>
            </a:extLst>
          </p:cNvPr>
          <p:cNvCxnSpPr>
            <a:cxnSpLocks/>
          </p:cNvCxnSpPr>
          <p:nvPr/>
        </p:nvCxnSpPr>
        <p:spPr>
          <a:xfrm>
            <a:off x="7189430" y="1803725"/>
            <a:ext cx="1801631" cy="0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Ευθεία γραμμή σύνδεσης 11">
            <a:extLst>
              <a:ext uri="{FF2B5EF4-FFF2-40B4-BE49-F238E27FC236}">
                <a16:creationId xmlns:a16="http://schemas.microsoft.com/office/drawing/2014/main" xmlns="" id="{E493716C-DBEA-44EC-AC6C-B9C100FA16CB}"/>
              </a:ext>
            </a:extLst>
          </p:cNvPr>
          <p:cNvCxnSpPr>
            <a:cxnSpLocks/>
          </p:cNvCxnSpPr>
          <p:nvPr/>
        </p:nvCxnSpPr>
        <p:spPr>
          <a:xfrm flipV="1">
            <a:off x="8977102" y="1796289"/>
            <a:ext cx="0" cy="959076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Ευθύγραμμο βέλος σύνδεσης 25">
            <a:extLst>
              <a:ext uri="{FF2B5EF4-FFF2-40B4-BE49-F238E27FC236}">
                <a16:creationId xmlns:a16="http://schemas.microsoft.com/office/drawing/2014/main" xmlns="" id="{12B4EC78-A64D-4559-9DE2-445646D6E132}"/>
              </a:ext>
            </a:extLst>
          </p:cNvPr>
          <p:cNvCxnSpPr>
            <a:cxnSpLocks/>
          </p:cNvCxnSpPr>
          <p:nvPr/>
        </p:nvCxnSpPr>
        <p:spPr>
          <a:xfrm flipH="1" flipV="1">
            <a:off x="4482451" y="3305684"/>
            <a:ext cx="787420" cy="286331"/>
          </a:xfrm>
          <a:prstGeom prst="straightConnector1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Ευθύγραμμο βέλος σύνδεσης 78">
            <a:extLst>
              <a:ext uri="{FF2B5EF4-FFF2-40B4-BE49-F238E27FC236}">
                <a16:creationId xmlns:a16="http://schemas.microsoft.com/office/drawing/2014/main" xmlns="" id="{C3BD7576-4FA4-4243-9C11-5A00887F0837}"/>
              </a:ext>
            </a:extLst>
          </p:cNvPr>
          <p:cNvCxnSpPr>
            <a:cxnSpLocks/>
          </p:cNvCxnSpPr>
          <p:nvPr/>
        </p:nvCxnSpPr>
        <p:spPr>
          <a:xfrm flipV="1">
            <a:off x="6974816" y="3353301"/>
            <a:ext cx="754261" cy="277579"/>
          </a:xfrm>
          <a:prstGeom prst="straightConnector1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Ευθύγραμμο βέλος σύνδεσης 223">
            <a:extLst>
              <a:ext uri="{FF2B5EF4-FFF2-40B4-BE49-F238E27FC236}">
                <a16:creationId xmlns:a16="http://schemas.microsoft.com/office/drawing/2014/main" xmlns="" id="{41A6E3CE-D022-4189-8A29-13E984A4BFD4}"/>
              </a:ext>
            </a:extLst>
          </p:cNvPr>
          <p:cNvCxnSpPr>
            <a:cxnSpLocks/>
          </p:cNvCxnSpPr>
          <p:nvPr/>
        </p:nvCxnSpPr>
        <p:spPr>
          <a:xfrm flipV="1">
            <a:off x="6096000" y="2614850"/>
            <a:ext cx="0" cy="361306"/>
          </a:xfrm>
          <a:prstGeom prst="straightConnector1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Ευθύγραμμο βέλος σύνδεσης 225">
            <a:extLst>
              <a:ext uri="{FF2B5EF4-FFF2-40B4-BE49-F238E27FC236}">
                <a16:creationId xmlns:a16="http://schemas.microsoft.com/office/drawing/2014/main" xmlns="" id="{14EEBA5D-80B6-4DBC-AC54-699D6795772B}"/>
              </a:ext>
            </a:extLst>
          </p:cNvPr>
          <p:cNvCxnSpPr>
            <a:cxnSpLocks/>
          </p:cNvCxnSpPr>
          <p:nvPr/>
        </p:nvCxnSpPr>
        <p:spPr>
          <a:xfrm flipH="1">
            <a:off x="4482451" y="4512964"/>
            <a:ext cx="787420" cy="416898"/>
          </a:xfrm>
          <a:prstGeom prst="straightConnector1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Ευθεία γραμμή σύνδεσης 98">
            <a:extLst>
              <a:ext uri="{FF2B5EF4-FFF2-40B4-BE49-F238E27FC236}">
                <a16:creationId xmlns:a16="http://schemas.microsoft.com/office/drawing/2014/main" xmlns="" id="{9836CD52-5558-4C75-9698-38A23A2DB978}"/>
              </a:ext>
            </a:extLst>
          </p:cNvPr>
          <p:cNvCxnSpPr>
            <a:cxnSpLocks/>
          </p:cNvCxnSpPr>
          <p:nvPr/>
        </p:nvCxnSpPr>
        <p:spPr>
          <a:xfrm flipV="1">
            <a:off x="4388599" y="5906796"/>
            <a:ext cx="3340478" cy="9368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Ευθεία γραμμή σύνδεσης 99">
            <a:extLst>
              <a:ext uri="{FF2B5EF4-FFF2-40B4-BE49-F238E27FC236}">
                <a16:creationId xmlns:a16="http://schemas.microsoft.com/office/drawing/2014/main" xmlns="" id="{281EEE84-5B06-4C5E-9B3A-ADC708A334CC}"/>
              </a:ext>
            </a:extLst>
          </p:cNvPr>
          <p:cNvCxnSpPr>
            <a:cxnSpLocks/>
          </p:cNvCxnSpPr>
          <p:nvPr/>
        </p:nvCxnSpPr>
        <p:spPr>
          <a:xfrm flipH="1" flipV="1">
            <a:off x="8989442" y="4371512"/>
            <a:ext cx="1619" cy="790133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Ευθεία γραμμή σύνδεσης 100">
            <a:extLst>
              <a:ext uri="{FF2B5EF4-FFF2-40B4-BE49-F238E27FC236}">
                <a16:creationId xmlns:a16="http://schemas.microsoft.com/office/drawing/2014/main" xmlns="" id="{62A520D8-DFA2-4D9B-ADD3-07A54AEF6698}"/>
              </a:ext>
            </a:extLst>
          </p:cNvPr>
          <p:cNvCxnSpPr>
            <a:cxnSpLocks/>
          </p:cNvCxnSpPr>
          <p:nvPr/>
        </p:nvCxnSpPr>
        <p:spPr>
          <a:xfrm flipV="1">
            <a:off x="3115605" y="1796289"/>
            <a:ext cx="0" cy="959076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Ευθεία γραμμή σύνδεσης 101">
            <a:extLst>
              <a:ext uri="{FF2B5EF4-FFF2-40B4-BE49-F238E27FC236}">
                <a16:creationId xmlns:a16="http://schemas.microsoft.com/office/drawing/2014/main" xmlns="" id="{B4E8A768-DA3B-4538-9F1B-2311A8DB9B79}"/>
              </a:ext>
            </a:extLst>
          </p:cNvPr>
          <p:cNvCxnSpPr>
            <a:cxnSpLocks/>
          </p:cNvCxnSpPr>
          <p:nvPr/>
        </p:nvCxnSpPr>
        <p:spPr>
          <a:xfrm>
            <a:off x="3091797" y="1801577"/>
            <a:ext cx="1801631" cy="0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Ευθεία γραμμή σύνδεσης 103">
            <a:extLst>
              <a:ext uri="{FF2B5EF4-FFF2-40B4-BE49-F238E27FC236}">
                <a16:creationId xmlns:a16="http://schemas.microsoft.com/office/drawing/2014/main" xmlns="" id="{50F60770-70D6-4300-97A5-154626351B3E}"/>
              </a:ext>
            </a:extLst>
          </p:cNvPr>
          <p:cNvCxnSpPr>
            <a:cxnSpLocks/>
          </p:cNvCxnSpPr>
          <p:nvPr/>
        </p:nvCxnSpPr>
        <p:spPr>
          <a:xfrm flipV="1">
            <a:off x="3125255" y="5156923"/>
            <a:ext cx="0" cy="95907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ÎÏÎ¿ÏÎ­Î»ÎµÏÎ¼Î± ÎµÎ¹ÎºÏÎ½Î±Ï Î³Î¹Î± STARBUCKS">
            <a:extLst>
              <a:ext uri="{FF2B5EF4-FFF2-40B4-BE49-F238E27FC236}">
                <a16:creationId xmlns:a16="http://schemas.microsoft.com/office/drawing/2014/main" xmlns="" id="{7E0E07FC-FB02-42DD-83A4-9F3E8CAA8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8789" y="3079752"/>
            <a:ext cx="1433212" cy="1433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Ορθογώνιο: Στρογγύλεμα γωνιών 29">
            <a:extLst>
              <a:ext uri="{FF2B5EF4-FFF2-40B4-BE49-F238E27FC236}">
                <a16:creationId xmlns:a16="http://schemas.microsoft.com/office/drawing/2014/main" xmlns="" id="{5CE81B64-AA91-40F2-95D3-E2C4E693C884}"/>
              </a:ext>
            </a:extLst>
          </p:cNvPr>
          <p:cNvSpPr/>
          <p:nvPr/>
        </p:nvSpPr>
        <p:spPr>
          <a:xfrm>
            <a:off x="7912978" y="5129286"/>
            <a:ext cx="3490523" cy="1433209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31" name="Θέση κειμένου 5">
            <a:extLst>
              <a:ext uri="{FF2B5EF4-FFF2-40B4-BE49-F238E27FC236}">
                <a16:creationId xmlns:a16="http://schemas.microsoft.com/office/drawing/2014/main" xmlns="" id="{A9022F33-4A8E-4B38-A3C9-2E8D08D5EFF1}"/>
              </a:ext>
            </a:extLst>
          </p:cNvPr>
          <p:cNvSpPr txBox="1">
            <a:spLocks/>
          </p:cNvSpPr>
          <p:nvPr/>
        </p:nvSpPr>
        <p:spPr>
          <a:xfrm>
            <a:off x="8024596" y="5242739"/>
            <a:ext cx="3388568" cy="1805525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sz="1600" b="1" dirty="0">
                <a:solidFill>
                  <a:schemeClr val="bg2">
                    <a:lumMod val="50000"/>
                  </a:schemeClr>
                </a:solidFill>
              </a:rPr>
              <a:t>Τεχνολογικό περιβάλλον</a:t>
            </a:r>
          </a:p>
          <a:p>
            <a:pPr>
              <a:buClr>
                <a:schemeClr val="accent3">
                  <a:lumMod val="75000"/>
                </a:schemeClr>
              </a:buClr>
              <a:buFont typeface="Courier New" panose="02070309020205020404" pitchFamily="49" charset="0"/>
              <a:buChar char="o"/>
            </a:pPr>
            <a:r>
              <a:rPr lang="el-GR" sz="1600" dirty="0"/>
              <a:t>Πληροφοριακά συστήματα, υποδομές</a:t>
            </a:r>
          </a:p>
          <a:p>
            <a:pPr>
              <a:buClr>
                <a:schemeClr val="accent3">
                  <a:lumMod val="75000"/>
                </a:schemeClr>
              </a:buClr>
              <a:buFont typeface="Courier New" panose="02070309020205020404" pitchFamily="49" charset="0"/>
              <a:buChar char="o"/>
            </a:pPr>
            <a:r>
              <a:rPr lang="el-GR" sz="1600" dirty="0"/>
              <a:t>Πρόσβαση σε γρήγορο </a:t>
            </a:r>
            <a:r>
              <a:rPr lang="en-US" sz="1600" dirty="0"/>
              <a:t>internet</a:t>
            </a:r>
            <a:endParaRPr lang="el-GR" sz="1600" dirty="0"/>
          </a:p>
        </p:txBody>
      </p:sp>
      <p:sp>
        <p:nvSpPr>
          <p:cNvPr id="32" name="Ορθογώνιο: Στρογγύλεμα γωνιών 31">
            <a:extLst>
              <a:ext uri="{FF2B5EF4-FFF2-40B4-BE49-F238E27FC236}">
                <a16:creationId xmlns:a16="http://schemas.microsoft.com/office/drawing/2014/main" xmlns="" id="{EFADB9AD-3E39-4708-886D-F0C4E9529B64}"/>
              </a:ext>
            </a:extLst>
          </p:cNvPr>
          <p:cNvSpPr/>
          <p:nvPr/>
        </p:nvSpPr>
        <p:spPr>
          <a:xfrm>
            <a:off x="685332" y="5105373"/>
            <a:ext cx="3490523" cy="1433209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33" name="Θέση κειμένου 5">
            <a:extLst>
              <a:ext uri="{FF2B5EF4-FFF2-40B4-BE49-F238E27FC236}">
                <a16:creationId xmlns:a16="http://schemas.microsoft.com/office/drawing/2014/main" xmlns="" id="{E997D179-2363-41FC-9B91-542C20C26D75}"/>
              </a:ext>
            </a:extLst>
          </p:cNvPr>
          <p:cNvSpPr txBox="1">
            <a:spLocks/>
          </p:cNvSpPr>
          <p:nvPr/>
        </p:nvSpPr>
        <p:spPr>
          <a:xfrm>
            <a:off x="724490" y="5248434"/>
            <a:ext cx="3388568" cy="1384334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sz="1600" b="1" dirty="0">
                <a:solidFill>
                  <a:schemeClr val="bg2">
                    <a:lumMod val="50000"/>
                  </a:schemeClr>
                </a:solidFill>
              </a:rPr>
              <a:t>Φυσικό περιβάλλον</a:t>
            </a:r>
          </a:p>
          <a:p>
            <a:pPr>
              <a:buClr>
                <a:schemeClr val="accent3">
                  <a:lumMod val="75000"/>
                </a:schemeClr>
              </a:buClr>
              <a:buFont typeface="Courier New" panose="02070309020205020404" pitchFamily="49" charset="0"/>
              <a:buChar char="o"/>
            </a:pPr>
            <a:r>
              <a:rPr lang="el-GR" sz="1600" dirty="0"/>
              <a:t>«Πράσινες» αξίες</a:t>
            </a:r>
          </a:p>
          <a:p>
            <a:pPr>
              <a:buClr>
                <a:schemeClr val="accent3">
                  <a:lumMod val="75000"/>
                </a:schemeClr>
              </a:buClr>
              <a:buFont typeface="Courier New" panose="02070309020205020404" pitchFamily="49" charset="0"/>
              <a:buChar char="o"/>
            </a:pPr>
            <a:r>
              <a:rPr lang="el-GR" sz="1600" dirty="0"/>
              <a:t>Υποδομές ανακύκλωσης</a:t>
            </a:r>
          </a:p>
        </p:txBody>
      </p:sp>
      <p:sp>
        <p:nvSpPr>
          <p:cNvPr id="34" name="Ορθογώνιο: Στρογγύλεμα γωνιών 33">
            <a:extLst>
              <a:ext uri="{FF2B5EF4-FFF2-40B4-BE49-F238E27FC236}">
                <a16:creationId xmlns:a16="http://schemas.microsoft.com/office/drawing/2014/main" xmlns="" id="{A17BC365-566F-4749-9D30-286C8B0B857B}"/>
              </a:ext>
            </a:extLst>
          </p:cNvPr>
          <p:cNvSpPr/>
          <p:nvPr/>
        </p:nvSpPr>
        <p:spPr>
          <a:xfrm>
            <a:off x="685333" y="2871009"/>
            <a:ext cx="3490523" cy="1433209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35" name="Θέση κειμένου 5">
            <a:extLst>
              <a:ext uri="{FF2B5EF4-FFF2-40B4-BE49-F238E27FC236}">
                <a16:creationId xmlns:a16="http://schemas.microsoft.com/office/drawing/2014/main" xmlns="" id="{056216D9-6C73-4748-B3DA-DEEB9CF5C76E}"/>
              </a:ext>
            </a:extLst>
          </p:cNvPr>
          <p:cNvSpPr txBox="1">
            <a:spLocks/>
          </p:cNvSpPr>
          <p:nvPr/>
        </p:nvSpPr>
        <p:spPr>
          <a:xfrm>
            <a:off x="787288" y="2919884"/>
            <a:ext cx="3388568" cy="1805525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sz="1600" b="1" dirty="0">
                <a:solidFill>
                  <a:schemeClr val="bg2">
                    <a:lumMod val="50000"/>
                  </a:schemeClr>
                </a:solidFill>
              </a:rPr>
              <a:t>Νομικό - πολιτικό περιβάλλον</a:t>
            </a:r>
          </a:p>
          <a:p>
            <a:pPr>
              <a:buClr>
                <a:schemeClr val="accent3">
                  <a:lumMod val="75000"/>
                </a:schemeClr>
              </a:buClr>
              <a:buFont typeface="Courier New" panose="02070309020205020404" pitchFamily="49" charset="0"/>
              <a:buChar char="o"/>
            </a:pPr>
            <a:r>
              <a:rPr lang="el-GR" sz="1600" dirty="0"/>
              <a:t>Νόμοι &amp; κανονισμοί</a:t>
            </a:r>
          </a:p>
          <a:p>
            <a:pPr>
              <a:buClr>
                <a:schemeClr val="accent3">
                  <a:lumMod val="75000"/>
                </a:schemeClr>
              </a:buClr>
              <a:buFont typeface="Courier New" panose="02070309020205020404" pitchFamily="49" charset="0"/>
              <a:buChar char="o"/>
            </a:pPr>
            <a:r>
              <a:rPr lang="el-GR" sz="1600" dirty="0"/>
              <a:t>Επιχειρηματικές μορφές</a:t>
            </a:r>
          </a:p>
          <a:p>
            <a:pPr>
              <a:buClr>
                <a:schemeClr val="accent3">
                  <a:lumMod val="75000"/>
                </a:schemeClr>
              </a:buClr>
              <a:buFont typeface="Courier New" panose="02070309020205020404" pitchFamily="49" charset="0"/>
              <a:buChar char="o"/>
            </a:pPr>
            <a:r>
              <a:rPr lang="el-GR" sz="1600" dirty="0"/>
              <a:t>Πολιτικές τάσεις</a:t>
            </a:r>
          </a:p>
        </p:txBody>
      </p:sp>
      <p:cxnSp>
        <p:nvCxnSpPr>
          <p:cNvPr id="52" name="Ευθύγραμμο βέλος σύνδεσης 51">
            <a:extLst>
              <a:ext uri="{FF2B5EF4-FFF2-40B4-BE49-F238E27FC236}">
                <a16:creationId xmlns:a16="http://schemas.microsoft.com/office/drawing/2014/main" xmlns="" id="{6ADDA8CA-2270-47BA-8494-68E60EE43903}"/>
              </a:ext>
            </a:extLst>
          </p:cNvPr>
          <p:cNvCxnSpPr>
            <a:cxnSpLocks/>
          </p:cNvCxnSpPr>
          <p:nvPr/>
        </p:nvCxnSpPr>
        <p:spPr>
          <a:xfrm>
            <a:off x="6913956" y="4473584"/>
            <a:ext cx="815121" cy="383052"/>
          </a:xfrm>
          <a:prstGeom prst="straightConnector1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Ευθεία γραμμή σύνδεσης 59">
            <a:extLst>
              <a:ext uri="{FF2B5EF4-FFF2-40B4-BE49-F238E27FC236}">
                <a16:creationId xmlns:a16="http://schemas.microsoft.com/office/drawing/2014/main" xmlns="" id="{C10AAA4E-D92E-46DE-BEE3-08E1B8F3F8B9}"/>
              </a:ext>
            </a:extLst>
          </p:cNvPr>
          <p:cNvCxnSpPr>
            <a:cxnSpLocks/>
          </p:cNvCxnSpPr>
          <p:nvPr/>
        </p:nvCxnSpPr>
        <p:spPr>
          <a:xfrm flipH="1" flipV="1">
            <a:off x="3106793" y="4326964"/>
            <a:ext cx="1619" cy="790133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33496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CEE7BF72-F559-4019-895B-70A22DCAEC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78" r="11333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Freeform 5">
            <a:extLst>
              <a:ext uri="{FF2B5EF4-FFF2-40B4-BE49-F238E27FC236}">
                <a16:creationId xmlns:a16="http://schemas.microsoft.com/office/drawing/2014/main" xmlns="" id="{87CC2527-562A-4F69-B487-4371E5B243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  <a:ex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B8CEC9F-8516-47E9-920C-9E942FC7ABC9}"/>
              </a:ext>
            </a:extLst>
          </p:cNvPr>
          <p:cNvSpPr txBox="1"/>
          <p:nvPr/>
        </p:nvSpPr>
        <p:spPr>
          <a:xfrm>
            <a:off x="8022021" y="3231931"/>
            <a:ext cx="3852041" cy="18340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l-GR" sz="4000" dirty="0">
                <a:latin typeface="+mj-lt"/>
                <a:ea typeface="+mj-ea"/>
                <a:cs typeface="+mj-cs"/>
              </a:rPr>
              <a:t>Κατάστημα </a:t>
            </a:r>
            <a:r>
              <a:rPr lang="en-US" sz="4000" dirty="0">
                <a:latin typeface="+mj-lt"/>
                <a:ea typeface="+mj-ea"/>
                <a:cs typeface="+mj-cs"/>
              </a:rPr>
              <a:t>Starbucks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xmlns="" id="{BCDAEC91-5BCE-4B55-9CC0-43EF94CB73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4" descr="Î£ÏÎµÏÎ¹ÎºÎ® ÎµÎ¹ÎºÏÎ½Î±">
            <a:extLst>
              <a:ext uri="{FF2B5EF4-FFF2-40B4-BE49-F238E27FC236}">
                <a16:creationId xmlns:a16="http://schemas.microsoft.com/office/drawing/2014/main" xmlns="" id="{4D3A608B-8295-43D6-9FE9-6786005DA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01797" y="5181600"/>
            <a:ext cx="1738638" cy="157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56981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Θέση κειμένου 26">
            <a:extLst>
              <a:ext uri="{FF2B5EF4-FFF2-40B4-BE49-F238E27FC236}">
                <a16:creationId xmlns:a16="http://schemas.microsoft.com/office/drawing/2014/main" xmlns="" id="{8D08393C-C63D-4B14-921F-B7008EFF388B}"/>
              </a:ext>
            </a:extLst>
          </p:cNvPr>
          <p:cNvSpPr txBox="1">
            <a:spLocks/>
          </p:cNvSpPr>
          <p:nvPr/>
        </p:nvSpPr>
        <p:spPr>
          <a:xfrm>
            <a:off x="5757395" y="1680137"/>
            <a:ext cx="4047052" cy="3991724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txBody>
          <a:bodyPr vert="horz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3200" dirty="0">
                <a:solidFill>
                  <a:schemeClr val="bg1"/>
                </a:solidFill>
                <a:latin typeface="+mj-lt"/>
              </a:rPr>
              <a:t>μεταβαλλόμενο </a:t>
            </a:r>
          </a:p>
          <a:p>
            <a:r>
              <a:rPr lang="el-GR" sz="3200" dirty="0">
                <a:solidFill>
                  <a:schemeClr val="bg1"/>
                </a:solidFill>
                <a:latin typeface="+mj-lt"/>
              </a:rPr>
              <a:t>περιβάλλον</a:t>
            </a:r>
          </a:p>
          <a:p>
            <a:endParaRPr lang="el-GR" dirty="0"/>
          </a:p>
        </p:txBody>
      </p:sp>
      <p:sp>
        <p:nvSpPr>
          <p:cNvPr id="23" name="Τίτλος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/>
            <a:r>
              <a:rPr lang="el-GR" sz="2400" dirty="0"/>
              <a:t>Αρχικά μπορούμε να διακρίνουμε το περιβάλλον μέσα στο οποίο λειτουργεί μια επιχείρηση σε 2 μόνο κατηγορίες:</a:t>
            </a:r>
          </a:p>
        </p:txBody>
      </p:sp>
      <p:sp>
        <p:nvSpPr>
          <p:cNvPr id="27" name="Θέση κειμένου 26"/>
          <p:cNvSpPr>
            <a:spLocks noGrp="1"/>
          </p:cNvSpPr>
          <p:nvPr>
            <p:ph type="body" sz="quarter" idx="27"/>
          </p:nvPr>
        </p:nvSpPr>
        <p:spPr>
          <a:xfrm>
            <a:off x="2116206" y="1680136"/>
            <a:ext cx="4047052" cy="3991724"/>
          </a:xfrm>
        </p:spPr>
        <p:txBody>
          <a:bodyPr rtlCol="0"/>
          <a:lstStyle/>
          <a:p>
            <a:r>
              <a:rPr lang="el-GR" sz="3200" dirty="0">
                <a:latin typeface="+mj-lt"/>
              </a:rPr>
              <a:t>σταθερό </a:t>
            </a:r>
          </a:p>
          <a:p>
            <a:r>
              <a:rPr lang="el-GR" sz="3200" dirty="0">
                <a:latin typeface="+mj-lt"/>
              </a:rPr>
              <a:t>περιβάλλον</a:t>
            </a:r>
          </a:p>
          <a:p>
            <a:pPr rtl="0"/>
            <a:endParaRPr lang="el-GR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13</a:t>
            </a:fld>
            <a:endParaRPr lang="el-GR" dirty="0"/>
          </a:p>
        </p:txBody>
      </p:sp>
      <p:sp>
        <p:nvSpPr>
          <p:cNvPr id="34" name="Πλαίσιο κειμένου 33" descr="Σημείο τομής γραφήματος"/>
          <p:cNvSpPr txBox="1"/>
          <p:nvPr/>
        </p:nvSpPr>
        <p:spPr>
          <a:xfrm>
            <a:off x="5757395" y="2747531"/>
            <a:ext cx="405863" cy="1856935"/>
          </a:xfrm>
          <a:custGeom>
            <a:avLst/>
            <a:gdLst>
              <a:gd name="connsiteX0" fmla="*/ 173971 w 317688"/>
              <a:gd name="connsiteY0" fmla="*/ 0 h 1544221"/>
              <a:gd name="connsiteX1" fmla="*/ 219948 w 317688"/>
              <a:gd name="connsiteY1" fmla="*/ 125619 h 1544221"/>
              <a:gd name="connsiteX2" fmla="*/ 317688 w 317688"/>
              <a:gd name="connsiteY2" fmla="*/ 772110 h 1544221"/>
              <a:gd name="connsiteX3" fmla="*/ 219948 w 317688"/>
              <a:gd name="connsiteY3" fmla="*/ 1418601 h 1544221"/>
              <a:gd name="connsiteX4" fmla="*/ 173971 w 317688"/>
              <a:gd name="connsiteY4" fmla="*/ 1544221 h 1544221"/>
              <a:gd name="connsiteX5" fmla="*/ 142832 w 317688"/>
              <a:gd name="connsiteY5" fmla="*/ 1479580 h 1544221"/>
              <a:gd name="connsiteX6" fmla="*/ 0 w 317688"/>
              <a:gd name="connsiteY6" fmla="*/ 772110 h 1544221"/>
              <a:gd name="connsiteX7" fmla="*/ 142832 w 317688"/>
              <a:gd name="connsiteY7" fmla="*/ 64641 h 1544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688" h="1544221">
                <a:moveTo>
                  <a:pt x="173971" y="0"/>
                </a:moveTo>
                <a:lnTo>
                  <a:pt x="219948" y="125619"/>
                </a:lnTo>
                <a:cubicBezTo>
                  <a:pt x="283469" y="329846"/>
                  <a:pt x="317688" y="546982"/>
                  <a:pt x="317688" y="772110"/>
                </a:cubicBezTo>
                <a:cubicBezTo>
                  <a:pt x="317688" y="997239"/>
                  <a:pt x="283469" y="1214375"/>
                  <a:pt x="219948" y="1418601"/>
                </a:cubicBezTo>
                <a:lnTo>
                  <a:pt x="173971" y="1544221"/>
                </a:lnTo>
                <a:lnTo>
                  <a:pt x="142832" y="1479580"/>
                </a:lnTo>
                <a:cubicBezTo>
                  <a:pt x="50859" y="1262132"/>
                  <a:pt x="0" y="1023060"/>
                  <a:pt x="0" y="772110"/>
                </a:cubicBezTo>
                <a:cubicBezTo>
                  <a:pt x="0" y="521160"/>
                  <a:pt x="50859" y="282088"/>
                  <a:pt x="142832" y="6464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lang="en-ZA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l-GR" dirty="0"/>
          </a:p>
        </p:txBody>
      </p:sp>
      <p:sp>
        <p:nvSpPr>
          <p:cNvPr id="36" name="TextBox 37">
            <a:extLst>
              <a:ext uri="{FF2B5EF4-FFF2-40B4-BE49-F238E27FC236}">
                <a16:creationId xmlns:a16="http://schemas.microsoft.com/office/drawing/2014/main" xmlns="" id="{93EA8AB7-17BD-4D13-A6A6-7C8C331114A4}"/>
              </a:ext>
            </a:extLst>
          </p:cNvPr>
          <p:cNvSpPr txBox="1"/>
          <p:nvPr/>
        </p:nvSpPr>
        <p:spPr>
          <a:xfrm>
            <a:off x="9804447" y="609904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2746328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r>
              <a:rPr lang="el-GR" sz="2800" b="1" dirty="0"/>
              <a:t>Σταθερό Περιβάλλον</a:t>
            </a:r>
            <a:endParaRPr lang="el-GR" sz="2800" dirty="0"/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tretch>
            <a:fillRect/>
          </a:stretch>
        </p:blipFill>
        <p:spPr>
          <a:xfrm>
            <a:off x="9713594" y="767558"/>
            <a:ext cx="1872000" cy="1865922"/>
          </a:xfrm>
        </p:spPr>
      </p:pic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14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>
            <a:extLst>
              <a:ext uri="{FF2B5EF4-FFF2-40B4-BE49-F238E27FC236}">
                <a16:creationId xmlns:a16="http://schemas.microsoft.com/office/drawing/2014/main" xmlns="" id="{D84BD926-C760-4DAE-80C0-7BA1F6D4F535}"/>
              </a:ext>
            </a:extLst>
          </p:cNvPr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>
            <a:extLst>
              <a:ext uri="{FF2B5EF4-FFF2-40B4-BE49-F238E27FC236}">
                <a16:creationId xmlns:a16="http://schemas.microsoft.com/office/drawing/2014/main" xmlns="" id="{059D96B5-82D3-405D-B465-77AC6ECA8146}"/>
              </a:ext>
            </a:extLst>
          </p:cNvPr>
          <p:cNvSpPr txBox="1">
            <a:spLocks/>
          </p:cNvSpPr>
          <p:nvPr/>
        </p:nvSpPr>
        <p:spPr>
          <a:xfrm>
            <a:off x="970928" y="2385471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Μικρές τεχνολογικές καινοτομίες ή ανακαλύψεις</a:t>
            </a:r>
          </a:p>
        </p:txBody>
      </p:sp>
      <p:sp>
        <p:nvSpPr>
          <p:cNvPr id="20" name="Θέση κειμένου 5">
            <a:extLst>
              <a:ext uri="{FF2B5EF4-FFF2-40B4-BE49-F238E27FC236}">
                <a16:creationId xmlns:a16="http://schemas.microsoft.com/office/drawing/2014/main" xmlns="" id="{C884C3C2-0F88-4D3C-8E7A-998E967553B5}"/>
              </a:ext>
            </a:extLst>
          </p:cNvPr>
          <p:cNvSpPr txBox="1">
            <a:spLocks/>
          </p:cNvSpPr>
          <p:nvPr/>
        </p:nvSpPr>
        <p:spPr>
          <a:xfrm>
            <a:off x="4697884" y="2385471"/>
            <a:ext cx="2075079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Λίγους ανταγωνιστές</a:t>
            </a:r>
          </a:p>
        </p:txBody>
      </p:sp>
      <p:sp>
        <p:nvSpPr>
          <p:cNvPr id="26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58C2BD62-295E-40DD-B479-BDB1A2925D7E}"/>
              </a:ext>
            </a:extLst>
          </p:cNvPr>
          <p:cNvSpPr/>
          <p:nvPr/>
        </p:nvSpPr>
        <p:spPr>
          <a:xfrm rot="10800000" flipV="1">
            <a:off x="817105" y="3152972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16A8833F-422B-4B2D-A8B7-E0351A04DE50}"/>
              </a:ext>
            </a:extLst>
          </p:cNvPr>
          <p:cNvSpPr/>
          <p:nvPr/>
        </p:nvSpPr>
        <p:spPr>
          <a:xfrm rot="10800000" flipV="1">
            <a:off x="4364532" y="3202018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xmlns="" id="{64FA7217-53EE-48A4-884E-265AADD5AC21}"/>
              </a:ext>
            </a:extLst>
          </p:cNvPr>
          <p:cNvSpPr txBox="1">
            <a:spLocks/>
          </p:cNvSpPr>
          <p:nvPr/>
        </p:nvSpPr>
        <p:spPr>
          <a:xfrm>
            <a:off x="601873" y="4560493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Λειτουργεί σε ένα </a:t>
            </a:r>
            <a:endParaRPr lang="en-US" sz="1600" dirty="0"/>
          </a:p>
          <a:p>
            <a:pPr algn="ctr"/>
            <a:r>
              <a:rPr lang="el-GR" sz="1600" b="1" dirty="0"/>
              <a:t>Σταθερό Περιβάλλον.</a:t>
            </a:r>
            <a:endParaRPr lang="el-GR" sz="1600" dirty="0"/>
          </a:p>
          <a:p>
            <a:pPr algn="ctr"/>
            <a:endParaRPr lang="el-GR" sz="1600" dirty="0"/>
          </a:p>
          <a:p>
            <a:pPr algn="ctr"/>
            <a:endParaRPr lang="el-GR" sz="1600" dirty="0"/>
          </a:p>
          <a:p>
            <a:pPr algn="ctr"/>
            <a:r>
              <a:rPr lang="el-GR" sz="1600" dirty="0"/>
              <a:t> </a:t>
            </a:r>
          </a:p>
        </p:txBody>
      </p:sp>
      <p:pic>
        <p:nvPicPr>
          <p:cNvPr id="13314" name="Picture 2" descr="ÎÏÎ¿ÏÎ­Î»ÎµÏÎ¼Î± ÎµÎ¹ÎºÏÎ½Î±Ï Î³Î¹Î± PRODUCTIVITY black white images">
            <a:extLst>
              <a:ext uri="{FF2B5EF4-FFF2-40B4-BE49-F238E27FC236}">
                <a16:creationId xmlns:a16="http://schemas.microsoft.com/office/drawing/2014/main" xmlns="" id="{53C239CE-26C2-4D6B-9E28-6A4602968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092" y="759604"/>
            <a:ext cx="4125502" cy="186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Γραφικό 6" descr="Φορητός υπολογιστής">
            <a:extLst>
              <a:ext uri="{FF2B5EF4-FFF2-40B4-BE49-F238E27FC236}">
                <a16:creationId xmlns:a16="http://schemas.microsoft.com/office/drawing/2014/main" xmlns="" id="{E85BBC36-EE2D-4B2B-893C-D4D1B9FA2718}"/>
              </a:ext>
            </a:extLst>
          </p:cNvPr>
          <p:cNvGrpSpPr/>
          <p:nvPr/>
        </p:nvGrpSpPr>
        <p:grpSpPr>
          <a:xfrm>
            <a:off x="320665" y="2380248"/>
            <a:ext cx="573074" cy="635308"/>
            <a:chOff x="5638800" y="2971800"/>
            <a:chExt cx="914400" cy="914400"/>
          </a:xfrm>
          <a:solidFill>
            <a:schemeClr val="bg2">
              <a:lumMod val="50000"/>
            </a:schemeClr>
          </a:solidFill>
        </p:grpSpPr>
        <p:sp>
          <p:nvSpPr>
            <p:cNvPr id="15" name="Ελεύθερη σχεδίαση: Σχήμα 14">
              <a:extLst>
                <a:ext uri="{FF2B5EF4-FFF2-40B4-BE49-F238E27FC236}">
                  <a16:creationId xmlns:a16="http://schemas.microsoft.com/office/drawing/2014/main" xmlns="" id="{EA995231-D504-417B-96DB-A8E71D50C4FE}"/>
                </a:ext>
              </a:extLst>
            </p:cNvPr>
            <p:cNvSpPr/>
            <p:nvPr/>
          </p:nvSpPr>
          <p:spPr>
            <a:xfrm>
              <a:off x="5765006" y="3155156"/>
              <a:ext cx="657225" cy="447675"/>
            </a:xfrm>
            <a:custGeom>
              <a:avLst/>
              <a:gdLst>
                <a:gd name="connsiteX0" fmla="*/ 597694 w 657225"/>
                <a:gd name="connsiteY0" fmla="*/ 388144 h 447675"/>
                <a:gd name="connsiteX1" fmla="*/ 64294 w 657225"/>
                <a:gd name="connsiteY1" fmla="*/ 388144 h 447675"/>
                <a:gd name="connsiteX2" fmla="*/ 64294 w 657225"/>
                <a:gd name="connsiteY2" fmla="*/ 64294 h 447675"/>
                <a:gd name="connsiteX3" fmla="*/ 597694 w 657225"/>
                <a:gd name="connsiteY3" fmla="*/ 64294 h 447675"/>
                <a:gd name="connsiteX4" fmla="*/ 597694 w 657225"/>
                <a:gd name="connsiteY4" fmla="*/ 388144 h 447675"/>
                <a:gd name="connsiteX5" fmla="*/ 654844 w 657225"/>
                <a:gd name="connsiteY5" fmla="*/ 45244 h 447675"/>
                <a:gd name="connsiteX6" fmla="*/ 616744 w 657225"/>
                <a:gd name="connsiteY6" fmla="*/ 7144 h 447675"/>
                <a:gd name="connsiteX7" fmla="*/ 45244 w 657225"/>
                <a:gd name="connsiteY7" fmla="*/ 7144 h 447675"/>
                <a:gd name="connsiteX8" fmla="*/ 7144 w 657225"/>
                <a:gd name="connsiteY8" fmla="*/ 45244 h 447675"/>
                <a:gd name="connsiteX9" fmla="*/ 7144 w 657225"/>
                <a:gd name="connsiteY9" fmla="*/ 445294 h 447675"/>
                <a:gd name="connsiteX10" fmla="*/ 654844 w 657225"/>
                <a:gd name="connsiteY10" fmla="*/ 445294 h 447675"/>
                <a:gd name="connsiteX11" fmla="*/ 654844 w 657225"/>
                <a:gd name="connsiteY11" fmla="*/ 45244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7225" h="447675">
                  <a:moveTo>
                    <a:pt x="597694" y="388144"/>
                  </a:moveTo>
                  <a:lnTo>
                    <a:pt x="64294" y="388144"/>
                  </a:lnTo>
                  <a:lnTo>
                    <a:pt x="64294" y="64294"/>
                  </a:lnTo>
                  <a:lnTo>
                    <a:pt x="597694" y="64294"/>
                  </a:lnTo>
                  <a:lnTo>
                    <a:pt x="597694" y="388144"/>
                  </a:lnTo>
                  <a:close/>
                  <a:moveTo>
                    <a:pt x="654844" y="45244"/>
                  </a:moveTo>
                  <a:cubicBezTo>
                    <a:pt x="654844" y="24289"/>
                    <a:pt x="637699" y="7144"/>
                    <a:pt x="616744" y="7144"/>
                  </a:cubicBezTo>
                  <a:lnTo>
                    <a:pt x="45244" y="7144"/>
                  </a:lnTo>
                  <a:cubicBezTo>
                    <a:pt x="24289" y="7144"/>
                    <a:pt x="7144" y="24289"/>
                    <a:pt x="7144" y="45244"/>
                  </a:cubicBezTo>
                  <a:lnTo>
                    <a:pt x="7144" y="445294"/>
                  </a:lnTo>
                  <a:lnTo>
                    <a:pt x="654844" y="445294"/>
                  </a:lnTo>
                  <a:lnTo>
                    <a:pt x="6548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6" name="Ελεύθερη σχεδίαση: Σχήμα 15">
              <a:extLst>
                <a:ext uri="{FF2B5EF4-FFF2-40B4-BE49-F238E27FC236}">
                  <a16:creationId xmlns:a16="http://schemas.microsoft.com/office/drawing/2014/main" xmlns="" id="{A4092286-E932-4F93-AFCF-0CAF80497947}"/>
                </a:ext>
              </a:extLst>
            </p:cNvPr>
            <p:cNvSpPr/>
            <p:nvPr/>
          </p:nvSpPr>
          <p:spPr>
            <a:xfrm>
              <a:off x="5650706" y="3631406"/>
              <a:ext cx="885825" cy="66675"/>
            </a:xfrm>
            <a:custGeom>
              <a:avLst/>
              <a:gdLst>
                <a:gd name="connsiteX0" fmla="*/ 502444 w 885825"/>
                <a:gd name="connsiteY0" fmla="*/ 7144 h 66675"/>
                <a:gd name="connsiteX1" fmla="*/ 502444 w 885825"/>
                <a:gd name="connsiteY1" fmla="*/ 16669 h 66675"/>
                <a:gd name="connsiteX2" fmla="*/ 492919 w 885825"/>
                <a:gd name="connsiteY2" fmla="*/ 26194 h 66675"/>
                <a:gd name="connsiteX3" fmla="*/ 397669 w 885825"/>
                <a:gd name="connsiteY3" fmla="*/ 26194 h 66675"/>
                <a:gd name="connsiteX4" fmla="*/ 388144 w 885825"/>
                <a:gd name="connsiteY4" fmla="*/ 16669 h 66675"/>
                <a:gd name="connsiteX5" fmla="*/ 388144 w 885825"/>
                <a:gd name="connsiteY5" fmla="*/ 7144 h 66675"/>
                <a:gd name="connsiteX6" fmla="*/ 7144 w 885825"/>
                <a:gd name="connsiteY6" fmla="*/ 7144 h 66675"/>
                <a:gd name="connsiteX7" fmla="*/ 7144 w 885825"/>
                <a:gd name="connsiteY7" fmla="*/ 26194 h 66675"/>
                <a:gd name="connsiteX8" fmla="*/ 45244 w 885825"/>
                <a:gd name="connsiteY8" fmla="*/ 64294 h 66675"/>
                <a:gd name="connsiteX9" fmla="*/ 845344 w 885825"/>
                <a:gd name="connsiteY9" fmla="*/ 64294 h 66675"/>
                <a:gd name="connsiteX10" fmla="*/ 883444 w 885825"/>
                <a:gd name="connsiteY10" fmla="*/ 26194 h 66675"/>
                <a:gd name="connsiteX11" fmla="*/ 883444 w 885825"/>
                <a:gd name="connsiteY11" fmla="*/ 7144 h 66675"/>
                <a:gd name="connsiteX12" fmla="*/ 502444 w 885825"/>
                <a:gd name="connsiteY12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5825" h="66675">
                  <a:moveTo>
                    <a:pt x="502444" y="7144"/>
                  </a:moveTo>
                  <a:lnTo>
                    <a:pt x="502444" y="16669"/>
                  </a:lnTo>
                  <a:cubicBezTo>
                    <a:pt x="502444" y="22384"/>
                    <a:pt x="498634" y="26194"/>
                    <a:pt x="492919" y="26194"/>
                  </a:cubicBezTo>
                  <a:lnTo>
                    <a:pt x="397669" y="26194"/>
                  </a:lnTo>
                  <a:cubicBezTo>
                    <a:pt x="391954" y="26194"/>
                    <a:pt x="388144" y="22384"/>
                    <a:pt x="388144" y="16669"/>
                  </a:cubicBezTo>
                  <a:lnTo>
                    <a:pt x="388144" y="7144"/>
                  </a:lnTo>
                  <a:lnTo>
                    <a:pt x="7144" y="7144"/>
                  </a:lnTo>
                  <a:lnTo>
                    <a:pt x="7144" y="26194"/>
                  </a:lnTo>
                  <a:cubicBezTo>
                    <a:pt x="7144" y="47149"/>
                    <a:pt x="24289" y="64294"/>
                    <a:pt x="45244" y="64294"/>
                  </a:cubicBezTo>
                  <a:lnTo>
                    <a:pt x="845344" y="64294"/>
                  </a:lnTo>
                  <a:cubicBezTo>
                    <a:pt x="866299" y="64294"/>
                    <a:pt x="883444" y="47149"/>
                    <a:pt x="883444" y="26194"/>
                  </a:cubicBezTo>
                  <a:lnTo>
                    <a:pt x="883444" y="7144"/>
                  </a:lnTo>
                  <a:lnTo>
                    <a:pt x="5024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24" name="Θέση κειμένου 7">
            <a:extLst>
              <a:ext uri="{FF2B5EF4-FFF2-40B4-BE49-F238E27FC236}">
                <a16:creationId xmlns:a16="http://schemas.microsoft.com/office/drawing/2014/main" xmlns="" id="{73C576DE-A1C1-464C-AF91-1AC26FFC1F61}"/>
              </a:ext>
            </a:extLst>
          </p:cNvPr>
          <p:cNvSpPr txBox="1">
            <a:spLocks/>
          </p:cNvSpPr>
          <p:nvPr/>
        </p:nvSpPr>
        <p:spPr>
          <a:xfrm>
            <a:off x="870362" y="659655"/>
            <a:ext cx="5826223" cy="46291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Calibri" panose="020F0502020204030204" pitchFamily="34" charset="0"/>
              <a:buNone/>
            </a:pPr>
            <a:r>
              <a:rPr lang="el-GR" sz="1600" dirty="0"/>
              <a:t>Γενικά, ορίζουμε ότι μια επιχείρηση που παράγει ένα προϊόν ή μια υπηρεσία που έχει τα ακόλουθα χαρακτηριστικά:</a:t>
            </a:r>
          </a:p>
          <a:p>
            <a:pPr marL="0" indent="0" algn="ctr">
              <a:buFont typeface="Calibri" panose="020F0502020204030204" pitchFamily="34" charset="0"/>
              <a:buNone/>
            </a:pPr>
            <a:endParaRPr lang="el-GR" sz="1600" dirty="0"/>
          </a:p>
        </p:txBody>
      </p:sp>
      <p:grpSp>
        <p:nvGrpSpPr>
          <p:cNvPr id="23" name="Γραφικό 21" descr="Χρήστες">
            <a:extLst>
              <a:ext uri="{FF2B5EF4-FFF2-40B4-BE49-F238E27FC236}">
                <a16:creationId xmlns:a16="http://schemas.microsoft.com/office/drawing/2014/main" xmlns="" id="{A3E5D8AD-B30E-4FA3-915E-1631C6678901}"/>
              </a:ext>
            </a:extLst>
          </p:cNvPr>
          <p:cNvGrpSpPr/>
          <p:nvPr/>
        </p:nvGrpSpPr>
        <p:grpSpPr>
          <a:xfrm>
            <a:off x="4008600" y="2278449"/>
            <a:ext cx="642730" cy="725201"/>
            <a:chOff x="5638800" y="2971800"/>
            <a:chExt cx="914400" cy="914400"/>
          </a:xfrm>
          <a:solidFill>
            <a:schemeClr val="bg2">
              <a:lumMod val="50000"/>
            </a:schemeClr>
          </a:solidFill>
        </p:grpSpPr>
        <p:sp>
          <p:nvSpPr>
            <p:cNvPr id="25" name="Ελεύθερη σχεδίαση: Σχήμα 24">
              <a:extLst>
                <a:ext uri="{FF2B5EF4-FFF2-40B4-BE49-F238E27FC236}">
                  <a16:creationId xmlns:a16="http://schemas.microsoft.com/office/drawing/2014/main" xmlns="" id="{517FE2BC-1E6B-4EE2-9BE5-035CF21B748E}"/>
                </a:ext>
              </a:extLst>
            </p:cNvPr>
            <p:cNvSpPr/>
            <p:nvPr/>
          </p:nvSpPr>
          <p:spPr>
            <a:xfrm>
              <a:off x="5774531" y="3172301"/>
              <a:ext cx="180975" cy="180975"/>
            </a:xfrm>
            <a:custGeom>
              <a:avLst/>
              <a:gdLst>
                <a:gd name="connsiteX0" fmla="*/ 178594 w 180975"/>
                <a:gd name="connsiteY0" fmla="*/ 92869 h 180975"/>
                <a:gd name="connsiteX1" fmla="*/ 92869 w 180975"/>
                <a:gd name="connsiteY1" fmla="*/ 178594 h 180975"/>
                <a:gd name="connsiteX2" fmla="*/ 7144 w 180975"/>
                <a:gd name="connsiteY2" fmla="*/ 92869 h 180975"/>
                <a:gd name="connsiteX3" fmla="*/ 92869 w 180975"/>
                <a:gd name="connsiteY3" fmla="*/ 7144 h 180975"/>
                <a:gd name="connsiteX4" fmla="*/ 178594 w 180975"/>
                <a:gd name="connsiteY4" fmla="*/ 9286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80975">
                  <a:moveTo>
                    <a:pt x="178594" y="92869"/>
                  </a:moveTo>
                  <a:cubicBezTo>
                    <a:pt x="178594" y="140213"/>
                    <a:pt x="140213" y="178594"/>
                    <a:pt x="92869" y="178594"/>
                  </a:cubicBezTo>
                  <a:cubicBezTo>
                    <a:pt x="45524" y="178594"/>
                    <a:pt x="7144" y="140213"/>
                    <a:pt x="7144" y="92869"/>
                  </a:cubicBezTo>
                  <a:cubicBezTo>
                    <a:pt x="7144" y="45524"/>
                    <a:pt x="45524" y="7144"/>
                    <a:pt x="92869" y="7144"/>
                  </a:cubicBezTo>
                  <a:cubicBezTo>
                    <a:pt x="140213" y="7144"/>
                    <a:pt x="178594" y="45524"/>
                    <a:pt x="17859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8" name="Ελεύθερη σχεδίαση: Σχήμα 27">
              <a:extLst>
                <a:ext uri="{FF2B5EF4-FFF2-40B4-BE49-F238E27FC236}">
                  <a16:creationId xmlns:a16="http://schemas.microsoft.com/office/drawing/2014/main" xmlns="" id="{1EF40D24-8C64-4694-8D36-9BE2C84229C1}"/>
                </a:ext>
              </a:extLst>
            </p:cNvPr>
            <p:cNvSpPr/>
            <p:nvPr/>
          </p:nvSpPr>
          <p:spPr>
            <a:xfrm>
              <a:off x="6231731" y="3172301"/>
              <a:ext cx="180975" cy="180975"/>
            </a:xfrm>
            <a:custGeom>
              <a:avLst/>
              <a:gdLst>
                <a:gd name="connsiteX0" fmla="*/ 178594 w 180975"/>
                <a:gd name="connsiteY0" fmla="*/ 92869 h 180975"/>
                <a:gd name="connsiteX1" fmla="*/ 92869 w 180975"/>
                <a:gd name="connsiteY1" fmla="*/ 178594 h 180975"/>
                <a:gd name="connsiteX2" fmla="*/ 7144 w 180975"/>
                <a:gd name="connsiteY2" fmla="*/ 92869 h 180975"/>
                <a:gd name="connsiteX3" fmla="*/ 92869 w 180975"/>
                <a:gd name="connsiteY3" fmla="*/ 7144 h 180975"/>
                <a:gd name="connsiteX4" fmla="*/ 178594 w 180975"/>
                <a:gd name="connsiteY4" fmla="*/ 9286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80975">
                  <a:moveTo>
                    <a:pt x="178594" y="92869"/>
                  </a:moveTo>
                  <a:cubicBezTo>
                    <a:pt x="178594" y="140213"/>
                    <a:pt x="140213" y="178594"/>
                    <a:pt x="92869" y="178594"/>
                  </a:cubicBezTo>
                  <a:cubicBezTo>
                    <a:pt x="45524" y="178594"/>
                    <a:pt x="7144" y="140213"/>
                    <a:pt x="7144" y="92869"/>
                  </a:cubicBezTo>
                  <a:cubicBezTo>
                    <a:pt x="7144" y="45524"/>
                    <a:pt x="45524" y="7144"/>
                    <a:pt x="92869" y="7144"/>
                  </a:cubicBezTo>
                  <a:cubicBezTo>
                    <a:pt x="140213" y="7144"/>
                    <a:pt x="178594" y="45524"/>
                    <a:pt x="17859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9" name="Ελεύθερη σχεδίαση: Σχήμα 28">
              <a:extLst>
                <a:ext uri="{FF2B5EF4-FFF2-40B4-BE49-F238E27FC236}">
                  <a16:creationId xmlns:a16="http://schemas.microsoft.com/office/drawing/2014/main" xmlns="" id="{917F79D5-C2A1-4E66-9E61-5972C494B1CC}"/>
                </a:ext>
              </a:extLst>
            </p:cNvPr>
            <p:cNvSpPr/>
            <p:nvPr/>
          </p:nvSpPr>
          <p:spPr>
            <a:xfrm>
              <a:off x="5917406" y="3499961"/>
              <a:ext cx="352425" cy="180975"/>
            </a:xfrm>
            <a:custGeom>
              <a:avLst/>
              <a:gdLst>
                <a:gd name="connsiteX0" fmla="*/ 350044 w 352425"/>
                <a:gd name="connsiteY0" fmla="*/ 178594 h 180975"/>
                <a:gd name="connsiteX1" fmla="*/ 350044 w 352425"/>
                <a:gd name="connsiteY1" fmla="*/ 92869 h 180975"/>
                <a:gd name="connsiteX2" fmla="*/ 332899 w 352425"/>
                <a:gd name="connsiteY2" fmla="*/ 58579 h 180975"/>
                <a:gd name="connsiteX3" fmla="*/ 249079 w 352425"/>
                <a:gd name="connsiteY3" fmla="*/ 18574 h 180975"/>
                <a:gd name="connsiteX4" fmla="*/ 178594 w 352425"/>
                <a:gd name="connsiteY4" fmla="*/ 7144 h 180975"/>
                <a:gd name="connsiteX5" fmla="*/ 108109 w 352425"/>
                <a:gd name="connsiteY5" fmla="*/ 18574 h 180975"/>
                <a:gd name="connsiteX6" fmla="*/ 24289 w 352425"/>
                <a:gd name="connsiteY6" fmla="*/ 58579 h 180975"/>
                <a:gd name="connsiteX7" fmla="*/ 7144 w 352425"/>
                <a:gd name="connsiteY7" fmla="*/ 92869 h 180975"/>
                <a:gd name="connsiteX8" fmla="*/ 7144 w 352425"/>
                <a:gd name="connsiteY8" fmla="*/ 178594 h 180975"/>
                <a:gd name="connsiteX9" fmla="*/ 350044 w 352425"/>
                <a:gd name="connsiteY9" fmla="*/ 178594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425" h="180975">
                  <a:moveTo>
                    <a:pt x="350044" y="178594"/>
                  </a:moveTo>
                  <a:lnTo>
                    <a:pt x="350044" y="92869"/>
                  </a:lnTo>
                  <a:cubicBezTo>
                    <a:pt x="350044" y="79534"/>
                    <a:pt x="344329" y="66199"/>
                    <a:pt x="332899" y="58579"/>
                  </a:cubicBezTo>
                  <a:cubicBezTo>
                    <a:pt x="310039" y="39529"/>
                    <a:pt x="279559" y="26194"/>
                    <a:pt x="249079" y="18574"/>
                  </a:cubicBezTo>
                  <a:cubicBezTo>
                    <a:pt x="228124" y="12859"/>
                    <a:pt x="203359" y="7144"/>
                    <a:pt x="178594" y="7144"/>
                  </a:cubicBezTo>
                  <a:cubicBezTo>
                    <a:pt x="155734" y="7144"/>
                    <a:pt x="130969" y="10954"/>
                    <a:pt x="108109" y="18574"/>
                  </a:cubicBezTo>
                  <a:cubicBezTo>
                    <a:pt x="77629" y="26194"/>
                    <a:pt x="49054" y="41434"/>
                    <a:pt x="24289" y="58579"/>
                  </a:cubicBezTo>
                  <a:cubicBezTo>
                    <a:pt x="12859" y="68104"/>
                    <a:pt x="7144" y="79534"/>
                    <a:pt x="7144" y="92869"/>
                  </a:cubicBezTo>
                  <a:lnTo>
                    <a:pt x="7144" y="178594"/>
                  </a:lnTo>
                  <a:lnTo>
                    <a:pt x="350044" y="1785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1" name="Ελεύθερη σχεδίαση: Σχήμα 30">
              <a:extLst>
                <a:ext uri="{FF2B5EF4-FFF2-40B4-BE49-F238E27FC236}">
                  <a16:creationId xmlns:a16="http://schemas.microsoft.com/office/drawing/2014/main" xmlns="" id="{3C2941CC-2B77-464F-B54C-031895B49AF4}"/>
                </a:ext>
              </a:extLst>
            </p:cNvPr>
            <p:cNvSpPr/>
            <p:nvPr/>
          </p:nvSpPr>
          <p:spPr>
            <a:xfrm>
              <a:off x="6003131" y="3305651"/>
              <a:ext cx="180975" cy="180975"/>
            </a:xfrm>
            <a:custGeom>
              <a:avLst/>
              <a:gdLst>
                <a:gd name="connsiteX0" fmla="*/ 178594 w 180975"/>
                <a:gd name="connsiteY0" fmla="*/ 92869 h 180975"/>
                <a:gd name="connsiteX1" fmla="*/ 92869 w 180975"/>
                <a:gd name="connsiteY1" fmla="*/ 178594 h 180975"/>
                <a:gd name="connsiteX2" fmla="*/ 7144 w 180975"/>
                <a:gd name="connsiteY2" fmla="*/ 92869 h 180975"/>
                <a:gd name="connsiteX3" fmla="*/ 92869 w 180975"/>
                <a:gd name="connsiteY3" fmla="*/ 7144 h 180975"/>
                <a:gd name="connsiteX4" fmla="*/ 178594 w 180975"/>
                <a:gd name="connsiteY4" fmla="*/ 9286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80975">
                  <a:moveTo>
                    <a:pt x="178594" y="92869"/>
                  </a:moveTo>
                  <a:cubicBezTo>
                    <a:pt x="178594" y="140213"/>
                    <a:pt x="140213" y="178594"/>
                    <a:pt x="92869" y="178594"/>
                  </a:cubicBezTo>
                  <a:cubicBezTo>
                    <a:pt x="45524" y="178594"/>
                    <a:pt x="7144" y="140213"/>
                    <a:pt x="7144" y="92869"/>
                  </a:cubicBezTo>
                  <a:cubicBezTo>
                    <a:pt x="7144" y="45524"/>
                    <a:pt x="45524" y="7144"/>
                    <a:pt x="92869" y="7144"/>
                  </a:cubicBezTo>
                  <a:cubicBezTo>
                    <a:pt x="140213" y="7144"/>
                    <a:pt x="178594" y="45524"/>
                    <a:pt x="17859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2" name="Ελεύθερη σχεδίαση: Σχήμα 31">
              <a:extLst>
                <a:ext uri="{FF2B5EF4-FFF2-40B4-BE49-F238E27FC236}">
                  <a16:creationId xmlns:a16="http://schemas.microsoft.com/office/drawing/2014/main" xmlns="" id="{DFD198FA-8401-4D4B-B4F7-AE461EB536BE}"/>
                </a:ext>
              </a:extLst>
            </p:cNvPr>
            <p:cNvSpPr/>
            <p:nvPr/>
          </p:nvSpPr>
          <p:spPr>
            <a:xfrm>
              <a:off x="6178391" y="3366611"/>
              <a:ext cx="323850" cy="180975"/>
            </a:xfrm>
            <a:custGeom>
              <a:avLst/>
              <a:gdLst>
                <a:gd name="connsiteX0" fmla="*/ 300514 w 323850"/>
                <a:gd name="connsiteY0" fmla="*/ 58579 h 180975"/>
                <a:gd name="connsiteX1" fmla="*/ 216694 w 323850"/>
                <a:gd name="connsiteY1" fmla="*/ 18574 h 180975"/>
                <a:gd name="connsiteX2" fmla="*/ 146209 w 323850"/>
                <a:gd name="connsiteY2" fmla="*/ 7144 h 180975"/>
                <a:gd name="connsiteX3" fmla="*/ 75724 w 323850"/>
                <a:gd name="connsiteY3" fmla="*/ 18574 h 180975"/>
                <a:gd name="connsiteX4" fmla="*/ 41434 w 323850"/>
                <a:gd name="connsiteY4" fmla="*/ 31909 h 180975"/>
                <a:gd name="connsiteX5" fmla="*/ 41434 w 323850"/>
                <a:gd name="connsiteY5" fmla="*/ 33814 h 180975"/>
                <a:gd name="connsiteX6" fmla="*/ 7144 w 323850"/>
                <a:gd name="connsiteY6" fmla="*/ 117634 h 180975"/>
                <a:gd name="connsiteX7" fmla="*/ 94774 w 323850"/>
                <a:gd name="connsiteY7" fmla="*/ 161449 h 180975"/>
                <a:gd name="connsiteX8" fmla="*/ 110014 w 323850"/>
                <a:gd name="connsiteY8" fmla="*/ 178594 h 180975"/>
                <a:gd name="connsiteX9" fmla="*/ 317659 w 323850"/>
                <a:gd name="connsiteY9" fmla="*/ 178594 h 180975"/>
                <a:gd name="connsiteX10" fmla="*/ 317659 w 323850"/>
                <a:gd name="connsiteY10" fmla="*/ 92869 h 180975"/>
                <a:gd name="connsiteX11" fmla="*/ 300514 w 323850"/>
                <a:gd name="connsiteY11" fmla="*/ 5857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850" h="180975">
                  <a:moveTo>
                    <a:pt x="300514" y="58579"/>
                  </a:moveTo>
                  <a:cubicBezTo>
                    <a:pt x="277654" y="39529"/>
                    <a:pt x="247174" y="26194"/>
                    <a:pt x="216694" y="18574"/>
                  </a:cubicBezTo>
                  <a:cubicBezTo>
                    <a:pt x="195739" y="12859"/>
                    <a:pt x="170974" y="7144"/>
                    <a:pt x="146209" y="7144"/>
                  </a:cubicBezTo>
                  <a:cubicBezTo>
                    <a:pt x="123349" y="7144"/>
                    <a:pt x="98584" y="10954"/>
                    <a:pt x="75724" y="18574"/>
                  </a:cubicBezTo>
                  <a:cubicBezTo>
                    <a:pt x="64294" y="22384"/>
                    <a:pt x="52864" y="26194"/>
                    <a:pt x="41434" y="31909"/>
                  </a:cubicBezTo>
                  <a:lnTo>
                    <a:pt x="41434" y="33814"/>
                  </a:lnTo>
                  <a:cubicBezTo>
                    <a:pt x="41434" y="66199"/>
                    <a:pt x="28099" y="96679"/>
                    <a:pt x="7144" y="117634"/>
                  </a:cubicBezTo>
                  <a:cubicBezTo>
                    <a:pt x="43339" y="129064"/>
                    <a:pt x="71914" y="144304"/>
                    <a:pt x="94774" y="161449"/>
                  </a:cubicBezTo>
                  <a:cubicBezTo>
                    <a:pt x="100489" y="167164"/>
                    <a:pt x="106204" y="170974"/>
                    <a:pt x="110014" y="178594"/>
                  </a:cubicBezTo>
                  <a:lnTo>
                    <a:pt x="317659" y="178594"/>
                  </a:lnTo>
                  <a:lnTo>
                    <a:pt x="317659" y="92869"/>
                  </a:lnTo>
                  <a:cubicBezTo>
                    <a:pt x="317659" y="79534"/>
                    <a:pt x="311944" y="66199"/>
                    <a:pt x="300514" y="58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3" name="Ελεύθερη σχεδίαση: Σχήμα 32">
              <a:extLst>
                <a:ext uri="{FF2B5EF4-FFF2-40B4-BE49-F238E27FC236}">
                  <a16:creationId xmlns:a16="http://schemas.microsoft.com/office/drawing/2014/main" xmlns="" id="{ED428949-0480-4328-B669-54374E0CD131}"/>
                </a:ext>
              </a:extLst>
            </p:cNvPr>
            <p:cNvSpPr/>
            <p:nvPr/>
          </p:nvSpPr>
          <p:spPr>
            <a:xfrm>
              <a:off x="5688806" y="3366611"/>
              <a:ext cx="323850" cy="180975"/>
            </a:xfrm>
            <a:custGeom>
              <a:avLst/>
              <a:gdLst>
                <a:gd name="connsiteX0" fmla="*/ 230029 w 323850"/>
                <a:gd name="connsiteY0" fmla="*/ 161449 h 180975"/>
                <a:gd name="connsiteX1" fmla="*/ 230029 w 323850"/>
                <a:gd name="connsiteY1" fmla="*/ 161449 h 180975"/>
                <a:gd name="connsiteX2" fmla="*/ 317659 w 323850"/>
                <a:gd name="connsiteY2" fmla="*/ 117634 h 180975"/>
                <a:gd name="connsiteX3" fmla="*/ 283369 w 323850"/>
                <a:gd name="connsiteY3" fmla="*/ 33814 h 180975"/>
                <a:gd name="connsiteX4" fmla="*/ 283369 w 323850"/>
                <a:gd name="connsiteY4" fmla="*/ 30004 h 180975"/>
                <a:gd name="connsiteX5" fmla="*/ 249079 w 323850"/>
                <a:gd name="connsiteY5" fmla="*/ 18574 h 180975"/>
                <a:gd name="connsiteX6" fmla="*/ 178594 w 323850"/>
                <a:gd name="connsiteY6" fmla="*/ 7144 h 180975"/>
                <a:gd name="connsiteX7" fmla="*/ 108109 w 323850"/>
                <a:gd name="connsiteY7" fmla="*/ 18574 h 180975"/>
                <a:gd name="connsiteX8" fmla="*/ 24289 w 323850"/>
                <a:gd name="connsiteY8" fmla="*/ 58579 h 180975"/>
                <a:gd name="connsiteX9" fmla="*/ 7144 w 323850"/>
                <a:gd name="connsiteY9" fmla="*/ 92869 h 180975"/>
                <a:gd name="connsiteX10" fmla="*/ 7144 w 323850"/>
                <a:gd name="connsiteY10" fmla="*/ 178594 h 180975"/>
                <a:gd name="connsiteX11" fmla="*/ 212884 w 323850"/>
                <a:gd name="connsiteY11" fmla="*/ 178594 h 180975"/>
                <a:gd name="connsiteX12" fmla="*/ 230029 w 323850"/>
                <a:gd name="connsiteY12" fmla="*/ 16144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850" h="180975">
                  <a:moveTo>
                    <a:pt x="230029" y="161449"/>
                  </a:moveTo>
                  <a:lnTo>
                    <a:pt x="230029" y="161449"/>
                  </a:lnTo>
                  <a:cubicBezTo>
                    <a:pt x="256699" y="142399"/>
                    <a:pt x="287179" y="127159"/>
                    <a:pt x="317659" y="117634"/>
                  </a:cubicBezTo>
                  <a:cubicBezTo>
                    <a:pt x="296704" y="94774"/>
                    <a:pt x="283369" y="66199"/>
                    <a:pt x="283369" y="33814"/>
                  </a:cubicBezTo>
                  <a:cubicBezTo>
                    <a:pt x="283369" y="31909"/>
                    <a:pt x="283369" y="31909"/>
                    <a:pt x="283369" y="30004"/>
                  </a:cubicBezTo>
                  <a:cubicBezTo>
                    <a:pt x="271939" y="26194"/>
                    <a:pt x="260509" y="20479"/>
                    <a:pt x="249079" y="18574"/>
                  </a:cubicBezTo>
                  <a:cubicBezTo>
                    <a:pt x="228124" y="12859"/>
                    <a:pt x="203359" y="7144"/>
                    <a:pt x="178594" y="7144"/>
                  </a:cubicBezTo>
                  <a:cubicBezTo>
                    <a:pt x="155734" y="7144"/>
                    <a:pt x="130969" y="10954"/>
                    <a:pt x="108109" y="18574"/>
                  </a:cubicBezTo>
                  <a:cubicBezTo>
                    <a:pt x="77629" y="28099"/>
                    <a:pt x="49054" y="41434"/>
                    <a:pt x="24289" y="58579"/>
                  </a:cubicBezTo>
                  <a:cubicBezTo>
                    <a:pt x="12859" y="66199"/>
                    <a:pt x="7144" y="79534"/>
                    <a:pt x="7144" y="92869"/>
                  </a:cubicBezTo>
                  <a:lnTo>
                    <a:pt x="7144" y="178594"/>
                  </a:lnTo>
                  <a:lnTo>
                    <a:pt x="212884" y="178594"/>
                  </a:lnTo>
                  <a:cubicBezTo>
                    <a:pt x="218599" y="170974"/>
                    <a:pt x="222409" y="167164"/>
                    <a:pt x="230029" y="1614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7" name="Γραφικό 5" descr="Βέλος: Περιστροφή δεξιά">
            <a:extLst>
              <a:ext uri="{FF2B5EF4-FFF2-40B4-BE49-F238E27FC236}">
                <a16:creationId xmlns:a16="http://schemas.microsoft.com/office/drawing/2014/main" xmlns="" id="{79C47BD2-9805-479C-AEA0-EA4C66C0CBE2}"/>
              </a:ext>
            </a:extLst>
          </p:cNvPr>
          <p:cNvSpPr/>
          <p:nvPr/>
        </p:nvSpPr>
        <p:spPr>
          <a:xfrm>
            <a:off x="3479735" y="3776846"/>
            <a:ext cx="607476" cy="478918"/>
          </a:xfrm>
          <a:custGeom>
            <a:avLst/>
            <a:gdLst>
              <a:gd name="connsiteX0" fmla="*/ 721519 w 847725"/>
              <a:gd name="connsiteY0" fmla="*/ 422548 h 657225"/>
              <a:gd name="connsiteX1" fmla="*/ 673894 w 847725"/>
              <a:gd name="connsiteY1" fmla="*/ 174898 h 657225"/>
              <a:gd name="connsiteX2" fmla="*/ 432911 w 847725"/>
              <a:gd name="connsiteY2" fmla="*/ 10115 h 657225"/>
              <a:gd name="connsiteX3" fmla="*/ 141446 w 847725"/>
              <a:gd name="connsiteY3" fmla="*/ 83458 h 657225"/>
              <a:gd name="connsiteX4" fmla="*/ 7144 w 847725"/>
              <a:gd name="connsiteY4" fmla="*/ 325393 h 657225"/>
              <a:gd name="connsiteX5" fmla="*/ 118586 w 847725"/>
              <a:gd name="connsiteY5" fmla="*/ 152038 h 657225"/>
              <a:gd name="connsiteX6" fmla="*/ 321469 w 847725"/>
              <a:gd name="connsiteY6" fmla="*/ 116796 h 657225"/>
              <a:gd name="connsiteX7" fmla="*/ 477679 w 847725"/>
              <a:gd name="connsiteY7" fmla="*/ 238715 h 657225"/>
              <a:gd name="connsiteX8" fmla="*/ 511969 w 847725"/>
              <a:gd name="connsiteY8" fmla="*/ 422548 h 657225"/>
              <a:gd name="connsiteX9" fmla="*/ 388144 w 847725"/>
              <a:gd name="connsiteY9" fmla="*/ 422548 h 657225"/>
              <a:gd name="connsiteX10" fmla="*/ 616744 w 847725"/>
              <a:gd name="connsiteY10" fmla="*/ 651148 h 657225"/>
              <a:gd name="connsiteX11" fmla="*/ 845344 w 847725"/>
              <a:gd name="connsiteY11" fmla="*/ 422548 h 657225"/>
              <a:gd name="connsiteX12" fmla="*/ 721519 w 847725"/>
              <a:gd name="connsiteY12" fmla="*/ 422548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7725" h="657225">
                <a:moveTo>
                  <a:pt x="721519" y="422548"/>
                </a:moveTo>
                <a:cubicBezTo>
                  <a:pt x="724376" y="333966"/>
                  <a:pt x="721519" y="253003"/>
                  <a:pt x="673894" y="174898"/>
                </a:cubicBezTo>
                <a:cubicBezTo>
                  <a:pt x="620554" y="87268"/>
                  <a:pt x="535781" y="22498"/>
                  <a:pt x="432911" y="10115"/>
                </a:cubicBezTo>
                <a:cubicBezTo>
                  <a:pt x="330041" y="-2267"/>
                  <a:pt x="226219" y="24403"/>
                  <a:pt x="141446" y="83458"/>
                </a:cubicBezTo>
                <a:cubicBezTo>
                  <a:pt x="69056" y="136798"/>
                  <a:pt x="7144" y="233001"/>
                  <a:pt x="7144" y="325393"/>
                </a:cubicBezTo>
                <a:cubicBezTo>
                  <a:pt x="18574" y="254908"/>
                  <a:pt x="58579" y="192043"/>
                  <a:pt x="118586" y="152038"/>
                </a:cubicBezTo>
                <a:cubicBezTo>
                  <a:pt x="178594" y="112033"/>
                  <a:pt x="251936" y="99650"/>
                  <a:pt x="321469" y="116796"/>
                </a:cubicBezTo>
                <a:cubicBezTo>
                  <a:pt x="387191" y="132035"/>
                  <a:pt x="441484" y="182518"/>
                  <a:pt x="477679" y="238715"/>
                </a:cubicBezTo>
                <a:cubicBezTo>
                  <a:pt x="513874" y="294913"/>
                  <a:pt x="511969" y="357778"/>
                  <a:pt x="511969" y="422548"/>
                </a:cubicBezTo>
                <a:lnTo>
                  <a:pt x="388144" y="422548"/>
                </a:lnTo>
                <a:lnTo>
                  <a:pt x="616744" y="651148"/>
                </a:lnTo>
                <a:cubicBezTo>
                  <a:pt x="616744" y="651148"/>
                  <a:pt x="806291" y="461601"/>
                  <a:pt x="845344" y="422548"/>
                </a:cubicBezTo>
                <a:lnTo>
                  <a:pt x="721519" y="42254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4350848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Ομάδα 72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37" name="Τίτλος 36"/>
          <p:cNvSpPr>
            <a:spLocks noGrp="1"/>
          </p:cNvSpPr>
          <p:nvPr>
            <p:ph type="title"/>
          </p:nvPr>
        </p:nvSpPr>
        <p:spPr>
          <a:xfrm>
            <a:off x="5111900" y="557015"/>
            <a:ext cx="6660100" cy="432000"/>
          </a:xfrm>
        </p:spPr>
        <p:txBody>
          <a:bodyPr rtlCol="0"/>
          <a:lstStyle/>
          <a:p>
            <a:pPr algn="ctr"/>
            <a:r>
              <a:rPr lang="el-G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Μεταβαλλόμενο (αβέβαιο) περιβάλλον</a:t>
            </a:r>
            <a:br>
              <a:rPr lang="el-GR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l-G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Θέση κειμένου 39"/>
          <p:cNvSpPr>
            <a:spLocks noGrp="1"/>
          </p:cNvSpPr>
          <p:nvPr>
            <p:ph type="body" sz="quarter" idx="35"/>
          </p:nvPr>
        </p:nvSpPr>
        <p:spPr>
          <a:xfrm>
            <a:off x="5018603" y="3983458"/>
            <a:ext cx="2154794" cy="360000"/>
          </a:xfrm>
        </p:spPr>
        <p:txBody>
          <a:bodyPr rtlCol="0"/>
          <a:lstStyle/>
          <a:p>
            <a:r>
              <a:rPr lang="el-GR" b="1" dirty="0"/>
              <a:t>Πολλαπλασιάζεται</a:t>
            </a:r>
          </a:p>
        </p:txBody>
      </p:sp>
      <p:sp>
        <p:nvSpPr>
          <p:cNvPr id="42" name="Θέση κειμένου 41"/>
          <p:cNvSpPr>
            <a:spLocks noGrp="1"/>
          </p:cNvSpPr>
          <p:nvPr>
            <p:ph type="body" sz="quarter" idx="37"/>
          </p:nvPr>
        </p:nvSpPr>
        <p:spPr/>
        <p:txBody>
          <a:bodyPr rtlCol="0"/>
          <a:lstStyle/>
          <a:p>
            <a:r>
              <a:rPr lang="el-GR" b="1" dirty="0"/>
              <a:t>Μεταλλάσσεται</a:t>
            </a:r>
          </a:p>
        </p:txBody>
      </p:sp>
      <p:sp>
        <p:nvSpPr>
          <p:cNvPr id="44" name="Θέση κειμένου 43"/>
          <p:cNvSpPr>
            <a:spLocks noGrp="1"/>
          </p:cNvSpPr>
          <p:nvPr>
            <p:ph type="body" sz="quarter" idx="39"/>
          </p:nvPr>
        </p:nvSpPr>
        <p:spPr/>
        <p:txBody>
          <a:bodyPr rtlCol="0"/>
          <a:lstStyle/>
          <a:p>
            <a:r>
              <a:rPr lang="el-GR" b="1" dirty="0"/>
              <a:t>Περιέχει πολλούς ανταγωνιστές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15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1" name="Θέση εικόνας 16" descr="γωνιακή εικόνα ουρανοξύστη από το έδαφος">
            <a:extLst>
              <a:ext uri="{FF2B5EF4-FFF2-40B4-BE49-F238E27FC236}">
                <a16:creationId xmlns:a16="http://schemas.microsoft.com/office/drawing/2014/main" xmlns="" id="{22066B48-5B71-451F-9DE2-A522095F644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245307" y="163899"/>
            <a:ext cx="4680001" cy="6477169"/>
          </a:xfrm>
        </p:spPr>
      </p:pic>
      <p:sp>
        <p:nvSpPr>
          <p:cNvPr id="23" name="Ορθογώνιο 6">
            <a:extLst>
              <a:ext uri="{FF2B5EF4-FFF2-40B4-BE49-F238E27FC236}">
                <a16:creationId xmlns:a16="http://schemas.microsoft.com/office/drawing/2014/main" xmlns="" id="{940F8C8A-249F-49BF-B076-857024462B61}"/>
              </a:ext>
            </a:extLst>
          </p:cNvPr>
          <p:cNvSpPr/>
          <p:nvPr/>
        </p:nvSpPr>
        <p:spPr>
          <a:xfrm flipV="1">
            <a:off x="323999" y="310351"/>
            <a:ext cx="4320000" cy="177428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24" name="Ορθογώνιο 6">
            <a:extLst>
              <a:ext uri="{FF2B5EF4-FFF2-40B4-BE49-F238E27FC236}">
                <a16:creationId xmlns:a16="http://schemas.microsoft.com/office/drawing/2014/main" xmlns="" id="{E6BAF6FA-29D4-4BC9-974B-98C26DA83ABA}"/>
              </a:ext>
            </a:extLst>
          </p:cNvPr>
          <p:cNvSpPr/>
          <p:nvPr/>
        </p:nvSpPr>
        <p:spPr>
          <a:xfrm>
            <a:off x="425307" y="6252923"/>
            <a:ext cx="4320000" cy="17742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2" name="Ορθογώνιο 1">
            <a:extLst>
              <a:ext uri="{FF2B5EF4-FFF2-40B4-BE49-F238E27FC236}">
                <a16:creationId xmlns:a16="http://schemas.microsoft.com/office/drawing/2014/main" xmlns="" id="{48B8655C-3FCA-45F6-9F66-C82BBB380B5E}"/>
              </a:ext>
            </a:extLst>
          </p:cNvPr>
          <p:cNvSpPr/>
          <p:nvPr/>
        </p:nvSpPr>
        <p:spPr>
          <a:xfrm>
            <a:off x="5393950" y="120377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Το αντιμετωπίζουν οι επιχειρήσεις που λειτουργούν σε μια αγορά που:</a:t>
            </a:r>
          </a:p>
        </p:txBody>
      </p:sp>
      <p:sp>
        <p:nvSpPr>
          <p:cNvPr id="19" name="Θέση κειμένου 6">
            <a:extLst>
              <a:ext uri="{FF2B5EF4-FFF2-40B4-BE49-F238E27FC236}">
                <a16:creationId xmlns:a16="http://schemas.microsoft.com/office/drawing/2014/main" xmlns="" id="{3C887C74-90D7-4F81-9417-4931AA81B908}"/>
              </a:ext>
            </a:extLst>
          </p:cNvPr>
          <p:cNvSpPr txBox="1">
            <a:spLocks/>
          </p:cNvSpPr>
          <p:nvPr/>
        </p:nvSpPr>
        <p:spPr>
          <a:xfrm>
            <a:off x="5111900" y="4472521"/>
            <a:ext cx="1805735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Με ραγδαίους ρυθμούς</a:t>
            </a:r>
          </a:p>
        </p:txBody>
      </p:sp>
      <p:sp>
        <p:nvSpPr>
          <p:cNvPr id="22" name="Θέση κειμένου 6">
            <a:extLst>
              <a:ext uri="{FF2B5EF4-FFF2-40B4-BE49-F238E27FC236}">
                <a16:creationId xmlns:a16="http://schemas.microsoft.com/office/drawing/2014/main" xmlns="" id="{EF03EDBA-0FF8-4C85-A9FE-870203F28B11}"/>
              </a:ext>
            </a:extLst>
          </p:cNvPr>
          <p:cNvSpPr txBox="1">
            <a:spLocks/>
          </p:cNvSpPr>
          <p:nvPr/>
        </p:nvSpPr>
        <p:spPr>
          <a:xfrm>
            <a:off x="7486727" y="4472521"/>
            <a:ext cx="1805735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Λόγω συνεχούς εμφάνισης τεχνολογικών καινοτομιών</a:t>
            </a:r>
          </a:p>
        </p:txBody>
      </p:sp>
      <p:sp>
        <p:nvSpPr>
          <p:cNvPr id="7" name="Γραφικό 5" descr="Αριθμομηχανή">
            <a:extLst>
              <a:ext uri="{FF2B5EF4-FFF2-40B4-BE49-F238E27FC236}">
                <a16:creationId xmlns:a16="http://schemas.microsoft.com/office/drawing/2014/main" xmlns="" id="{914EEC0D-8D17-411F-B98E-D31F59410086}"/>
              </a:ext>
            </a:extLst>
          </p:cNvPr>
          <p:cNvSpPr/>
          <p:nvPr/>
        </p:nvSpPr>
        <p:spPr>
          <a:xfrm>
            <a:off x="5860758" y="2788564"/>
            <a:ext cx="468174" cy="665300"/>
          </a:xfrm>
          <a:custGeom>
            <a:avLst/>
            <a:gdLst>
              <a:gd name="connsiteX0" fmla="*/ 383087 w 468174"/>
              <a:gd name="connsiteY0" fmla="*/ 218815 h 665300"/>
              <a:gd name="connsiteX1" fmla="*/ 87398 w 468174"/>
              <a:gd name="connsiteY1" fmla="*/ 218815 h 665300"/>
              <a:gd name="connsiteX2" fmla="*/ 87398 w 468174"/>
              <a:gd name="connsiteY2" fmla="*/ 87398 h 665300"/>
              <a:gd name="connsiteX3" fmla="*/ 383087 w 468174"/>
              <a:gd name="connsiteY3" fmla="*/ 87398 h 665300"/>
              <a:gd name="connsiteX4" fmla="*/ 383087 w 468174"/>
              <a:gd name="connsiteY4" fmla="*/ 218815 h 665300"/>
              <a:gd name="connsiteX5" fmla="*/ 383087 w 468174"/>
              <a:gd name="connsiteY5" fmla="*/ 333805 h 665300"/>
              <a:gd name="connsiteX6" fmla="*/ 333805 w 468174"/>
              <a:gd name="connsiteY6" fmla="*/ 333805 h 665300"/>
              <a:gd name="connsiteX7" fmla="*/ 333805 w 468174"/>
              <a:gd name="connsiteY7" fmla="*/ 284524 h 665300"/>
              <a:gd name="connsiteX8" fmla="*/ 383087 w 468174"/>
              <a:gd name="connsiteY8" fmla="*/ 284524 h 665300"/>
              <a:gd name="connsiteX9" fmla="*/ 383087 w 468174"/>
              <a:gd name="connsiteY9" fmla="*/ 333805 h 665300"/>
              <a:gd name="connsiteX10" fmla="*/ 383087 w 468174"/>
              <a:gd name="connsiteY10" fmla="*/ 415941 h 665300"/>
              <a:gd name="connsiteX11" fmla="*/ 333805 w 468174"/>
              <a:gd name="connsiteY11" fmla="*/ 415941 h 665300"/>
              <a:gd name="connsiteX12" fmla="*/ 333805 w 468174"/>
              <a:gd name="connsiteY12" fmla="*/ 366660 h 665300"/>
              <a:gd name="connsiteX13" fmla="*/ 383087 w 468174"/>
              <a:gd name="connsiteY13" fmla="*/ 366660 h 665300"/>
              <a:gd name="connsiteX14" fmla="*/ 383087 w 468174"/>
              <a:gd name="connsiteY14" fmla="*/ 415941 h 665300"/>
              <a:gd name="connsiteX15" fmla="*/ 383087 w 468174"/>
              <a:gd name="connsiteY15" fmla="*/ 498077 h 665300"/>
              <a:gd name="connsiteX16" fmla="*/ 333805 w 468174"/>
              <a:gd name="connsiteY16" fmla="*/ 498077 h 665300"/>
              <a:gd name="connsiteX17" fmla="*/ 333805 w 468174"/>
              <a:gd name="connsiteY17" fmla="*/ 448795 h 665300"/>
              <a:gd name="connsiteX18" fmla="*/ 383087 w 468174"/>
              <a:gd name="connsiteY18" fmla="*/ 448795 h 665300"/>
              <a:gd name="connsiteX19" fmla="*/ 383087 w 468174"/>
              <a:gd name="connsiteY19" fmla="*/ 498077 h 665300"/>
              <a:gd name="connsiteX20" fmla="*/ 383087 w 468174"/>
              <a:gd name="connsiteY20" fmla="*/ 580213 h 665300"/>
              <a:gd name="connsiteX21" fmla="*/ 333805 w 468174"/>
              <a:gd name="connsiteY21" fmla="*/ 580213 h 665300"/>
              <a:gd name="connsiteX22" fmla="*/ 333805 w 468174"/>
              <a:gd name="connsiteY22" fmla="*/ 530931 h 665300"/>
              <a:gd name="connsiteX23" fmla="*/ 383087 w 468174"/>
              <a:gd name="connsiteY23" fmla="*/ 530931 h 665300"/>
              <a:gd name="connsiteX24" fmla="*/ 383087 w 468174"/>
              <a:gd name="connsiteY24" fmla="*/ 580213 h 665300"/>
              <a:gd name="connsiteX25" fmla="*/ 300951 w 468174"/>
              <a:gd name="connsiteY25" fmla="*/ 333805 h 665300"/>
              <a:gd name="connsiteX26" fmla="*/ 251669 w 468174"/>
              <a:gd name="connsiteY26" fmla="*/ 333805 h 665300"/>
              <a:gd name="connsiteX27" fmla="*/ 251669 w 468174"/>
              <a:gd name="connsiteY27" fmla="*/ 284524 h 665300"/>
              <a:gd name="connsiteX28" fmla="*/ 300951 w 468174"/>
              <a:gd name="connsiteY28" fmla="*/ 284524 h 665300"/>
              <a:gd name="connsiteX29" fmla="*/ 300951 w 468174"/>
              <a:gd name="connsiteY29" fmla="*/ 333805 h 665300"/>
              <a:gd name="connsiteX30" fmla="*/ 300951 w 468174"/>
              <a:gd name="connsiteY30" fmla="*/ 415941 h 665300"/>
              <a:gd name="connsiteX31" fmla="*/ 251669 w 468174"/>
              <a:gd name="connsiteY31" fmla="*/ 415941 h 665300"/>
              <a:gd name="connsiteX32" fmla="*/ 251669 w 468174"/>
              <a:gd name="connsiteY32" fmla="*/ 366660 h 665300"/>
              <a:gd name="connsiteX33" fmla="*/ 300951 w 468174"/>
              <a:gd name="connsiteY33" fmla="*/ 366660 h 665300"/>
              <a:gd name="connsiteX34" fmla="*/ 300951 w 468174"/>
              <a:gd name="connsiteY34" fmla="*/ 415941 h 665300"/>
              <a:gd name="connsiteX35" fmla="*/ 300951 w 468174"/>
              <a:gd name="connsiteY35" fmla="*/ 498077 h 665300"/>
              <a:gd name="connsiteX36" fmla="*/ 251669 w 468174"/>
              <a:gd name="connsiteY36" fmla="*/ 498077 h 665300"/>
              <a:gd name="connsiteX37" fmla="*/ 251669 w 468174"/>
              <a:gd name="connsiteY37" fmla="*/ 448795 h 665300"/>
              <a:gd name="connsiteX38" fmla="*/ 300951 w 468174"/>
              <a:gd name="connsiteY38" fmla="*/ 448795 h 665300"/>
              <a:gd name="connsiteX39" fmla="*/ 300951 w 468174"/>
              <a:gd name="connsiteY39" fmla="*/ 498077 h 665300"/>
              <a:gd name="connsiteX40" fmla="*/ 300951 w 468174"/>
              <a:gd name="connsiteY40" fmla="*/ 580213 h 665300"/>
              <a:gd name="connsiteX41" fmla="*/ 251669 w 468174"/>
              <a:gd name="connsiteY41" fmla="*/ 580213 h 665300"/>
              <a:gd name="connsiteX42" fmla="*/ 251669 w 468174"/>
              <a:gd name="connsiteY42" fmla="*/ 530931 h 665300"/>
              <a:gd name="connsiteX43" fmla="*/ 300951 w 468174"/>
              <a:gd name="connsiteY43" fmla="*/ 530931 h 665300"/>
              <a:gd name="connsiteX44" fmla="*/ 300951 w 468174"/>
              <a:gd name="connsiteY44" fmla="*/ 580213 h 665300"/>
              <a:gd name="connsiteX45" fmla="*/ 218815 w 468174"/>
              <a:gd name="connsiteY45" fmla="*/ 333805 h 665300"/>
              <a:gd name="connsiteX46" fmla="*/ 169534 w 468174"/>
              <a:gd name="connsiteY46" fmla="*/ 333805 h 665300"/>
              <a:gd name="connsiteX47" fmla="*/ 169534 w 468174"/>
              <a:gd name="connsiteY47" fmla="*/ 284524 h 665300"/>
              <a:gd name="connsiteX48" fmla="*/ 218815 w 468174"/>
              <a:gd name="connsiteY48" fmla="*/ 284524 h 665300"/>
              <a:gd name="connsiteX49" fmla="*/ 218815 w 468174"/>
              <a:gd name="connsiteY49" fmla="*/ 333805 h 665300"/>
              <a:gd name="connsiteX50" fmla="*/ 218815 w 468174"/>
              <a:gd name="connsiteY50" fmla="*/ 415941 h 665300"/>
              <a:gd name="connsiteX51" fmla="*/ 169534 w 468174"/>
              <a:gd name="connsiteY51" fmla="*/ 415941 h 665300"/>
              <a:gd name="connsiteX52" fmla="*/ 169534 w 468174"/>
              <a:gd name="connsiteY52" fmla="*/ 366660 h 665300"/>
              <a:gd name="connsiteX53" fmla="*/ 218815 w 468174"/>
              <a:gd name="connsiteY53" fmla="*/ 366660 h 665300"/>
              <a:gd name="connsiteX54" fmla="*/ 218815 w 468174"/>
              <a:gd name="connsiteY54" fmla="*/ 415941 h 665300"/>
              <a:gd name="connsiteX55" fmla="*/ 218815 w 468174"/>
              <a:gd name="connsiteY55" fmla="*/ 498077 h 665300"/>
              <a:gd name="connsiteX56" fmla="*/ 169534 w 468174"/>
              <a:gd name="connsiteY56" fmla="*/ 498077 h 665300"/>
              <a:gd name="connsiteX57" fmla="*/ 169534 w 468174"/>
              <a:gd name="connsiteY57" fmla="*/ 448795 h 665300"/>
              <a:gd name="connsiteX58" fmla="*/ 218815 w 468174"/>
              <a:gd name="connsiteY58" fmla="*/ 448795 h 665300"/>
              <a:gd name="connsiteX59" fmla="*/ 218815 w 468174"/>
              <a:gd name="connsiteY59" fmla="*/ 498077 h 665300"/>
              <a:gd name="connsiteX60" fmla="*/ 218815 w 468174"/>
              <a:gd name="connsiteY60" fmla="*/ 580213 h 665300"/>
              <a:gd name="connsiteX61" fmla="*/ 87398 w 468174"/>
              <a:gd name="connsiteY61" fmla="*/ 580213 h 665300"/>
              <a:gd name="connsiteX62" fmla="*/ 87398 w 468174"/>
              <a:gd name="connsiteY62" fmla="*/ 530931 h 665300"/>
              <a:gd name="connsiteX63" fmla="*/ 218815 w 468174"/>
              <a:gd name="connsiteY63" fmla="*/ 530931 h 665300"/>
              <a:gd name="connsiteX64" fmla="*/ 218815 w 468174"/>
              <a:gd name="connsiteY64" fmla="*/ 580213 h 665300"/>
              <a:gd name="connsiteX65" fmla="*/ 87398 w 468174"/>
              <a:gd name="connsiteY65" fmla="*/ 448795 h 665300"/>
              <a:gd name="connsiteX66" fmla="*/ 136679 w 468174"/>
              <a:gd name="connsiteY66" fmla="*/ 448795 h 665300"/>
              <a:gd name="connsiteX67" fmla="*/ 136679 w 468174"/>
              <a:gd name="connsiteY67" fmla="*/ 498077 h 665300"/>
              <a:gd name="connsiteX68" fmla="*/ 87398 w 468174"/>
              <a:gd name="connsiteY68" fmla="*/ 498077 h 665300"/>
              <a:gd name="connsiteX69" fmla="*/ 87398 w 468174"/>
              <a:gd name="connsiteY69" fmla="*/ 448795 h 665300"/>
              <a:gd name="connsiteX70" fmla="*/ 87398 w 468174"/>
              <a:gd name="connsiteY70" fmla="*/ 366660 h 665300"/>
              <a:gd name="connsiteX71" fmla="*/ 136679 w 468174"/>
              <a:gd name="connsiteY71" fmla="*/ 366660 h 665300"/>
              <a:gd name="connsiteX72" fmla="*/ 136679 w 468174"/>
              <a:gd name="connsiteY72" fmla="*/ 415941 h 665300"/>
              <a:gd name="connsiteX73" fmla="*/ 87398 w 468174"/>
              <a:gd name="connsiteY73" fmla="*/ 415941 h 665300"/>
              <a:gd name="connsiteX74" fmla="*/ 87398 w 468174"/>
              <a:gd name="connsiteY74" fmla="*/ 366660 h 665300"/>
              <a:gd name="connsiteX75" fmla="*/ 87398 w 468174"/>
              <a:gd name="connsiteY75" fmla="*/ 284524 h 665300"/>
              <a:gd name="connsiteX76" fmla="*/ 136679 w 468174"/>
              <a:gd name="connsiteY76" fmla="*/ 284524 h 665300"/>
              <a:gd name="connsiteX77" fmla="*/ 136679 w 468174"/>
              <a:gd name="connsiteY77" fmla="*/ 333805 h 665300"/>
              <a:gd name="connsiteX78" fmla="*/ 87398 w 468174"/>
              <a:gd name="connsiteY78" fmla="*/ 333805 h 665300"/>
              <a:gd name="connsiteX79" fmla="*/ 87398 w 468174"/>
              <a:gd name="connsiteY79" fmla="*/ 284524 h 665300"/>
              <a:gd name="connsiteX80" fmla="*/ 432368 w 468174"/>
              <a:gd name="connsiteY80" fmla="*/ 5262 h 665300"/>
              <a:gd name="connsiteX81" fmla="*/ 38116 w 468174"/>
              <a:gd name="connsiteY81" fmla="*/ 5262 h 665300"/>
              <a:gd name="connsiteX82" fmla="*/ 5262 w 468174"/>
              <a:gd name="connsiteY82" fmla="*/ 38116 h 665300"/>
              <a:gd name="connsiteX83" fmla="*/ 5262 w 468174"/>
              <a:gd name="connsiteY83" fmla="*/ 629494 h 665300"/>
              <a:gd name="connsiteX84" fmla="*/ 38116 w 468174"/>
              <a:gd name="connsiteY84" fmla="*/ 662349 h 665300"/>
              <a:gd name="connsiteX85" fmla="*/ 432368 w 468174"/>
              <a:gd name="connsiteY85" fmla="*/ 662349 h 665300"/>
              <a:gd name="connsiteX86" fmla="*/ 465223 w 468174"/>
              <a:gd name="connsiteY86" fmla="*/ 629494 h 665300"/>
              <a:gd name="connsiteX87" fmla="*/ 465223 w 468174"/>
              <a:gd name="connsiteY87" fmla="*/ 38116 h 665300"/>
              <a:gd name="connsiteX88" fmla="*/ 432368 w 468174"/>
              <a:gd name="connsiteY88" fmla="*/ 5262 h 66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68174" h="665300">
                <a:moveTo>
                  <a:pt x="383087" y="218815"/>
                </a:moveTo>
                <a:lnTo>
                  <a:pt x="87398" y="218815"/>
                </a:lnTo>
                <a:lnTo>
                  <a:pt x="87398" y="87398"/>
                </a:lnTo>
                <a:lnTo>
                  <a:pt x="383087" y="87398"/>
                </a:lnTo>
                <a:lnTo>
                  <a:pt x="383087" y="218815"/>
                </a:lnTo>
                <a:close/>
                <a:moveTo>
                  <a:pt x="383087" y="333805"/>
                </a:moveTo>
                <a:lnTo>
                  <a:pt x="333805" y="333805"/>
                </a:lnTo>
                <a:lnTo>
                  <a:pt x="333805" y="284524"/>
                </a:lnTo>
                <a:lnTo>
                  <a:pt x="383087" y="284524"/>
                </a:lnTo>
                <a:lnTo>
                  <a:pt x="383087" y="333805"/>
                </a:lnTo>
                <a:close/>
                <a:moveTo>
                  <a:pt x="383087" y="415941"/>
                </a:moveTo>
                <a:lnTo>
                  <a:pt x="333805" y="415941"/>
                </a:lnTo>
                <a:lnTo>
                  <a:pt x="333805" y="366660"/>
                </a:lnTo>
                <a:lnTo>
                  <a:pt x="383087" y="366660"/>
                </a:lnTo>
                <a:lnTo>
                  <a:pt x="383087" y="415941"/>
                </a:lnTo>
                <a:close/>
                <a:moveTo>
                  <a:pt x="383087" y="498077"/>
                </a:moveTo>
                <a:lnTo>
                  <a:pt x="333805" y="498077"/>
                </a:lnTo>
                <a:lnTo>
                  <a:pt x="333805" y="448795"/>
                </a:lnTo>
                <a:lnTo>
                  <a:pt x="383087" y="448795"/>
                </a:lnTo>
                <a:lnTo>
                  <a:pt x="383087" y="498077"/>
                </a:lnTo>
                <a:close/>
                <a:moveTo>
                  <a:pt x="383087" y="580213"/>
                </a:moveTo>
                <a:lnTo>
                  <a:pt x="333805" y="580213"/>
                </a:lnTo>
                <a:lnTo>
                  <a:pt x="333805" y="530931"/>
                </a:lnTo>
                <a:lnTo>
                  <a:pt x="383087" y="530931"/>
                </a:lnTo>
                <a:lnTo>
                  <a:pt x="383087" y="580213"/>
                </a:lnTo>
                <a:close/>
                <a:moveTo>
                  <a:pt x="300951" y="333805"/>
                </a:moveTo>
                <a:lnTo>
                  <a:pt x="251669" y="333805"/>
                </a:lnTo>
                <a:lnTo>
                  <a:pt x="251669" y="284524"/>
                </a:lnTo>
                <a:lnTo>
                  <a:pt x="300951" y="284524"/>
                </a:lnTo>
                <a:lnTo>
                  <a:pt x="300951" y="333805"/>
                </a:lnTo>
                <a:close/>
                <a:moveTo>
                  <a:pt x="300951" y="415941"/>
                </a:moveTo>
                <a:lnTo>
                  <a:pt x="251669" y="415941"/>
                </a:lnTo>
                <a:lnTo>
                  <a:pt x="251669" y="366660"/>
                </a:lnTo>
                <a:lnTo>
                  <a:pt x="300951" y="366660"/>
                </a:lnTo>
                <a:lnTo>
                  <a:pt x="300951" y="415941"/>
                </a:lnTo>
                <a:close/>
                <a:moveTo>
                  <a:pt x="300951" y="498077"/>
                </a:moveTo>
                <a:lnTo>
                  <a:pt x="251669" y="498077"/>
                </a:lnTo>
                <a:lnTo>
                  <a:pt x="251669" y="448795"/>
                </a:lnTo>
                <a:lnTo>
                  <a:pt x="300951" y="448795"/>
                </a:lnTo>
                <a:lnTo>
                  <a:pt x="300951" y="498077"/>
                </a:lnTo>
                <a:close/>
                <a:moveTo>
                  <a:pt x="300951" y="580213"/>
                </a:moveTo>
                <a:lnTo>
                  <a:pt x="251669" y="580213"/>
                </a:lnTo>
                <a:lnTo>
                  <a:pt x="251669" y="530931"/>
                </a:lnTo>
                <a:lnTo>
                  <a:pt x="300951" y="530931"/>
                </a:lnTo>
                <a:lnTo>
                  <a:pt x="300951" y="580213"/>
                </a:lnTo>
                <a:close/>
                <a:moveTo>
                  <a:pt x="218815" y="333805"/>
                </a:moveTo>
                <a:lnTo>
                  <a:pt x="169534" y="333805"/>
                </a:lnTo>
                <a:lnTo>
                  <a:pt x="169534" y="284524"/>
                </a:lnTo>
                <a:lnTo>
                  <a:pt x="218815" y="284524"/>
                </a:lnTo>
                <a:lnTo>
                  <a:pt x="218815" y="333805"/>
                </a:lnTo>
                <a:close/>
                <a:moveTo>
                  <a:pt x="218815" y="415941"/>
                </a:moveTo>
                <a:lnTo>
                  <a:pt x="169534" y="415941"/>
                </a:lnTo>
                <a:lnTo>
                  <a:pt x="169534" y="366660"/>
                </a:lnTo>
                <a:lnTo>
                  <a:pt x="218815" y="366660"/>
                </a:lnTo>
                <a:lnTo>
                  <a:pt x="218815" y="415941"/>
                </a:lnTo>
                <a:close/>
                <a:moveTo>
                  <a:pt x="218815" y="498077"/>
                </a:moveTo>
                <a:lnTo>
                  <a:pt x="169534" y="498077"/>
                </a:lnTo>
                <a:lnTo>
                  <a:pt x="169534" y="448795"/>
                </a:lnTo>
                <a:lnTo>
                  <a:pt x="218815" y="448795"/>
                </a:lnTo>
                <a:lnTo>
                  <a:pt x="218815" y="498077"/>
                </a:lnTo>
                <a:close/>
                <a:moveTo>
                  <a:pt x="218815" y="580213"/>
                </a:moveTo>
                <a:lnTo>
                  <a:pt x="87398" y="580213"/>
                </a:lnTo>
                <a:lnTo>
                  <a:pt x="87398" y="530931"/>
                </a:lnTo>
                <a:lnTo>
                  <a:pt x="218815" y="530931"/>
                </a:lnTo>
                <a:lnTo>
                  <a:pt x="218815" y="580213"/>
                </a:lnTo>
                <a:close/>
                <a:moveTo>
                  <a:pt x="87398" y="448795"/>
                </a:moveTo>
                <a:lnTo>
                  <a:pt x="136679" y="448795"/>
                </a:lnTo>
                <a:lnTo>
                  <a:pt x="136679" y="498077"/>
                </a:lnTo>
                <a:lnTo>
                  <a:pt x="87398" y="498077"/>
                </a:lnTo>
                <a:lnTo>
                  <a:pt x="87398" y="448795"/>
                </a:lnTo>
                <a:close/>
                <a:moveTo>
                  <a:pt x="87398" y="366660"/>
                </a:moveTo>
                <a:lnTo>
                  <a:pt x="136679" y="366660"/>
                </a:lnTo>
                <a:lnTo>
                  <a:pt x="136679" y="415941"/>
                </a:lnTo>
                <a:lnTo>
                  <a:pt x="87398" y="415941"/>
                </a:lnTo>
                <a:lnTo>
                  <a:pt x="87398" y="366660"/>
                </a:lnTo>
                <a:close/>
                <a:moveTo>
                  <a:pt x="87398" y="284524"/>
                </a:moveTo>
                <a:lnTo>
                  <a:pt x="136679" y="284524"/>
                </a:lnTo>
                <a:lnTo>
                  <a:pt x="136679" y="333805"/>
                </a:lnTo>
                <a:lnTo>
                  <a:pt x="87398" y="333805"/>
                </a:lnTo>
                <a:lnTo>
                  <a:pt x="87398" y="284524"/>
                </a:lnTo>
                <a:close/>
                <a:moveTo>
                  <a:pt x="432368" y="5262"/>
                </a:moveTo>
                <a:lnTo>
                  <a:pt x="38116" y="5262"/>
                </a:lnTo>
                <a:cubicBezTo>
                  <a:pt x="20046" y="5262"/>
                  <a:pt x="5262" y="20046"/>
                  <a:pt x="5262" y="38116"/>
                </a:cubicBezTo>
                <a:lnTo>
                  <a:pt x="5262" y="629494"/>
                </a:lnTo>
                <a:cubicBezTo>
                  <a:pt x="5262" y="647564"/>
                  <a:pt x="20046" y="662349"/>
                  <a:pt x="38116" y="662349"/>
                </a:cubicBezTo>
                <a:lnTo>
                  <a:pt x="432368" y="662349"/>
                </a:lnTo>
                <a:cubicBezTo>
                  <a:pt x="450438" y="662349"/>
                  <a:pt x="465223" y="647564"/>
                  <a:pt x="465223" y="629494"/>
                </a:cubicBezTo>
                <a:lnTo>
                  <a:pt x="465223" y="38116"/>
                </a:lnTo>
                <a:cubicBezTo>
                  <a:pt x="465223" y="20046"/>
                  <a:pt x="450438" y="5262"/>
                  <a:pt x="432368" y="5262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 w="8136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grpSp>
        <p:nvGrpSpPr>
          <p:cNvPr id="10" name="Γραφικό 8" descr="Επανάληψη">
            <a:extLst>
              <a:ext uri="{FF2B5EF4-FFF2-40B4-BE49-F238E27FC236}">
                <a16:creationId xmlns:a16="http://schemas.microsoft.com/office/drawing/2014/main" xmlns="" id="{7B627666-6671-4E77-B555-272EE3C9A8CF}"/>
              </a:ext>
            </a:extLst>
          </p:cNvPr>
          <p:cNvGrpSpPr/>
          <p:nvPr/>
        </p:nvGrpSpPr>
        <p:grpSpPr>
          <a:xfrm>
            <a:off x="7869666" y="2615139"/>
            <a:ext cx="914400" cy="914400"/>
            <a:chOff x="5638800" y="2971800"/>
            <a:chExt cx="914400" cy="914400"/>
          </a:xfrm>
          <a:solidFill>
            <a:schemeClr val="bg2">
              <a:lumMod val="50000"/>
            </a:schemeClr>
          </a:solidFill>
        </p:grpSpPr>
        <p:sp>
          <p:nvSpPr>
            <p:cNvPr id="12" name="Ελεύθερη σχεδίαση: Σχήμα 11">
              <a:extLst>
                <a:ext uri="{FF2B5EF4-FFF2-40B4-BE49-F238E27FC236}">
                  <a16:creationId xmlns:a16="http://schemas.microsoft.com/office/drawing/2014/main" xmlns="" id="{9B98B70C-7C49-4A93-A611-5143251A22B3}"/>
                </a:ext>
              </a:extLst>
            </p:cNvPr>
            <p:cNvSpPr/>
            <p:nvPr/>
          </p:nvSpPr>
          <p:spPr>
            <a:xfrm>
              <a:off x="5647849" y="3069431"/>
              <a:ext cx="771525" cy="457200"/>
            </a:xfrm>
            <a:custGeom>
              <a:avLst/>
              <a:gdLst>
                <a:gd name="connsiteX0" fmla="*/ 190024 w 771525"/>
                <a:gd name="connsiteY0" fmla="*/ 451009 h 457200"/>
                <a:gd name="connsiteX1" fmla="*/ 372904 w 771525"/>
                <a:gd name="connsiteY1" fmla="*/ 268129 h 457200"/>
                <a:gd name="connsiteX2" fmla="*/ 270986 w 771525"/>
                <a:gd name="connsiteY2" fmla="*/ 268129 h 457200"/>
                <a:gd name="connsiteX3" fmla="*/ 450056 w 771525"/>
                <a:gd name="connsiteY3" fmla="*/ 158591 h 457200"/>
                <a:gd name="connsiteX4" fmla="*/ 582454 w 771525"/>
                <a:gd name="connsiteY4" fmla="*/ 209074 h 457200"/>
                <a:gd name="connsiteX5" fmla="*/ 768191 w 771525"/>
                <a:gd name="connsiteY5" fmla="*/ 209074 h 457200"/>
                <a:gd name="connsiteX6" fmla="*/ 450056 w 771525"/>
                <a:gd name="connsiteY6" fmla="*/ 7144 h 457200"/>
                <a:gd name="connsiteX7" fmla="*/ 110014 w 771525"/>
                <a:gd name="connsiteY7" fmla="*/ 268129 h 457200"/>
                <a:gd name="connsiteX8" fmla="*/ 7144 w 771525"/>
                <a:gd name="connsiteY8" fmla="*/ 268129 h 457200"/>
                <a:gd name="connsiteX9" fmla="*/ 190024 w 771525"/>
                <a:gd name="connsiteY9" fmla="*/ 451009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525" h="457200">
                  <a:moveTo>
                    <a:pt x="190024" y="451009"/>
                  </a:moveTo>
                  <a:lnTo>
                    <a:pt x="372904" y="268129"/>
                  </a:lnTo>
                  <a:lnTo>
                    <a:pt x="270986" y="268129"/>
                  </a:lnTo>
                  <a:cubicBezTo>
                    <a:pt x="304324" y="203359"/>
                    <a:pt x="371951" y="158591"/>
                    <a:pt x="450056" y="158591"/>
                  </a:cubicBezTo>
                  <a:cubicBezTo>
                    <a:pt x="500539" y="158591"/>
                    <a:pt x="547211" y="177641"/>
                    <a:pt x="582454" y="209074"/>
                  </a:cubicBezTo>
                  <a:lnTo>
                    <a:pt x="768191" y="209074"/>
                  </a:lnTo>
                  <a:cubicBezTo>
                    <a:pt x="711994" y="89059"/>
                    <a:pt x="590074" y="7144"/>
                    <a:pt x="450056" y="7144"/>
                  </a:cubicBezTo>
                  <a:cubicBezTo>
                    <a:pt x="287179" y="7144"/>
                    <a:pt x="150019" y="117634"/>
                    <a:pt x="110014" y="268129"/>
                  </a:cubicBezTo>
                  <a:lnTo>
                    <a:pt x="7144" y="268129"/>
                  </a:lnTo>
                  <a:lnTo>
                    <a:pt x="190024" y="45100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3" name="Ελεύθερη σχεδίαση: Σχήμα 12">
              <a:extLst>
                <a:ext uri="{FF2B5EF4-FFF2-40B4-BE49-F238E27FC236}">
                  <a16:creationId xmlns:a16="http://schemas.microsoft.com/office/drawing/2014/main" xmlns="" id="{8C1AE3B0-BDE2-401F-AFB4-32AB28CEB01F}"/>
                </a:ext>
              </a:extLst>
            </p:cNvPr>
            <p:cNvSpPr/>
            <p:nvPr/>
          </p:nvSpPr>
          <p:spPr>
            <a:xfrm>
              <a:off x="5771674" y="3330416"/>
              <a:ext cx="771525" cy="457200"/>
            </a:xfrm>
            <a:custGeom>
              <a:avLst/>
              <a:gdLst>
                <a:gd name="connsiteX0" fmla="*/ 768191 w 771525"/>
                <a:gd name="connsiteY0" fmla="*/ 190024 h 457200"/>
                <a:gd name="connsiteX1" fmla="*/ 585311 w 771525"/>
                <a:gd name="connsiteY1" fmla="*/ 7144 h 457200"/>
                <a:gd name="connsiteX2" fmla="*/ 402431 w 771525"/>
                <a:gd name="connsiteY2" fmla="*/ 190024 h 457200"/>
                <a:gd name="connsiteX3" fmla="*/ 505301 w 771525"/>
                <a:gd name="connsiteY3" fmla="*/ 190024 h 457200"/>
                <a:gd name="connsiteX4" fmla="*/ 326231 w 771525"/>
                <a:gd name="connsiteY4" fmla="*/ 299561 h 457200"/>
                <a:gd name="connsiteX5" fmla="*/ 193834 w 771525"/>
                <a:gd name="connsiteY5" fmla="*/ 249079 h 457200"/>
                <a:gd name="connsiteX6" fmla="*/ 7144 w 771525"/>
                <a:gd name="connsiteY6" fmla="*/ 249079 h 457200"/>
                <a:gd name="connsiteX7" fmla="*/ 326231 w 771525"/>
                <a:gd name="connsiteY7" fmla="*/ 451009 h 457200"/>
                <a:gd name="connsiteX8" fmla="*/ 666274 w 771525"/>
                <a:gd name="connsiteY8" fmla="*/ 190024 h 457200"/>
                <a:gd name="connsiteX9" fmla="*/ 768191 w 771525"/>
                <a:gd name="connsiteY9" fmla="*/ 190024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525" h="457200">
                  <a:moveTo>
                    <a:pt x="768191" y="190024"/>
                  </a:moveTo>
                  <a:lnTo>
                    <a:pt x="585311" y="7144"/>
                  </a:lnTo>
                  <a:lnTo>
                    <a:pt x="402431" y="190024"/>
                  </a:lnTo>
                  <a:lnTo>
                    <a:pt x="505301" y="190024"/>
                  </a:lnTo>
                  <a:cubicBezTo>
                    <a:pt x="471964" y="254794"/>
                    <a:pt x="404336" y="299561"/>
                    <a:pt x="326231" y="299561"/>
                  </a:cubicBezTo>
                  <a:cubicBezTo>
                    <a:pt x="275749" y="299561"/>
                    <a:pt x="229076" y="280511"/>
                    <a:pt x="193834" y="249079"/>
                  </a:cubicBezTo>
                  <a:lnTo>
                    <a:pt x="7144" y="249079"/>
                  </a:lnTo>
                  <a:cubicBezTo>
                    <a:pt x="64294" y="369094"/>
                    <a:pt x="185261" y="451009"/>
                    <a:pt x="326231" y="451009"/>
                  </a:cubicBezTo>
                  <a:cubicBezTo>
                    <a:pt x="489109" y="451009"/>
                    <a:pt x="626269" y="340519"/>
                    <a:pt x="666274" y="190024"/>
                  </a:cubicBezTo>
                  <a:lnTo>
                    <a:pt x="768191" y="1900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30" name="Γραφικό 30" descr="Ομάδα">
            <a:extLst>
              <a:ext uri="{FF2B5EF4-FFF2-40B4-BE49-F238E27FC236}">
                <a16:creationId xmlns:a16="http://schemas.microsoft.com/office/drawing/2014/main" xmlns="" id="{01F1B112-C200-4303-9E28-310173EDD710}"/>
              </a:ext>
            </a:extLst>
          </p:cNvPr>
          <p:cNvGrpSpPr/>
          <p:nvPr/>
        </p:nvGrpSpPr>
        <p:grpSpPr>
          <a:xfrm>
            <a:off x="10436645" y="2788564"/>
            <a:ext cx="768130" cy="689180"/>
            <a:chOff x="5680220" y="3052286"/>
            <a:chExt cx="826784" cy="753428"/>
          </a:xfrm>
          <a:solidFill>
            <a:schemeClr val="bg2">
              <a:lumMod val="50000"/>
            </a:schemeClr>
          </a:solidFill>
        </p:grpSpPr>
        <p:sp>
          <p:nvSpPr>
            <p:cNvPr id="31" name="Ελεύθερη σχεδίαση: Σχήμα 32">
              <a:extLst>
                <a:ext uri="{FF2B5EF4-FFF2-40B4-BE49-F238E27FC236}">
                  <a16:creationId xmlns:a16="http://schemas.microsoft.com/office/drawing/2014/main" xmlns="" id="{49BCED92-6195-4B8F-9E89-B7392D738629}"/>
                </a:ext>
              </a:extLst>
            </p:cNvPr>
            <p:cNvSpPr/>
            <p:nvPr/>
          </p:nvSpPr>
          <p:spPr>
            <a:xfrm>
              <a:off x="6260306" y="305228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642"/>
                    <a:pt x="110642" y="140494"/>
                    <a:pt x="73819" y="140494"/>
                  </a:cubicBezTo>
                  <a:cubicBezTo>
                    <a:pt x="36995" y="140494"/>
                    <a:pt x="7144" y="110642"/>
                    <a:pt x="7144" y="73819"/>
                  </a:cubicBezTo>
                  <a:cubicBezTo>
                    <a:pt x="7144" y="36995"/>
                    <a:pt x="36995" y="7144"/>
                    <a:pt x="73819" y="7144"/>
                  </a:cubicBezTo>
                  <a:cubicBezTo>
                    <a:pt x="110642" y="7144"/>
                    <a:pt x="140494" y="36995"/>
                    <a:pt x="140494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/>
            </a:p>
          </p:txBody>
        </p:sp>
        <p:sp>
          <p:nvSpPr>
            <p:cNvPr id="32" name="Ελεύθερη σχεδίαση: Σχήμα 33">
              <a:extLst>
                <a:ext uri="{FF2B5EF4-FFF2-40B4-BE49-F238E27FC236}">
                  <a16:creationId xmlns:a16="http://schemas.microsoft.com/office/drawing/2014/main" xmlns="" id="{457CB437-6590-4976-ADB4-E9306F7F3D00}"/>
                </a:ext>
              </a:extLst>
            </p:cNvPr>
            <p:cNvSpPr/>
            <p:nvPr/>
          </p:nvSpPr>
          <p:spPr>
            <a:xfrm>
              <a:off x="5784056" y="305228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642"/>
                    <a:pt x="110642" y="140494"/>
                    <a:pt x="73819" y="140494"/>
                  </a:cubicBezTo>
                  <a:cubicBezTo>
                    <a:pt x="36995" y="140494"/>
                    <a:pt x="7144" y="110642"/>
                    <a:pt x="7144" y="73819"/>
                  </a:cubicBezTo>
                  <a:cubicBezTo>
                    <a:pt x="7144" y="36995"/>
                    <a:pt x="36995" y="7144"/>
                    <a:pt x="73819" y="7144"/>
                  </a:cubicBezTo>
                  <a:cubicBezTo>
                    <a:pt x="110642" y="7144"/>
                    <a:pt x="140494" y="36995"/>
                    <a:pt x="140494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/>
            </a:p>
          </p:txBody>
        </p:sp>
        <p:sp>
          <p:nvSpPr>
            <p:cNvPr id="33" name="Ελεύθερη σχεδίαση: Σχήμα 34">
              <a:extLst>
                <a:ext uri="{FF2B5EF4-FFF2-40B4-BE49-F238E27FC236}">
                  <a16:creationId xmlns:a16="http://schemas.microsoft.com/office/drawing/2014/main" xmlns="" id="{B90A115A-0BC0-43E4-AC38-4F2545FF839B}"/>
                </a:ext>
              </a:extLst>
            </p:cNvPr>
            <p:cNvSpPr/>
            <p:nvPr/>
          </p:nvSpPr>
          <p:spPr>
            <a:xfrm>
              <a:off x="6022181" y="305228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642"/>
                    <a:pt x="110642" y="140494"/>
                    <a:pt x="73819" y="140494"/>
                  </a:cubicBezTo>
                  <a:cubicBezTo>
                    <a:pt x="36995" y="140494"/>
                    <a:pt x="7144" y="110642"/>
                    <a:pt x="7144" y="73819"/>
                  </a:cubicBezTo>
                  <a:cubicBezTo>
                    <a:pt x="7144" y="36995"/>
                    <a:pt x="36995" y="7144"/>
                    <a:pt x="73819" y="7144"/>
                  </a:cubicBezTo>
                  <a:cubicBezTo>
                    <a:pt x="110642" y="7144"/>
                    <a:pt x="140494" y="36995"/>
                    <a:pt x="140494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/>
            </a:p>
          </p:txBody>
        </p:sp>
        <p:sp>
          <p:nvSpPr>
            <p:cNvPr id="34" name="Ελεύθερη σχεδίαση: Σχήμα 35">
              <a:extLst>
                <a:ext uri="{FF2B5EF4-FFF2-40B4-BE49-F238E27FC236}">
                  <a16:creationId xmlns:a16="http://schemas.microsoft.com/office/drawing/2014/main" xmlns="" id="{BFECBE3A-52DD-493F-B3F7-900B8AE65ACC}"/>
                </a:ext>
              </a:extLst>
            </p:cNvPr>
            <p:cNvSpPr/>
            <p:nvPr/>
          </p:nvSpPr>
          <p:spPr>
            <a:xfrm>
              <a:off x="5912668" y="3225766"/>
              <a:ext cx="388310" cy="550972"/>
            </a:xfrm>
            <a:custGeom>
              <a:avLst/>
              <a:gdLst>
                <a:gd name="connsiteX0" fmla="*/ 345295 w 352425"/>
                <a:gd name="connsiteY0" fmla="*/ 230981 h 600075"/>
                <a:gd name="connsiteX1" fmla="*/ 302432 w 352425"/>
                <a:gd name="connsiteY1" fmla="*/ 72866 h 600075"/>
                <a:gd name="connsiteX2" fmla="*/ 293860 w 352425"/>
                <a:gd name="connsiteY2" fmla="*/ 57626 h 600075"/>
                <a:gd name="connsiteX3" fmla="*/ 228137 w 352425"/>
                <a:gd name="connsiteY3" fmla="*/ 15716 h 600075"/>
                <a:gd name="connsiteX4" fmla="*/ 176702 w 352425"/>
                <a:gd name="connsiteY4" fmla="*/ 7144 h 600075"/>
                <a:gd name="connsiteX5" fmla="*/ 125267 w 352425"/>
                <a:gd name="connsiteY5" fmla="*/ 15716 h 600075"/>
                <a:gd name="connsiteX6" fmla="*/ 59545 w 352425"/>
                <a:gd name="connsiteY6" fmla="*/ 57626 h 600075"/>
                <a:gd name="connsiteX7" fmla="*/ 50972 w 352425"/>
                <a:gd name="connsiteY7" fmla="*/ 72866 h 600075"/>
                <a:gd name="connsiteX8" fmla="*/ 8110 w 352425"/>
                <a:gd name="connsiteY8" fmla="*/ 230981 h 600075"/>
                <a:gd name="connsiteX9" fmla="*/ 28112 w 352425"/>
                <a:gd name="connsiteY9" fmla="*/ 267176 h 600075"/>
                <a:gd name="connsiteX10" fmla="*/ 35732 w 352425"/>
                <a:gd name="connsiteY10" fmla="*/ 268129 h 600075"/>
                <a:gd name="connsiteX11" fmla="*/ 63355 w 352425"/>
                <a:gd name="connsiteY11" fmla="*/ 247174 h 600075"/>
                <a:gd name="connsiteX12" fmla="*/ 101455 w 352425"/>
                <a:gd name="connsiteY12" fmla="*/ 108109 h 600075"/>
                <a:gd name="connsiteX13" fmla="*/ 101455 w 352425"/>
                <a:gd name="connsiteY13" fmla="*/ 592931 h 600075"/>
                <a:gd name="connsiteX14" fmla="*/ 158605 w 352425"/>
                <a:gd name="connsiteY14" fmla="*/ 592931 h 600075"/>
                <a:gd name="connsiteX15" fmla="*/ 158605 w 352425"/>
                <a:gd name="connsiteY15" fmla="*/ 320516 h 600075"/>
                <a:gd name="connsiteX16" fmla="*/ 196705 w 352425"/>
                <a:gd name="connsiteY16" fmla="*/ 320516 h 600075"/>
                <a:gd name="connsiteX17" fmla="*/ 196705 w 352425"/>
                <a:gd name="connsiteY17" fmla="*/ 591979 h 600075"/>
                <a:gd name="connsiteX18" fmla="*/ 253855 w 352425"/>
                <a:gd name="connsiteY18" fmla="*/ 591979 h 600075"/>
                <a:gd name="connsiteX19" fmla="*/ 253855 w 352425"/>
                <a:gd name="connsiteY19" fmla="*/ 108109 h 600075"/>
                <a:gd name="connsiteX20" fmla="*/ 291955 w 352425"/>
                <a:gd name="connsiteY20" fmla="*/ 247174 h 600075"/>
                <a:gd name="connsiteX21" fmla="*/ 319577 w 352425"/>
                <a:gd name="connsiteY21" fmla="*/ 268129 h 600075"/>
                <a:gd name="connsiteX22" fmla="*/ 327197 w 352425"/>
                <a:gd name="connsiteY22" fmla="*/ 267176 h 600075"/>
                <a:gd name="connsiteX23" fmla="*/ 345295 w 352425"/>
                <a:gd name="connsiteY23" fmla="*/ 23098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2425" h="600075">
                  <a:moveTo>
                    <a:pt x="345295" y="230981"/>
                  </a:moveTo>
                  <a:lnTo>
                    <a:pt x="302432" y="72866"/>
                  </a:lnTo>
                  <a:cubicBezTo>
                    <a:pt x="300527" y="67151"/>
                    <a:pt x="297670" y="61436"/>
                    <a:pt x="293860" y="57626"/>
                  </a:cubicBezTo>
                  <a:cubicBezTo>
                    <a:pt x="275762" y="38576"/>
                    <a:pt x="252902" y="24289"/>
                    <a:pt x="228137" y="15716"/>
                  </a:cubicBezTo>
                  <a:cubicBezTo>
                    <a:pt x="211945" y="10001"/>
                    <a:pt x="194800" y="7144"/>
                    <a:pt x="176702" y="7144"/>
                  </a:cubicBezTo>
                  <a:cubicBezTo>
                    <a:pt x="158605" y="7144"/>
                    <a:pt x="141460" y="10001"/>
                    <a:pt x="125267" y="15716"/>
                  </a:cubicBezTo>
                  <a:cubicBezTo>
                    <a:pt x="99550" y="24289"/>
                    <a:pt x="77642" y="38576"/>
                    <a:pt x="59545" y="57626"/>
                  </a:cubicBezTo>
                  <a:cubicBezTo>
                    <a:pt x="55735" y="62389"/>
                    <a:pt x="52877" y="67151"/>
                    <a:pt x="50972" y="72866"/>
                  </a:cubicBezTo>
                  <a:lnTo>
                    <a:pt x="8110" y="230981"/>
                  </a:lnTo>
                  <a:cubicBezTo>
                    <a:pt x="4300" y="246221"/>
                    <a:pt x="11920" y="263366"/>
                    <a:pt x="28112" y="267176"/>
                  </a:cubicBezTo>
                  <a:cubicBezTo>
                    <a:pt x="30970" y="268129"/>
                    <a:pt x="32875" y="268129"/>
                    <a:pt x="35732" y="268129"/>
                  </a:cubicBezTo>
                  <a:cubicBezTo>
                    <a:pt x="48115" y="268129"/>
                    <a:pt x="59545" y="259556"/>
                    <a:pt x="63355" y="247174"/>
                  </a:cubicBezTo>
                  <a:lnTo>
                    <a:pt x="101455" y="108109"/>
                  </a:lnTo>
                  <a:lnTo>
                    <a:pt x="101455" y="592931"/>
                  </a:lnTo>
                  <a:lnTo>
                    <a:pt x="158605" y="592931"/>
                  </a:lnTo>
                  <a:lnTo>
                    <a:pt x="158605" y="320516"/>
                  </a:lnTo>
                  <a:lnTo>
                    <a:pt x="196705" y="320516"/>
                  </a:lnTo>
                  <a:lnTo>
                    <a:pt x="196705" y="591979"/>
                  </a:lnTo>
                  <a:lnTo>
                    <a:pt x="253855" y="591979"/>
                  </a:lnTo>
                  <a:lnTo>
                    <a:pt x="253855" y="108109"/>
                  </a:lnTo>
                  <a:lnTo>
                    <a:pt x="291955" y="247174"/>
                  </a:lnTo>
                  <a:cubicBezTo>
                    <a:pt x="295765" y="259556"/>
                    <a:pt x="307195" y="268129"/>
                    <a:pt x="319577" y="268129"/>
                  </a:cubicBezTo>
                  <a:cubicBezTo>
                    <a:pt x="322435" y="268129"/>
                    <a:pt x="324340" y="268129"/>
                    <a:pt x="327197" y="267176"/>
                  </a:cubicBezTo>
                  <a:cubicBezTo>
                    <a:pt x="340532" y="263366"/>
                    <a:pt x="349105" y="246221"/>
                    <a:pt x="345295" y="2309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 dirty="0"/>
            </a:p>
          </p:txBody>
        </p:sp>
        <p:sp>
          <p:nvSpPr>
            <p:cNvPr id="35" name="Ελεύθερη σχεδίαση: Σχήμα 36">
              <a:extLst>
                <a:ext uri="{FF2B5EF4-FFF2-40B4-BE49-F238E27FC236}">
                  <a16:creationId xmlns:a16="http://schemas.microsoft.com/office/drawing/2014/main" xmlns="" id="{9C5FFD72-5347-4381-A074-600183D3385D}"/>
                </a:ext>
              </a:extLst>
            </p:cNvPr>
            <p:cNvSpPr/>
            <p:nvPr/>
          </p:nvSpPr>
          <p:spPr>
            <a:xfrm>
              <a:off x="5680220" y="3204686"/>
              <a:ext cx="285750" cy="600075"/>
            </a:xfrm>
            <a:custGeom>
              <a:avLst/>
              <a:gdLst>
                <a:gd name="connsiteX0" fmla="*/ 228137 w 285750"/>
                <a:gd name="connsiteY0" fmla="*/ 227171 h 600075"/>
                <a:gd name="connsiteX1" fmla="*/ 271000 w 285750"/>
                <a:gd name="connsiteY1" fmla="*/ 69056 h 600075"/>
                <a:gd name="connsiteX2" fmla="*/ 282430 w 285750"/>
                <a:gd name="connsiteY2" fmla="*/ 46196 h 600075"/>
                <a:gd name="connsiteX3" fmla="*/ 228137 w 285750"/>
                <a:gd name="connsiteY3" fmla="*/ 15716 h 600075"/>
                <a:gd name="connsiteX4" fmla="*/ 176702 w 285750"/>
                <a:gd name="connsiteY4" fmla="*/ 7144 h 600075"/>
                <a:gd name="connsiteX5" fmla="*/ 125267 w 285750"/>
                <a:gd name="connsiteY5" fmla="*/ 15716 h 600075"/>
                <a:gd name="connsiteX6" fmla="*/ 59545 w 285750"/>
                <a:gd name="connsiteY6" fmla="*/ 57626 h 600075"/>
                <a:gd name="connsiteX7" fmla="*/ 50972 w 285750"/>
                <a:gd name="connsiteY7" fmla="*/ 72866 h 600075"/>
                <a:gd name="connsiteX8" fmla="*/ 8110 w 285750"/>
                <a:gd name="connsiteY8" fmla="*/ 231934 h 600075"/>
                <a:gd name="connsiteX9" fmla="*/ 28112 w 285750"/>
                <a:gd name="connsiteY9" fmla="*/ 268129 h 600075"/>
                <a:gd name="connsiteX10" fmla="*/ 35732 w 285750"/>
                <a:gd name="connsiteY10" fmla="*/ 269081 h 600075"/>
                <a:gd name="connsiteX11" fmla="*/ 63355 w 285750"/>
                <a:gd name="connsiteY11" fmla="*/ 248126 h 600075"/>
                <a:gd name="connsiteX12" fmla="*/ 101455 w 285750"/>
                <a:gd name="connsiteY12" fmla="*/ 109061 h 600075"/>
                <a:gd name="connsiteX13" fmla="*/ 101455 w 285750"/>
                <a:gd name="connsiteY13" fmla="*/ 593884 h 600075"/>
                <a:gd name="connsiteX14" fmla="*/ 158605 w 285750"/>
                <a:gd name="connsiteY14" fmla="*/ 593884 h 600075"/>
                <a:gd name="connsiteX15" fmla="*/ 158605 w 285750"/>
                <a:gd name="connsiteY15" fmla="*/ 321469 h 600075"/>
                <a:gd name="connsiteX16" fmla="*/ 196705 w 285750"/>
                <a:gd name="connsiteY16" fmla="*/ 321469 h 600075"/>
                <a:gd name="connsiteX17" fmla="*/ 196705 w 285750"/>
                <a:gd name="connsiteY17" fmla="*/ 592931 h 600075"/>
                <a:gd name="connsiteX18" fmla="*/ 253855 w 285750"/>
                <a:gd name="connsiteY18" fmla="*/ 592931 h 600075"/>
                <a:gd name="connsiteX19" fmla="*/ 253855 w 285750"/>
                <a:gd name="connsiteY19" fmla="*/ 284321 h 600075"/>
                <a:gd name="connsiteX20" fmla="*/ 228137 w 285750"/>
                <a:gd name="connsiteY20" fmla="*/ 22717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5750" h="600075">
                  <a:moveTo>
                    <a:pt x="228137" y="227171"/>
                  </a:moveTo>
                  <a:lnTo>
                    <a:pt x="271000" y="69056"/>
                  </a:lnTo>
                  <a:cubicBezTo>
                    <a:pt x="272905" y="60484"/>
                    <a:pt x="277667" y="52864"/>
                    <a:pt x="282430" y="46196"/>
                  </a:cubicBezTo>
                  <a:cubicBezTo>
                    <a:pt x="267190" y="32861"/>
                    <a:pt x="248140" y="22384"/>
                    <a:pt x="228137" y="15716"/>
                  </a:cubicBezTo>
                  <a:cubicBezTo>
                    <a:pt x="211945" y="10001"/>
                    <a:pt x="194800" y="7144"/>
                    <a:pt x="176702" y="7144"/>
                  </a:cubicBezTo>
                  <a:cubicBezTo>
                    <a:pt x="158605" y="7144"/>
                    <a:pt x="141460" y="10001"/>
                    <a:pt x="125267" y="15716"/>
                  </a:cubicBezTo>
                  <a:cubicBezTo>
                    <a:pt x="99550" y="24289"/>
                    <a:pt x="77642" y="38576"/>
                    <a:pt x="59545" y="57626"/>
                  </a:cubicBezTo>
                  <a:cubicBezTo>
                    <a:pt x="55735" y="62389"/>
                    <a:pt x="52877" y="67151"/>
                    <a:pt x="50972" y="72866"/>
                  </a:cubicBezTo>
                  <a:lnTo>
                    <a:pt x="8110" y="231934"/>
                  </a:lnTo>
                  <a:cubicBezTo>
                    <a:pt x="4300" y="247174"/>
                    <a:pt x="11920" y="264319"/>
                    <a:pt x="28112" y="268129"/>
                  </a:cubicBezTo>
                  <a:cubicBezTo>
                    <a:pt x="30970" y="269081"/>
                    <a:pt x="32875" y="269081"/>
                    <a:pt x="35732" y="269081"/>
                  </a:cubicBezTo>
                  <a:cubicBezTo>
                    <a:pt x="48115" y="269081"/>
                    <a:pt x="59545" y="260509"/>
                    <a:pt x="63355" y="248126"/>
                  </a:cubicBezTo>
                  <a:lnTo>
                    <a:pt x="101455" y="109061"/>
                  </a:lnTo>
                  <a:lnTo>
                    <a:pt x="101455" y="593884"/>
                  </a:lnTo>
                  <a:lnTo>
                    <a:pt x="158605" y="593884"/>
                  </a:lnTo>
                  <a:lnTo>
                    <a:pt x="158605" y="321469"/>
                  </a:lnTo>
                  <a:lnTo>
                    <a:pt x="196705" y="321469"/>
                  </a:lnTo>
                  <a:lnTo>
                    <a:pt x="196705" y="592931"/>
                  </a:lnTo>
                  <a:lnTo>
                    <a:pt x="253855" y="592931"/>
                  </a:lnTo>
                  <a:lnTo>
                    <a:pt x="253855" y="284321"/>
                  </a:lnTo>
                  <a:cubicBezTo>
                    <a:pt x="233852" y="274796"/>
                    <a:pt x="222422" y="250984"/>
                    <a:pt x="228137" y="2271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/>
            </a:p>
          </p:txBody>
        </p:sp>
        <p:sp>
          <p:nvSpPr>
            <p:cNvPr id="36" name="Ελεύθερη σχεδίαση: Σχήμα 37">
              <a:extLst>
                <a:ext uri="{FF2B5EF4-FFF2-40B4-BE49-F238E27FC236}">
                  <a16:creationId xmlns:a16="http://schemas.microsoft.com/office/drawing/2014/main" xmlns="" id="{93434B92-3D16-49FE-B37A-3AFFAF2ADE9F}"/>
                </a:ext>
              </a:extLst>
            </p:cNvPr>
            <p:cNvSpPr/>
            <p:nvPr/>
          </p:nvSpPr>
          <p:spPr>
            <a:xfrm>
              <a:off x="6221254" y="3205639"/>
              <a:ext cx="285750" cy="600075"/>
            </a:xfrm>
            <a:custGeom>
              <a:avLst/>
              <a:gdLst>
                <a:gd name="connsiteX0" fmla="*/ 282416 w 285750"/>
                <a:gd name="connsiteY0" fmla="*/ 230981 h 600075"/>
                <a:gd name="connsiteX1" fmla="*/ 238601 w 285750"/>
                <a:gd name="connsiteY1" fmla="*/ 72866 h 600075"/>
                <a:gd name="connsiteX2" fmla="*/ 230029 w 285750"/>
                <a:gd name="connsiteY2" fmla="*/ 57626 h 600075"/>
                <a:gd name="connsiteX3" fmla="*/ 164306 w 285750"/>
                <a:gd name="connsiteY3" fmla="*/ 15716 h 600075"/>
                <a:gd name="connsiteX4" fmla="*/ 112871 w 285750"/>
                <a:gd name="connsiteY4" fmla="*/ 7144 h 600075"/>
                <a:gd name="connsiteX5" fmla="*/ 61436 w 285750"/>
                <a:gd name="connsiteY5" fmla="*/ 15716 h 600075"/>
                <a:gd name="connsiteX6" fmla="*/ 7144 w 285750"/>
                <a:gd name="connsiteY6" fmla="*/ 46196 h 600075"/>
                <a:gd name="connsiteX7" fmla="*/ 18574 w 285750"/>
                <a:gd name="connsiteY7" fmla="*/ 68104 h 600075"/>
                <a:gd name="connsiteX8" fmla="*/ 61436 w 285750"/>
                <a:gd name="connsiteY8" fmla="*/ 226219 h 600075"/>
                <a:gd name="connsiteX9" fmla="*/ 35719 w 285750"/>
                <a:gd name="connsiteY9" fmla="*/ 283369 h 600075"/>
                <a:gd name="connsiteX10" fmla="*/ 35719 w 285750"/>
                <a:gd name="connsiteY10" fmla="*/ 592931 h 600075"/>
                <a:gd name="connsiteX11" fmla="*/ 92869 w 285750"/>
                <a:gd name="connsiteY11" fmla="*/ 592931 h 600075"/>
                <a:gd name="connsiteX12" fmla="*/ 92869 w 285750"/>
                <a:gd name="connsiteY12" fmla="*/ 320516 h 600075"/>
                <a:gd name="connsiteX13" fmla="*/ 130969 w 285750"/>
                <a:gd name="connsiteY13" fmla="*/ 320516 h 600075"/>
                <a:gd name="connsiteX14" fmla="*/ 130969 w 285750"/>
                <a:gd name="connsiteY14" fmla="*/ 591979 h 600075"/>
                <a:gd name="connsiteX15" fmla="*/ 188119 w 285750"/>
                <a:gd name="connsiteY15" fmla="*/ 591979 h 600075"/>
                <a:gd name="connsiteX16" fmla="*/ 188119 w 285750"/>
                <a:gd name="connsiteY16" fmla="*/ 108109 h 600075"/>
                <a:gd name="connsiteX17" fmla="*/ 226219 w 285750"/>
                <a:gd name="connsiteY17" fmla="*/ 247174 h 600075"/>
                <a:gd name="connsiteX18" fmla="*/ 253841 w 285750"/>
                <a:gd name="connsiteY18" fmla="*/ 268129 h 600075"/>
                <a:gd name="connsiteX19" fmla="*/ 261461 w 285750"/>
                <a:gd name="connsiteY19" fmla="*/ 267176 h 600075"/>
                <a:gd name="connsiteX20" fmla="*/ 282416 w 285750"/>
                <a:gd name="connsiteY20" fmla="*/ 23098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5750" h="600075">
                  <a:moveTo>
                    <a:pt x="282416" y="230981"/>
                  </a:moveTo>
                  <a:lnTo>
                    <a:pt x="238601" y="72866"/>
                  </a:lnTo>
                  <a:cubicBezTo>
                    <a:pt x="236696" y="67151"/>
                    <a:pt x="233839" y="61436"/>
                    <a:pt x="230029" y="57626"/>
                  </a:cubicBezTo>
                  <a:cubicBezTo>
                    <a:pt x="211931" y="38576"/>
                    <a:pt x="189071" y="24289"/>
                    <a:pt x="164306" y="15716"/>
                  </a:cubicBezTo>
                  <a:cubicBezTo>
                    <a:pt x="148114" y="10001"/>
                    <a:pt x="130969" y="7144"/>
                    <a:pt x="112871" y="7144"/>
                  </a:cubicBezTo>
                  <a:cubicBezTo>
                    <a:pt x="94774" y="7144"/>
                    <a:pt x="77629" y="10001"/>
                    <a:pt x="61436" y="15716"/>
                  </a:cubicBezTo>
                  <a:cubicBezTo>
                    <a:pt x="41434" y="22384"/>
                    <a:pt x="23336" y="32861"/>
                    <a:pt x="7144" y="46196"/>
                  </a:cubicBezTo>
                  <a:cubicBezTo>
                    <a:pt x="12859" y="52864"/>
                    <a:pt x="16669" y="60484"/>
                    <a:pt x="18574" y="68104"/>
                  </a:cubicBezTo>
                  <a:lnTo>
                    <a:pt x="61436" y="226219"/>
                  </a:lnTo>
                  <a:cubicBezTo>
                    <a:pt x="68104" y="250031"/>
                    <a:pt x="55721" y="273844"/>
                    <a:pt x="35719" y="283369"/>
                  </a:cubicBezTo>
                  <a:lnTo>
                    <a:pt x="35719" y="592931"/>
                  </a:lnTo>
                  <a:lnTo>
                    <a:pt x="92869" y="592931"/>
                  </a:lnTo>
                  <a:lnTo>
                    <a:pt x="92869" y="320516"/>
                  </a:lnTo>
                  <a:lnTo>
                    <a:pt x="130969" y="320516"/>
                  </a:lnTo>
                  <a:lnTo>
                    <a:pt x="130969" y="591979"/>
                  </a:lnTo>
                  <a:lnTo>
                    <a:pt x="188119" y="591979"/>
                  </a:lnTo>
                  <a:lnTo>
                    <a:pt x="188119" y="108109"/>
                  </a:lnTo>
                  <a:lnTo>
                    <a:pt x="226219" y="247174"/>
                  </a:lnTo>
                  <a:cubicBezTo>
                    <a:pt x="230029" y="259556"/>
                    <a:pt x="241459" y="268129"/>
                    <a:pt x="253841" y="268129"/>
                  </a:cubicBezTo>
                  <a:cubicBezTo>
                    <a:pt x="256699" y="268129"/>
                    <a:pt x="258604" y="268129"/>
                    <a:pt x="261461" y="267176"/>
                  </a:cubicBezTo>
                  <a:cubicBezTo>
                    <a:pt x="277654" y="263366"/>
                    <a:pt x="286226" y="246221"/>
                    <a:pt x="282416" y="2309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/>
            </a:p>
          </p:txBody>
        </p:sp>
      </p:grpSp>
    </p:spTree>
    <p:extLst>
      <p:ext uri="{BB962C8B-B14F-4D97-AF65-F5344CB8AC3E}">
        <p14:creationId xmlns:p14="http://schemas.microsoft.com/office/powerpoint/2010/main" xmlns="" val="8911987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Θέση εικόνας 10" descr="σχέδια μεταλλικών ραφιών βιβλίων σε οροφή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0" y="1698"/>
            <a:ext cx="12192000" cy="6010054"/>
          </a:xfrm>
        </p:spPr>
      </p:pic>
      <p:sp>
        <p:nvSpPr>
          <p:cNvPr id="3" name="Τίτλος 2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4860000" cy="5724000"/>
          </a:xfrm>
        </p:spPr>
        <p:txBody>
          <a:bodyPr rtlCol="0"/>
          <a:lstStyle/>
          <a:p>
            <a:pPr algn="ctr"/>
            <a:r>
              <a:rPr lang="el-GR" sz="4000" dirty="0"/>
              <a:t>Σταθερό Περιβάλλον</a:t>
            </a:r>
          </a:p>
        </p:txBody>
      </p:sp>
      <p:sp>
        <p:nvSpPr>
          <p:cNvPr id="9" name="Ορθογώνιο 6" descr="Διαχωριστική γραμμή επισήμανσης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8" name="Ορθογώνιο 6" descr="Διαχωριστικό επισήμανσης κάτω εικόνας"/>
          <p:cNvSpPr/>
          <p:nvPr/>
        </p:nvSpPr>
        <p:spPr>
          <a:xfrm>
            <a:off x="7453850" y="3146091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16</a:t>
            </a:fld>
            <a:endParaRPr lang="el-GR" dirty="0"/>
          </a:p>
        </p:txBody>
      </p:sp>
      <p:sp>
        <p:nvSpPr>
          <p:cNvPr id="14" name="TextBox 37">
            <a:extLst>
              <a:ext uri="{FF2B5EF4-FFF2-40B4-BE49-F238E27FC236}">
                <a16:creationId xmlns:a16="http://schemas.microsoft.com/office/drawing/2014/main" xmlns="" id="{15A19382-C30E-446B-AC82-249838EB9C44}"/>
              </a:ext>
            </a:extLst>
          </p:cNvPr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3" name="Θέση εικόνας 11" descr="Κοντινή εικόνα εσωτερικού υλικού δόμησης">
            <a:extLst>
              <a:ext uri="{FF2B5EF4-FFF2-40B4-BE49-F238E27FC236}">
                <a16:creationId xmlns:a16="http://schemas.microsoft.com/office/drawing/2014/main" xmlns="" id="{89F884A7-3308-448E-9BDB-E5471E671F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8812" y="586719"/>
            <a:ext cx="4019250" cy="2559372"/>
          </a:xfrm>
          <a:prstGeom prst="rect">
            <a:avLst/>
          </a:prstGeom>
        </p:spPr>
      </p:pic>
      <p:pic>
        <p:nvPicPr>
          <p:cNvPr id="15" name="Picture 2" descr="ÎÏÎ¿ÏÎ­Î»ÎµÏÎ¼Î± ÎµÎ¹ÎºÏÎ½Î±Ï Î³Î¹Î± PRODUCTIVITY black white images">
            <a:extLst>
              <a:ext uri="{FF2B5EF4-FFF2-40B4-BE49-F238E27FC236}">
                <a16:creationId xmlns:a16="http://schemas.microsoft.com/office/drawing/2014/main" xmlns="" id="{C1B1C633-99F9-4627-BD08-5DA085A4B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9048" y="536421"/>
            <a:ext cx="4019014" cy="2609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064582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ÎÏÎ¿ÏÎ­Î»ÎµÏÎ¼Î± ÎµÎ¹ÎºÏÎ½Î±Ï Î³Î¹Î± images le henaff company factory">
            <a:extLst>
              <a:ext uri="{FF2B5EF4-FFF2-40B4-BE49-F238E27FC236}">
                <a16:creationId xmlns:a16="http://schemas.microsoft.com/office/drawing/2014/main" xmlns="" id="{2952F37A-E22F-41B4-84AD-4F3A80D851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" b="2852"/>
          <a:stretch/>
        </p:blipFill>
        <p:spPr bwMode="auto">
          <a:xfrm>
            <a:off x="3" y="10"/>
            <a:ext cx="10655455" cy="6857990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2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2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DEC18F5-C8FF-4814-B74D-C50AFB2BE7D6}"/>
              </a:ext>
            </a:extLst>
          </p:cNvPr>
          <p:cNvSpPr txBox="1"/>
          <p:nvPr/>
        </p:nvSpPr>
        <p:spPr>
          <a:xfrm>
            <a:off x="9315415" y="4027733"/>
            <a:ext cx="26800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000" b="1" dirty="0">
                <a:solidFill>
                  <a:schemeClr val="accent1">
                    <a:lumMod val="75000"/>
                  </a:schemeClr>
                </a:solidFill>
              </a:rPr>
              <a:t>Τμήμα συναρμολόγησης </a:t>
            </a:r>
            <a:endParaRPr lang="en-US" sz="20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Le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Henaff</a:t>
            </a:r>
            <a:endParaRPr lang="el-GR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05320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4" name="Rectangle 82">
            <a:extLst>
              <a:ext uri="{FF2B5EF4-FFF2-40B4-BE49-F238E27FC236}">
                <a16:creationId xmlns:a16="http://schemas.microsoft.com/office/drawing/2014/main" xmlns="" id="{9BD0A92D-399A-41B4-B955-6B72A41B74A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842264" y="0"/>
            <a:ext cx="9349736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5" name="Picture 84">
            <a:extLst>
              <a:ext uri="{FF2B5EF4-FFF2-40B4-BE49-F238E27FC236}">
                <a16:creationId xmlns:a16="http://schemas.microsoft.com/office/drawing/2014/main" xmlns="" id="{D6A49DF9-534D-4905-8F46-02AB63EB6F3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87" name="Freeform 56">
            <a:extLst>
              <a:ext uri="{FF2B5EF4-FFF2-40B4-BE49-F238E27FC236}">
                <a16:creationId xmlns:a16="http://schemas.microsoft.com/office/drawing/2014/main" xmlns="" id="{9FA51AA9-DFBD-4CB2-9C70-26DAC24A34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235021" y="2"/>
            <a:ext cx="4305922" cy="3193227"/>
          </a:xfrm>
          <a:custGeom>
            <a:avLst/>
            <a:gdLst>
              <a:gd name="connsiteX0" fmla="*/ 268379 w 4305922"/>
              <a:gd name="connsiteY0" fmla="*/ 0 h 3193227"/>
              <a:gd name="connsiteX1" fmla="*/ 4037544 w 4305922"/>
              <a:gd name="connsiteY1" fmla="*/ 0 h 3193227"/>
              <a:gd name="connsiteX2" fmla="*/ 4046072 w 4305922"/>
              <a:gd name="connsiteY2" fmla="*/ 14037 h 3193227"/>
              <a:gd name="connsiteX3" fmla="*/ 4305922 w 4305922"/>
              <a:gd name="connsiteY3" fmla="*/ 1040266 h 3193227"/>
              <a:gd name="connsiteX4" fmla="*/ 2152962 w 4305922"/>
              <a:gd name="connsiteY4" fmla="*/ 3193227 h 3193227"/>
              <a:gd name="connsiteX5" fmla="*/ 0 w 4305922"/>
              <a:gd name="connsiteY5" fmla="*/ 1040266 h 3193227"/>
              <a:gd name="connsiteX6" fmla="*/ 259851 w 4305922"/>
              <a:gd name="connsiteY6" fmla="*/ 14037 h 3193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05922" h="3193227">
                <a:moveTo>
                  <a:pt x="268379" y="0"/>
                </a:moveTo>
                <a:lnTo>
                  <a:pt x="4037544" y="0"/>
                </a:lnTo>
                <a:lnTo>
                  <a:pt x="4046072" y="14037"/>
                </a:lnTo>
                <a:cubicBezTo>
                  <a:pt x="4211790" y="319097"/>
                  <a:pt x="4305922" y="668689"/>
                  <a:pt x="4305922" y="1040266"/>
                </a:cubicBezTo>
                <a:cubicBezTo>
                  <a:pt x="4305922" y="2229314"/>
                  <a:pt x="3342009" y="3193227"/>
                  <a:pt x="2152962" y="3193227"/>
                </a:cubicBezTo>
                <a:cubicBezTo>
                  <a:pt x="963913" y="3193227"/>
                  <a:pt x="0" y="2229314"/>
                  <a:pt x="0" y="1040266"/>
                </a:cubicBezTo>
                <a:cubicBezTo>
                  <a:pt x="0" y="668689"/>
                  <a:pt x="94133" y="319097"/>
                  <a:pt x="259851" y="14037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060" name="Picture 12" descr="Î£ÏÎµÏÎ¹ÎºÎ® ÎµÎ¹ÎºÏÎ½Î±">
            <a:extLst>
              <a:ext uri="{FF2B5EF4-FFF2-40B4-BE49-F238E27FC236}">
                <a16:creationId xmlns:a16="http://schemas.microsoft.com/office/drawing/2014/main" xmlns="" id="{8D2BDB22-282A-46FE-B24E-6C2BB14615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86" r="7688" b="1"/>
          <a:stretch/>
        </p:blipFill>
        <p:spPr bwMode="auto">
          <a:xfrm>
            <a:off x="3347837" y="1"/>
            <a:ext cx="4063868" cy="3072200"/>
          </a:xfrm>
          <a:custGeom>
            <a:avLst/>
            <a:gdLst>
              <a:gd name="connsiteX0" fmla="*/ 288818 w 4063868"/>
              <a:gd name="connsiteY0" fmla="*/ 0 h 3072200"/>
              <a:gd name="connsiteX1" fmla="*/ 3775050 w 4063868"/>
              <a:gd name="connsiteY1" fmla="*/ 0 h 3072200"/>
              <a:gd name="connsiteX2" fmla="*/ 3818625 w 4063868"/>
              <a:gd name="connsiteY2" fmla="*/ 71726 h 3072200"/>
              <a:gd name="connsiteX3" fmla="*/ 4063868 w 4063868"/>
              <a:gd name="connsiteY3" fmla="*/ 1040266 h 3072200"/>
              <a:gd name="connsiteX4" fmla="*/ 2031934 w 4063868"/>
              <a:gd name="connsiteY4" fmla="*/ 3072200 h 3072200"/>
              <a:gd name="connsiteX5" fmla="*/ 0 w 4063868"/>
              <a:gd name="connsiteY5" fmla="*/ 1040266 h 3072200"/>
              <a:gd name="connsiteX6" fmla="*/ 245244 w 4063868"/>
              <a:gd name="connsiteY6" fmla="*/ 71726 h 30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3868" h="3072200">
                <a:moveTo>
                  <a:pt x="288818" y="0"/>
                </a:moveTo>
                <a:lnTo>
                  <a:pt x="3775050" y="0"/>
                </a:lnTo>
                <a:lnTo>
                  <a:pt x="3818625" y="71726"/>
                </a:lnTo>
                <a:cubicBezTo>
                  <a:pt x="3975028" y="359637"/>
                  <a:pt x="4063868" y="689577"/>
                  <a:pt x="4063868" y="1040266"/>
                </a:cubicBezTo>
                <a:cubicBezTo>
                  <a:pt x="4063868" y="2162473"/>
                  <a:pt x="3154140" y="3072200"/>
                  <a:pt x="2031934" y="3072200"/>
                </a:cubicBezTo>
                <a:cubicBezTo>
                  <a:pt x="909728" y="3072200"/>
                  <a:pt x="0" y="2162473"/>
                  <a:pt x="0" y="1040266"/>
                </a:cubicBezTo>
                <a:cubicBezTo>
                  <a:pt x="0" y="689577"/>
                  <a:pt x="88841" y="359637"/>
                  <a:pt x="245244" y="71726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Freeform 58">
            <a:extLst>
              <a:ext uri="{FF2B5EF4-FFF2-40B4-BE49-F238E27FC236}">
                <a16:creationId xmlns:a16="http://schemas.microsoft.com/office/drawing/2014/main" xmlns="" id="{D5905D0D-FE5E-454B-A340-4DE821C09E8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685658" y="1424717"/>
            <a:ext cx="4506342" cy="5442758"/>
          </a:xfrm>
          <a:custGeom>
            <a:avLst/>
            <a:gdLst>
              <a:gd name="connsiteX0" fmla="*/ 3034499 w 4506342"/>
              <a:gd name="connsiteY0" fmla="*/ 0 h 5442758"/>
              <a:gd name="connsiteX1" fmla="*/ 4480922 w 4506342"/>
              <a:gd name="connsiteY1" fmla="*/ 366248 h 5442758"/>
              <a:gd name="connsiteX2" fmla="*/ 4506342 w 4506342"/>
              <a:gd name="connsiteY2" fmla="*/ 381691 h 5442758"/>
              <a:gd name="connsiteX3" fmla="*/ 4506342 w 4506342"/>
              <a:gd name="connsiteY3" fmla="*/ 5442758 h 5442758"/>
              <a:gd name="connsiteX4" fmla="*/ 1193461 w 4506342"/>
              <a:gd name="connsiteY4" fmla="*/ 5442758 h 5442758"/>
              <a:gd name="connsiteX5" fmla="*/ 1104276 w 4506342"/>
              <a:gd name="connsiteY5" fmla="*/ 5376066 h 5442758"/>
              <a:gd name="connsiteX6" fmla="*/ 0 w 4506342"/>
              <a:gd name="connsiteY6" fmla="*/ 3034499 h 5442758"/>
              <a:gd name="connsiteX7" fmla="*/ 3034499 w 4506342"/>
              <a:gd name="connsiteY7" fmla="*/ 0 h 5442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06342" h="5442758">
                <a:moveTo>
                  <a:pt x="3034499" y="0"/>
                </a:moveTo>
                <a:cubicBezTo>
                  <a:pt x="3558220" y="0"/>
                  <a:pt x="4050953" y="132675"/>
                  <a:pt x="4480922" y="366248"/>
                </a:cubicBezTo>
                <a:lnTo>
                  <a:pt x="4506342" y="381691"/>
                </a:lnTo>
                <a:lnTo>
                  <a:pt x="4506342" y="5442758"/>
                </a:lnTo>
                <a:lnTo>
                  <a:pt x="1193461" y="5442758"/>
                </a:lnTo>
                <a:lnTo>
                  <a:pt x="1104276" y="5376066"/>
                </a:lnTo>
                <a:cubicBezTo>
                  <a:pt x="429867" y="4819495"/>
                  <a:pt x="0" y="3977198"/>
                  <a:pt x="0" y="3034499"/>
                </a:cubicBezTo>
                <a:cubicBezTo>
                  <a:pt x="0" y="1358591"/>
                  <a:pt x="1358591" y="0"/>
                  <a:pt x="3034499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14" descr="Î£ÏÎµÏÎ¹ÎºÎ® ÎµÎ¹ÎºÏÎ½Î±">
            <a:extLst>
              <a:ext uri="{FF2B5EF4-FFF2-40B4-BE49-F238E27FC236}">
                <a16:creationId xmlns:a16="http://schemas.microsoft.com/office/drawing/2014/main" xmlns="" id="{5FE9D67A-62E5-45C1-9394-9DDDD1705B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alphaModFix/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98" r="27774"/>
          <a:stretch/>
        </p:blipFill>
        <p:spPr bwMode="auto">
          <a:xfrm>
            <a:off x="7840768" y="1579827"/>
            <a:ext cx="4351232" cy="5287648"/>
          </a:xfrm>
          <a:custGeom>
            <a:avLst/>
            <a:gdLst>
              <a:gd name="connsiteX0" fmla="*/ 2879389 w 4351232"/>
              <a:gd name="connsiteY0" fmla="*/ 0 h 5287648"/>
              <a:gd name="connsiteX1" fmla="*/ 4251877 w 4351232"/>
              <a:gd name="connsiteY1" fmla="*/ 347527 h 5287648"/>
              <a:gd name="connsiteX2" fmla="*/ 4351232 w 4351232"/>
              <a:gd name="connsiteY2" fmla="*/ 407886 h 5287648"/>
              <a:gd name="connsiteX3" fmla="*/ 4351232 w 4351232"/>
              <a:gd name="connsiteY3" fmla="*/ 5287648 h 5287648"/>
              <a:gd name="connsiteX4" fmla="*/ 1303444 w 4351232"/>
              <a:gd name="connsiteY4" fmla="*/ 5287648 h 5287648"/>
              <a:gd name="connsiteX5" fmla="*/ 1269495 w 4351232"/>
              <a:gd name="connsiteY5" fmla="*/ 5267024 h 5287648"/>
              <a:gd name="connsiteX6" fmla="*/ 0 w 4351232"/>
              <a:gd name="connsiteY6" fmla="*/ 2879389 h 5287648"/>
              <a:gd name="connsiteX7" fmla="*/ 2879389 w 4351232"/>
              <a:gd name="connsiteY7" fmla="*/ 0 h 5287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51232" h="5287648">
                <a:moveTo>
                  <a:pt x="2879389" y="0"/>
                </a:moveTo>
                <a:cubicBezTo>
                  <a:pt x="3376340" y="0"/>
                  <a:pt x="3843887" y="125893"/>
                  <a:pt x="4251877" y="347527"/>
                </a:cubicBezTo>
                <a:lnTo>
                  <a:pt x="4351232" y="407886"/>
                </a:lnTo>
                <a:lnTo>
                  <a:pt x="4351232" y="5287648"/>
                </a:lnTo>
                <a:lnTo>
                  <a:pt x="1303444" y="5287648"/>
                </a:lnTo>
                <a:lnTo>
                  <a:pt x="1269495" y="5267024"/>
                </a:lnTo>
                <a:cubicBezTo>
                  <a:pt x="503573" y="4749577"/>
                  <a:pt x="0" y="3873291"/>
                  <a:pt x="0" y="2879389"/>
                </a:cubicBezTo>
                <a:cubicBezTo>
                  <a:pt x="0" y="1289146"/>
                  <a:pt x="1289146" y="0"/>
                  <a:pt x="2879389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Θέση κειμένου 44">
            <a:extLst>
              <a:ext uri="{FF2B5EF4-FFF2-40B4-BE49-F238E27FC236}">
                <a16:creationId xmlns:a16="http://schemas.microsoft.com/office/drawing/2014/main" xmlns="" id="{7994D11F-4C59-4051-B0FC-91347681D096}"/>
              </a:ext>
            </a:extLst>
          </p:cNvPr>
          <p:cNvSpPr txBox="1">
            <a:spLocks/>
          </p:cNvSpPr>
          <p:nvPr/>
        </p:nvSpPr>
        <p:spPr>
          <a:xfrm>
            <a:off x="482667" y="3193229"/>
            <a:ext cx="2752354" cy="2709275"/>
          </a:xfrm>
          <a:prstGeom prst="ellipse">
            <a:avLst/>
          </a:prstGeom>
          <a:solidFill>
            <a:srgbClr val="FFFFFF"/>
          </a:solidFill>
          <a:ln w="174625" cmpd="thinThick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l-GR" sz="1800" dirty="0">
                <a:solidFill>
                  <a:srgbClr val="262626"/>
                </a:solidFill>
                <a:latin typeface="+mj-lt"/>
                <a:ea typeface="+mj-ea"/>
                <a:cs typeface="+mj-cs"/>
              </a:rPr>
              <a:t>Τμήμα Συναρμολόγησης </a:t>
            </a:r>
            <a:r>
              <a:rPr lang="en-US" sz="1800" dirty="0">
                <a:solidFill>
                  <a:srgbClr val="262626"/>
                </a:solidFill>
                <a:latin typeface="+mj-lt"/>
                <a:ea typeface="+mj-ea"/>
                <a:cs typeface="+mj-cs"/>
              </a:rPr>
              <a:t>Audi</a:t>
            </a:r>
          </a:p>
        </p:txBody>
      </p:sp>
    </p:spTree>
    <p:extLst>
      <p:ext uri="{BB962C8B-B14F-4D97-AF65-F5344CB8AC3E}">
        <p14:creationId xmlns:p14="http://schemas.microsoft.com/office/powerpoint/2010/main" xmlns="" val="41031469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Ομάδα 18" descr="Θέση εικόνας"/>
          <p:cNvGrpSpPr/>
          <p:nvPr/>
        </p:nvGrpSpPr>
        <p:grpSpPr>
          <a:xfrm>
            <a:off x="323999" y="310351"/>
            <a:ext cx="4320000" cy="6120000"/>
            <a:chOff x="180000" y="180000"/>
            <a:chExt cx="4330700" cy="6292683"/>
          </a:xfrm>
        </p:grpSpPr>
        <p:sp>
          <p:nvSpPr>
            <p:cNvPr id="20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21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3" name="Τίτλος 2"/>
          <p:cNvSpPr>
            <a:spLocks noGrp="1"/>
          </p:cNvSpPr>
          <p:nvPr>
            <p:ph type="title"/>
          </p:nvPr>
        </p:nvSpPr>
        <p:spPr>
          <a:xfrm>
            <a:off x="6520815" y="1011408"/>
            <a:ext cx="4685247" cy="432000"/>
          </a:xfrm>
        </p:spPr>
        <p:txBody>
          <a:bodyPr rtlCol="0"/>
          <a:lstStyle/>
          <a:p>
            <a:pPr algn="ctr"/>
            <a:r>
              <a:rPr lang="el-GR" dirty="0"/>
              <a:t>Ένα </a:t>
            </a:r>
            <a:r>
              <a:rPr lang="el-GR" b="1" dirty="0"/>
              <a:t>σταθερό περιβάλλον</a:t>
            </a:r>
            <a:r>
              <a:rPr lang="el-GR" dirty="0"/>
              <a:t> χαρακτηρίζεται από:</a:t>
            </a:r>
            <a:br>
              <a:rPr lang="el-GR" dirty="0"/>
            </a:br>
            <a:endParaRPr lang="el-GR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35"/>
          </p:nvPr>
        </p:nvSpPr>
        <p:spPr>
          <a:xfrm>
            <a:off x="6418643" y="2836088"/>
            <a:ext cx="1872000" cy="360000"/>
          </a:xfrm>
        </p:spPr>
        <p:txBody>
          <a:bodyPr rtlCol="0"/>
          <a:lstStyle/>
          <a:p>
            <a:pPr algn="ctr"/>
            <a:r>
              <a:rPr lang="el-GR" b="1" dirty="0"/>
              <a:t>Προϊόντα ή υπηρεσίες</a:t>
            </a:r>
          </a:p>
        </p:txBody>
      </p:sp>
      <p:sp>
        <p:nvSpPr>
          <p:cNvPr id="13" name="Θέση κειμένου 12"/>
          <p:cNvSpPr>
            <a:spLocks noGrp="1"/>
          </p:cNvSpPr>
          <p:nvPr>
            <p:ph type="body" sz="quarter" idx="45"/>
          </p:nvPr>
        </p:nvSpPr>
        <p:spPr>
          <a:xfrm>
            <a:off x="6391592" y="4549158"/>
            <a:ext cx="2130438" cy="360000"/>
          </a:xfrm>
        </p:spPr>
        <p:txBody>
          <a:bodyPr rtlCol="0"/>
          <a:lstStyle/>
          <a:p>
            <a:pPr algn="ctr"/>
            <a:r>
              <a:rPr lang="el-GR" b="1" dirty="0"/>
              <a:t>Σταθερές κρατικές πολιτικές</a:t>
            </a:r>
          </a:p>
        </p:txBody>
      </p:sp>
      <p:sp>
        <p:nvSpPr>
          <p:cNvPr id="8" name="Θέση κειμένου 7"/>
          <p:cNvSpPr>
            <a:spLocks noGrp="1"/>
          </p:cNvSpPr>
          <p:nvPr>
            <p:ph type="body" sz="quarter" idx="37"/>
          </p:nvPr>
        </p:nvSpPr>
        <p:spPr>
          <a:xfrm>
            <a:off x="9899948" y="2784722"/>
            <a:ext cx="1872000" cy="360000"/>
          </a:xfrm>
        </p:spPr>
        <p:txBody>
          <a:bodyPr rtlCol="0"/>
          <a:lstStyle/>
          <a:p>
            <a:pPr algn="ctr"/>
            <a:r>
              <a:rPr lang="el-GR" b="1" dirty="0"/>
              <a:t>Σταθερό σύνολο ανταγωνιστών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19</a:t>
            </a:fld>
            <a:endParaRPr lang="el-GR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46"/>
          </p:nvPr>
        </p:nvSpPr>
        <p:spPr>
          <a:xfrm>
            <a:off x="6520815" y="5209398"/>
            <a:ext cx="1871992" cy="771525"/>
          </a:xfrm>
        </p:spPr>
        <p:txBody>
          <a:bodyPr/>
          <a:lstStyle/>
          <a:p>
            <a:pPr algn="ctr"/>
            <a:r>
              <a:rPr lang="el-GR" dirty="0"/>
              <a:t>(π.χ. φορολογική πολιτική) και παρεμβάσεις για έλεγχο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xmlns="" id="{52B59755-7D31-465D-A8AF-17C6801A3EB6}"/>
              </a:ext>
            </a:extLst>
          </p:cNvPr>
          <p:cNvSpPr txBox="1">
            <a:spLocks/>
          </p:cNvSpPr>
          <p:nvPr/>
        </p:nvSpPr>
        <p:spPr>
          <a:xfrm>
            <a:off x="6520815" y="3557572"/>
            <a:ext cx="1871992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που δεν έχουν αλλάξει πολύ τα τελευταία χρόνια</a:t>
            </a:r>
          </a:p>
          <a:p>
            <a:pPr algn="ctr"/>
            <a:r>
              <a:rPr lang="el-GR" dirty="0"/>
              <a:t> </a:t>
            </a:r>
          </a:p>
        </p:txBody>
      </p:sp>
      <p:pic>
        <p:nvPicPr>
          <p:cNvPr id="18" name="Γραφικό 17" descr="Φορητός υπολογιστής">
            <a:extLst>
              <a:ext uri="{FF2B5EF4-FFF2-40B4-BE49-F238E27FC236}">
                <a16:creationId xmlns:a16="http://schemas.microsoft.com/office/drawing/2014/main" xmlns="" id="{6844C0B5-8F60-4F4B-8E0B-5BEA678F30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147375" y="4430408"/>
            <a:ext cx="409375" cy="409375"/>
          </a:xfrm>
          <a:prstGeom prst="rect">
            <a:avLst/>
          </a:prstGeom>
        </p:spPr>
      </p:pic>
      <p:pic>
        <p:nvPicPr>
          <p:cNvPr id="24" name="Γραφικό 23" descr="Λίστα">
            <a:extLst>
              <a:ext uri="{FF2B5EF4-FFF2-40B4-BE49-F238E27FC236}">
                <a16:creationId xmlns:a16="http://schemas.microsoft.com/office/drawing/2014/main" xmlns="" id="{96746A9A-F0E5-4B3B-8E5F-AC71E073A1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898897" y="4485208"/>
            <a:ext cx="360045" cy="360045"/>
          </a:xfrm>
          <a:prstGeom prst="rect">
            <a:avLst/>
          </a:prstGeom>
        </p:spPr>
      </p:pic>
      <p:sp>
        <p:nvSpPr>
          <p:cNvPr id="30" name="Θέση κειμένου 12">
            <a:extLst>
              <a:ext uri="{FF2B5EF4-FFF2-40B4-BE49-F238E27FC236}">
                <a16:creationId xmlns:a16="http://schemas.microsoft.com/office/drawing/2014/main" xmlns="" id="{A33AA4B3-3309-4EAA-8549-D376E3EE084F}"/>
              </a:ext>
            </a:extLst>
          </p:cNvPr>
          <p:cNvSpPr txBox="1">
            <a:spLocks/>
          </p:cNvSpPr>
          <p:nvPr/>
        </p:nvSpPr>
        <p:spPr>
          <a:xfrm>
            <a:off x="9557916" y="4474967"/>
            <a:ext cx="2556056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b="1" dirty="0"/>
              <a:t>Έλλειψη τεχνολογικών ανακαλύψεων</a:t>
            </a:r>
          </a:p>
        </p:txBody>
      </p:sp>
      <p:pic>
        <p:nvPicPr>
          <p:cNvPr id="5124" name="Picture 4" descr="Î£ÏÎµÏÎ¹ÎºÎ® ÎµÎ¹ÎºÏÎ½Î±">
            <a:extLst>
              <a:ext uri="{FF2B5EF4-FFF2-40B4-BE49-F238E27FC236}">
                <a16:creationId xmlns:a16="http://schemas.microsoft.com/office/drawing/2014/main" xmlns="" id="{BEB811D0-9070-44EA-9878-38323C267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161" y="221513"/>
            <a:ext cx="4980513" cy="641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Placeholder 24">
            <a:extLst>
              <a:ext uri="{FF2B5EF4-FFF2-40B4-BE49-F238E27FC236}">
                <a16:creationId xmlns:a16="http://schemas.microsoft.com/office/drawing/2014/main" xmlns="" id="{75D46243-77E7-443D-B1AA-EAAC1EB41591}"/>
              </a:ext>
            </a:extLst>
          </p:cNvPr>
          <p:cNvSpPr txBox="1">
            <a:spLocks/>
          </p:cNvSpPr>
          <p:nvPr/>
        </p:nvSpPr>
        <p:spPr>
          <a:xfrm>
            <a:off x="9899948" y="3556237"/>
            <a:ext cx="1871992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πελατών και λοιπών ενδιαφερόμενων</a:t>
            </a:r>
          </a:p>
          <a:p>
            <a:pPr algn="ctr"/>
            <a:r>
              <a:rPr lang="el-GR" dirty="0"/>
              <a:t> </a:t>
            </a:r>
          </a:p>
        </p:txBody>
      </p:sp>
      <p:grpSp>
        <p:nvGrpSpPr>
          <p:cNvPr id="23" name="Γραφικό 30" descr="Ομάδα">
            <a:extLst>
              <a:ext uri="{FF2B5EF4-FFF2-40B4-BE49-F238E27FC236}">
                <a16:creationId xmlns:a16="http://schemas.microsoft.com/office/drawing/2014/main" xmlns="" id="{DBD916A6-873F-4ED6-B772-5C5306E87121}"/>
              </a:ext>
            </a:extLst>
          </p:cNvPr>
          <p:cNvGrpSpPr/>
          <p:nvPr/>
        </p:nvGrpSpPr>
        <p:grpSpPr>
          <a:xfrm>
            <a:off x="9172039" y="2909734"/>
            <a:ext cx="360045" cy="381431"/>
            <a:chOff x="5680220" y="3052286"/>
            <a:chExt cx="826784" cy="753428"/>
          </a:xfrm>
          <a:solidFill>
            <a:schemeClr val="bg2">
              <a:lumMod val="50000"/>
            </a:schemeClr>
          </a:solidFill>
        </p:grpSpPr>
        <p:sp>
          <p:nvSpPr>
            <p:cNvPr id="26" name="Ελεύθερη σχεδίαση: Σχήμα 32">
              <a:extLst>
                <a:ext uri="{FF2B5EF4-FFF2-40B4-BE49-F238E27FC236}">
                  <a16:creationId xmlns:a16="http://schemas.microsoft.com/office/drawing/2014/main" xmlns="" id="{67CBFAF2-3968-4B74-B55A-AF5BCB23B681}"/>
                </a:ext>
              </a:extLst>
            </p:cNvPr>
            <p:cNvSpPr/>
            <p:nvPr/>
          </p:nvSpPr>
          <p:spPr>
            <a:xfrm>
              <a:off x="6260306" y="305228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642"/>
                    <a:pt x="110642" y="140494"/>
                    <a:pt x="73819" y="140494"/>
                  </a:cubicBezTo>
                  <a:cubicBezTo>
                    <a:pt x="36995" y="140494"/>
                    <a:pt x="7144" y="110642"/>
                    <a:pt x="7144" y="73819"/>
                  </a:cubicBezTo>
                  <a:cubicBezTo>
                    <a:pt x="7144" y="36995"/>
                    <a:pt x="36995" y="7144"/>
                    <a:pt x="73819" y="7144"/>
                  </a:cubicBezTo>
                  <a:cubicBezTo>
                    <a:pt x="110642" y="7144"/>
                    <a:pt x="140494" y="36995"/>
                    <a:pt x="140494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/>
            </a:p>
          </p:txBody>
        </p:sp>
        <p:sp>
          <p:nvSpPr>
            <p:cNvPr id="27" name="Ελεύθερη σχεδίαση: Σχήμα 33">
              <a:extLst>
                <a:ext uri="{FF2B5EF4-FFF2-40B4-BE49-F238E27FC236}">
                  <a16:creationId xmlns:a16="http://schemas.microsoft.com/office/drawing/2014/main" xmlns="" id="{E34CE1F2-E587-4E2F-BCFB-00118CC55EB9}"/>
                </a:ext>
              </a:extLst>
            </p:cNvPr>
            <p:cNvSpPr/>
            <p:nvPr/>
          </p:nvSpPr>
          <p:spPr>
            <a:xfrm>
              <a:off x="5784056" y="305228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642"/>
                    <a:pt x="110642" y="140494"/>
                    <a:pt x="73819" y="140494"/>
                  </a:cubicBezTo>
                  <a:cubicBezTo>
                    <a:pt x="36995" y="140494"/>
                    <a:pt x="7144" y="110642"/>
                    <a:pt x="7144" y="73819"/>
                  </a:cubicBezTo>
                  <a:cubicBezTo>
                    <a:pt x="7144" y="36995"/>
                    <a:pt x="36995" y="7144"/>
                    <a:pt x="73819" y="7144"/>
                  </a:cubicBezTo>
                  <a:cubicBezTo>
                    <a:pt x="110642" y="7144"/>
                    <a:pt x="140494" y="36995"/>
                    <a:pt x="140494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/>
            </a:p>
          </p:txBody>
        </p:sp>
        <p:sp>
          <p:nvSpPr>
            <p:cNvPr id="29" name="Ελεύθερη σχεδίαση: Σχήμα 34">
              <a:extLst>
                <a:ext uri="{FF2B5EF4-FFF2-40B4-BE49-F238E27FC236}">
                  <a16:creationId xmlns:a16="http://schemas.microsoft.com/office/drawing/2014/main" xmlns="" id="{0221E77E-229F-4D8F-A719-38EFF0BD3A46}"/>
                </a:ext>
              </a:extLst>
            </p:cNvPr>
            <p:cNvSpPr/>
            <p:nvPr/>
          </p:nvSpPr>
          <p:spPr>
            <a:xfrm>
              <a:off x="6022181" y="305228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642"/>
                    <a:pt x="110642" y="140494"/>
                    <a:pt x="73819" y="140494"/>
                  </a:cubicBezTo>
                  <a:cubicBezTo>
                    <a:pt x="36995" y="140494"/>
                    <a:pt x="7144" y="110642"/>
                    <a:pt x="7144" y="73819"/>
                  </a:cubicBezTo>
                  <a:cubicBezTo>
                    <a:pt x="7144" y="36995"/>
                    <a:pt x="36995" y="7144"/>
                    <a:pt x="73819" y="7144"/>
                  </a:cubicBezTo>
                  <a:cubicBezTo>
                    <a:pt x="110642" y="7144"/>
                    <a:pt x="140494" y="36995"/>
                    <a:pt x="140494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/>
            </a:p>
          </p:txBody>
        </p:sp>
        <p:sp>
          <p:nvSpPr>
            <p:cNvPr id="31" name="Ελεύθερη σχεδίαση: Σχήμα 35">
              <a:extLst>
                <a:ext uri="{FF2B5EF4-FFF2-40B4-BE49-F238E27FC236}">
                  <a16:creationId xmlns:a16="http://schemas.microsoft.com/office/drawing/2014/main" xmlns="" id="{0838B6B2-1E3F-48C8-AA33-A222E9B23E89}"/>
                </a:ext>
              </a:extLst>
            </p:cNvPr>
            <p:cNvSpPr/>
            <p:nvPr/>
          </p:nvSpPr>
          <p:spPr>
            <a:xfrm>
              <a:off x="5912668" y="3225766"/>
              <a:ext cx="388310" cy="550972"/>
            </a:xfrm>
            <a:custGeom>
              <a:avLst/>
              <a:gdLst>
                <a:gd name="connsiteX0" fmla="*/ 345295 w 352425"/>
                <a:gd name="connsiteY0" fmla="*/ 230981 h 600075"/>
                <a:gd name="connsiteX1" fmla="*/ 302432 w 352425"/>
                <a:gd name="connsiteY1" fmla="*/ 72866 h 600075"/>
                <a:gd name="connsiteX2" fmla="*/ 293860 w 352425"/>
                <a:gd name="connsiteY2" fmla="*/ 57626 h 600075"/>
                <a:gd name="connsiteX3" fmla="*/ 228137 w 352425"/>
                <a:gd name="connsiteY3" fmla="*/ 15716 h 600075"/>
                <a:gd name="connsiteX4" fmla="*/ 176702 w 352425"/>
                <a:gd name="connsiteY4" fmla="*/ 7144 h 600075"/>
                <a:gd name="connsiteX5" fmla="*/ 125267 w 352425"/>
                <a:gd name="connsiteY5" fmla="*/ 15716 h 600075"/>
                <a:gd name="connsiteX6" fmla="*/ 59545 w 352425"/>
                <a:gd name="connsiteY6" fmla="*/ 57626 h 600075"/>
                <a:gd name="connsiteX7" fmla="*/ 50972 w 352425"/>
                <a:gd name="connsiteY7" fmla="*/ 72866 h 600075"/>
                <a:gd name="connsiteX8" fmla="*/ 8110 w 352425"/>
                <a:gd name="connsiteY8" fmla="*/ 230981 h 600075"/>
                <a:gd name="connsiteX9" fmla="*/ 28112 w 352425"/>
                <a:gd name="connsiteY9" fmla="*/ 267176 h 600075"/>
                <a:gd name="connsiteX10" fmla="*/ 35732 w 352425"/>
                <a:gd name="connsiteY10" fmla="*/ 268129 h 600075"/>
                <a:gd name="connsiteX11" fmla="*/ 63355 w 352425"/>
                <a:gd name="connsiteY11" fmla="*/ 247174 h 600075"/>
                <a:gd name="connsiteX12" fmla="*/ 101455 w 352425"/>
                <a:gd name="connsiteY12" fmla="*/ 108109 h 600075"/>
                <a:gd name="connsiteX13" fmla="*/ 101455 w 352425"/>
                <a:gd name="connsiteY13" fmla="*/ 592931 h 600075"/>
                <a:gd name="connsiteX14" fmla="*/ 158605 w 352425"/>
                <a:gd name="connsiteY14" fmla="*/ 592931 h 600075"/>
                <a:gd name="connsiteX15" fmla="*/ 158605 w 352425"/>
                <a:gd name="connsiteY15" fmla="*/ 320516 h 600075"/>
                <a:gd name="connsiteX16" fmla="*/ 196705 w 352425"/>
                <a:gd name="connsiteY16" fmla="*/ 320516 h 600075"/>
                <a:gd name="connsiteX17" fmla="*/ 196705 w 352425"/>
                <a:gd name="connsiteY17" fmla="*/ 591979 h 600075"/>
                <a:gd name="connsiteX18" fmla="*/ 253855 w 352425"/>
                <a:gd name="connsiteY18" fmla="*/ 591979 h 600075"/>
                <a:gd name="connsiteX19" fmla="*/ 253855 w 352425"/>
                <a:gd name="connsiteY19" fmla="*/ 108109 h 600075"/>
                <a:gd name="connsiteX20" fmla="*/ 291955 w 352425"/>
                <a:gd name="connsiteY20" fmla="*/ 247174 h 600075"/>
                <a:gd name="connsiteX21" fmla="*/ 319577 w 352425"/>
                <a:gd name="connsiteY21" fmla="*/ 268129 h 600075"/>
                <a:gd name="connsiteX22" fmla="*/ 327197 w 352425"/>
                <a:gd name="connsiteY22" fmla="*/ 267176 h 600075"/>
                <a:gd name="connsiteX23" fmla="*/ 345295 w 352425"/>
                <a:gd name="connsiteY23" fmla="*/ 23098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2425" h="600075">
                  <a:moveTo>
                    <a:pt x="345295" y="230981"/>
                  </a:moveTo>
                  <a:lnTo>
                    <a:pt x="302432" y="72866"/>
                  </a:lnTo>
                  <a:cubicBezTo>
                    <a:pt x="300527" y="67151"/>
                    <a:pt x="297670" y="61436"/>
                    <a:pt x="293860" y="57626"/>
                  </a:cubicBezTo>
                  <a:cubicBezTo>
                    <a:pt x="275762" y="38576"/>
                    <a:pt x="252902" y="24289"/>
                    <a:pt x="228137" y="15716"/>
                  </a:cubicBezTo>
                  <a:cubicBezTo>
                    <a:pt x="211945" y="10001"/>
                    <a:pt x="194800" y="7144"/>
                    <a:pt x="176702" y="7144"/>
                  </a:cubicBezTo>
                  <a:cubicBezTo>
                    <a:pt x="158605" y="7144"/>
                    <a:pt x="141460" y="10001"/>
                    <a:pt x="125267" y="15716"/>
                  </a:cubicBezTo>
                  <a:cubicBezTo>
                    <a:pt x="99550" y="24289"/>
                    <a:pt x="77642" y="38576"/>
                    <a:pt x="59545" y="57626"/>
                  </a:cubicBezTo>
                  <a:cubicBezTo>
                    <a:pt x="55735" y="62389"/>
                    <a:pt x="52877" y="67151"/>
                    <a:pt x="50972" y="72866"/>
                  </a:cubicBezTo>
                  <a:lnTo>
                    <a:pt x="8110" y="230981"/>
                  </a:lnTo>
                  <a:cubicBezTo>
                    <a:pt x="4300" y="246221"/>
                    <a:pt x="11920" y="263366"/>
                    <a:pt x="28112" y="267176"/>
                  </a:cubicBezTo>
                  <a:cubicBezTo>
                    <a:pt x="30970" y="268129"/>
                    <a:pt x="32875" y="268129"/>
                    <a:pt x="35732" y="268129"/>
                  </a:cubicBezTo>
                  <a:cubicBezTo>
                    <a:pt x="48115" y="268129"/>
                    <a:pt x="59545" y="259556"/>
                    <a:pt x="63355" y="247174"/>
                  </a:cubicBezTo>
                  <a:lnTo>
                    <a:pt x="101455" y="108109"/>
                  </a:lnTo>
                  <a:lnTo>
                    <a:pt x="101455" y="592931"/>
                  </a:lnTo>
                  <a:lnTo>
                    <a:pt x="158605" y="592931"/>
                  </a:lnTo>
                  <a:lnTo>
                    <a:pt x="158605" y="320516"/>
                  </a:lnTo>
                  <a:lnTo>
                    <a:pt x="196705" y="320516"/>
                  </a:lnTo>
                  <a:lnTo>
                    <a:pt x="196705" y="591979"/>
                  </a:lnTo>
                  <a:lnTo>
                    <a:pt x="253855" y="591979"/>
                  </a:lnTo>
                  <a:lnTo>
                    <a:pt x="253855" y="108109"/>
                  </a:lnTo>
                  <a:lnTo>
                    <a:pt x="291955" y="247174"/>
                  </a:lnTo>
                  <a:cubicBezTo>
                    <a:pt x="295765" y="259556"/>
                    <a:pt x="307195" y="268129"/>
                    <a:pt x="319577" y="268129"/>
                  </a:cubicBezTo>
                  <a:cubicBezTo>
                    <a:pt x="322435" y="268129"/>
                    <a:pt x="324340" y="268129"/>
                    <a:pt x="327197" y="267176"/>
                  </a:cubicBezTo>
                  <a:cubicBezTo>
                    <a:pt x="340532" y="263366"/>
                    <a:pt x="349105" y="246221"/>
                    <a:pt x="345295" y="2309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 dirty="0"/>
            </a:p>
          </p:txBody>
        </p:sp>
        <p:sp>
          <p:nvSpPr>
            <p:cNvPr id="32" name="Ελεύθερη σχεδίαση: Σχήμα 36">
              <a:extLst>
                <a:ext uri="{FF2B5EF4-FFF2-40B4-BE49-F238E27FC236}">
                  <a16:creationId xmlns:a16="http://schemas.microsoft.com/office/drawing/2014/main" xmlns="" id="{861C1ADD-1FDF-4ABE-8ED1-0B9439744DC3}"/>
                </a:ext>
              </a:extLst>
            </p:cNvPr>
            <p:cNvSpPr/>
            <p:nvPr/>
          </p:nvSpPr>
          <p:spPr>
            <a:xfrm>
              <a:off x="5680220" y="3204686"/>
              <a:ext cx="285750" cy="600075"/>
            </a:xfrm>
            <a:custGeom>
              <a:avLst/>
              <a:gdLst>
                <a:gd name="connsiteX0" fmla="*/ 228137 w 285750"/>
                <a:gd name="connsiteY0" fmla="*/ 227171 h 600075"/>
                <a:gd name="connsiteX1" fmla="*/ 271000 w 285750"/>
                <a:gd name="connsiteY1" fmla="*/ 69056 h 600075"/>
                <a:gd name="connsiteX2" fmla="*/ 282430 w 285750"/>
                <a:gd name="connsiteY2" fmla="*/ 46196 h 600075"/>
                <a:gd name="connsiteX3" fmla="*/ 228137 w 285750"/>
                <a:gd name="connsiteY3" fmla="*/ 15716 h 600075"/>
                <a:gd name="connsiteX4" fmla="*/ 176702 w 285750"/>
                <a:gd name="connsiteY4" fmla="*/ 7144 h 600075"/>
                <a:gd name="connsiteX5" fmla="*/ 125267 w 285750"/>
                <a:gd name="connsiteY5" fmla="*/ 15716 h 600075"/>
                <a:gd name="connsiteX6" fmla="*/ 59545 w 285750"/>
                <a:gd name="connsiteY6" fmla="*/ 57626 h 600075"/>
                <a:gd name="connsiteX7" fmla="*/ 50972 w 285750"/>
                <a:gd name="connsiteY7" fmla="*/ 72866 h 600075"/>
                <a:gd name="connsiteX8" fmla="*/ 8110 w 285750"/>
                <a:gd name="connsiteY8" fmla="*/ 231934 h 600075"/>
                <a:gd name="connsiteX9" fmla="*/ 28112 w 285750"/>
                <a:gd name="connsiteY9" fmla="*/ 268129 h 600075"/>
                <a:gd name="connsiteX10" fmla="*/ 35732 w 285750"/>
                <a:gd name="connsiteY10" fmla="*/ 269081 h 600075"/>
                <a:gd name="connsiteX11" fmla="*/ 63355 w 285750"/>
                <a:gd name="connsiteY11" fmla="*/ 248126 h 600075"/>
                <a:gd name="connsiteX12" fmla="*/ 101455 w 285750"/>
                <a:gd name="connsiteY12" fmla="*/ 109061 h 600075"/>
                <a:gd name="connsiteX13" fmla="*/ 101455 w 285750"/>
                <a:gd name="connsiteY13" fmla="*/ 593884 h 600075"/>
                <a:gd name="connsiteX14" fmla="*/ 158605 w 285750"/>
                <a:gd name="connsiteY14" fmla="*/ 593884 h 600075"/>
                <a:gd name="connsiteX15" fmla="*/ 158605 w 285750"/>
                <a:gd name="connsiteY15" fmla="*/ 321469 h 600075"/>
                <a:gd name="connsiteX16" fmla="*/ 196705 w 285750"/>
                <a:gd name="connsiteY16" fmla="*/ 321469 h 600075"/>
                <a:gd name="connsiteX17" fmla="*/ 196705 w 285750"/>
                <a:gd name="connsiteY17" fmla="*/ 592931 h 600075"/>
                <a:gd name="connsiteX18" fmla="*/ 253855 w 285750"/>
                <a:gd name="connsiteY18" fmla="*/ 592931 h 600075"/>
                <a:gd name="connsiteX19" fmla="*/ 253855 w 285750"/>
                <a:gd name="connsiteY19" fmla="*/ 284321 h 600075"/>
                <a:gd name="connsiteX20" fmla="*/ 228137 w 285750"/>
                <a:gd name="connsiteY20" fmla="*/ 22717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5750" h="600075">
                  <a:moveTo>
                    <a:pt x="228137" y="227171"/>
                  </a:moveTo>
                  <a:lnTo>
                    <a:pt x="271000" y="69056"/>
                  </a:lnTo>
                  <a:cubicBezTo>
                    <a:pt x="272905" y="60484"/>
                    <a:pt x="277667" y="52864"/>
                    <a:pt x="282430" y="46196"/>
                  </a:cubicBezTo>
                  <a:cubicBezTo>
                    <a:pt x="267190" y="32861"/>
                    <a:pt x="248140" y="22384"/>
                    <a:pt x="228137" y="15716"/>
                  </a:cubicBezTo>
                  <a:cubicBezTo>
                    <a:pt x="211945" y="10001"/>
                    <a:pt x="194800" y="7144"/>
                    <a:pt x="176702" y="7144"/>
                  </a:cubicBezTo>
                  <a:cubicBezTo>
                    <a:pt x="158605" y="7144"/>
                    <a:pt x="141460" y="10001"/>
                    <a:pt x="125267" y="15716"/>
                  </a:cubicBezTo>
                  <a:cubicBezTo>
                    <a:pt x="99550" y="24289"/>
                    <a:pt x="77642" y="38576"/>
                    <a:pt x="59545" y="57626"/>
                  </a:cubicBezTo>
                  <a:cubicBezTo>
                    <a:pt x="55735" y="62389"/>
                    <a:pt x="52877" y="67151"/>
                    <a:pt x="50972" y="72866"/>
                  </a:cubicBezTo>
                  <a:lnTo>
                    <a:pt x="8110" y="231934"/>
                  </a:lnTo>
                  <a:cubicBezTo>
                    <a:pt x="4300" y="247174"/>
                    <a:pt x="11920" y="264319"/>
                    <a:pt x="28112" y="268129"/>
                  </a:cubicBezTo>
                  <a:cubicBezTo>
                    <a:pt x="30970" y="269081"/>
                    <a:pt x="32875" y="269081"/>
                    <a:pt x="35732" y="269081"/>
                  </a:cubicBezTo>
                  <a:cubicBezTo>
                    <a:pt x="48115" y="269081"/>
                    <a:pt x="59545" y="260509"/>
                    <a:pt x="63355" y="248126"/>
                  </a:cubicBezTo>
                  <a:lnTo>
                    <a:pt x="101455" y="109061"/>
                  </a:lnTo>
                  <a:lnTo>
                    <a:pt x="101455" y="593884"/>
                  </a:lnTo>
                  <a:lnTo>
                    <a:pt x="158605" y="593884"/>
                  </a:lnTo>
                  <a:lnTo>
                    <a:pt x="158605" y="321469"/>
                  </a:lnTo>
                  <a:lnTo>
                    <a:pt x="196705" y="321469"/>
                  </a:lnTo>
                  <a:lnTo>
                    <a:pt x="196705" y="592931"/>
                  </a:lnTo>
                  <a:lnTo>
                    <a:pt x="253855" y="592931"/>
                  </a:lnTo>
                  <a:lnTo>
                    <a:pt x="253855" y="284321"/>
                  </a:lnTo>
                  <a:cubicBezTo>
                    <a:pt x="233852" y="274796"/>
                    <a:pt x="222422" y="250984"/>
                    <a:pt x="228137" y="2271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/>
            </a:p>
          </p:txBody>
        </p:sp>
        <p:sp>
          <p:nvSpPr>
            <p:cNvPr id="34" name="Ελεύθερη σχεδίαση: Σχήμα 37">
              <a:extLst>
                <a:ext uri="{FF2B5EF4-FFF2-40B4-BE49-F238E27FC236}">
                  <a16:creationId xmlns:a16="http://schemas.microsoft.com/office/drawing/2014/main" xmlns="" id="{184E7389-4BE8-4ED6-9790-E3AB57486962}"/>
                </a:ext>
              </a:extLst>
            </p:cNvPr>
            <p:cNvSpPr/>
            <p:nvPr/>
          </p:nvSpPr>
          <p:spPr>
            <a:xfrm>
              <a:off x="6221254" y="3205639"/>
              <a:ext cx="285750" cy="600075"/>
            </a:xfrm>
            <a:custGeom>
              <a:avLst/>
              <a:gdLst>
                <a:gd name="connsiteX0" fmla="*/ 282416 w 285750"/>
                <a:gd name="connsiteY0" fmla="*/ 230981 h 600075"/>
                <a:gd name="connsiteX1" fmla="*/ 238601 w 285750"/>
                <a:gd name="connsiteY1" fmla="*/ 72866 h 600075"/>
                <a:gd name="connsiteX2" fmla="*/ 230029 w 285750"/>
                <a:gd name="connsiteY2" fmla="*/ 57626 h 600075"/>
                <a:gd name="connsiteX3" fmla="*/ 164306 w 285750"/>
                <a:gd name="connsiteY3" fmla="*/ 15716 h 600075"/>
                <a:gd name="connsiteX4" fmla="*/ 112871 w 285750"/>
                <a:gd name="connsiteY4" fmla="*/ 7144 h 600075"/>
                <a:gd name="connsiteX5" fmla="*/ 61436 w 285750"/>
                <a:gd name="connsiteY5" fmla="*/ 15716 h 600075"/>
                <a:gd name="connsiteX6" fmla="*/ 7144 w 285750"/>
                <a:gd name="connsiteY6" fmla="*/ 46196 h 600075"/>
                <a:gd name="connsiteX7" fmla="*/ 18574 w 285750"/>
                <a:gd name="connsiteY7" fmla="*/ 68104 h 600075"/>
                <a:gd name="connsiteX8" fmla="*/ 61436 w 285750"/>
                <a:gd name="connsiteY8" fmla="*/ 226219 h 600075"/>
                <a:gd name="connsiteX9" fmla="*/ 35719 w 285750"/>
                <a:gd name="connsiteY9" fmla="*/ 283369 h 600075"/>
                <a:gd name="connsiteX10" fmla="*/ 35719 w 285750"/>
                <a:gd name="connsiteY10" fmla="*/ 592931 h 600075"/>
                <a:gd name="connsiteX11" fmla="*/ 92869 w 285750"/>
                <a:gd name="connsiteY11" fmla="*/ 592931 h 600075"/>
                <a:gd name="connsiteX12" fmla="*/ 92869 w 285750"/>
                <a:gd name="connsiteY12" fmla="*/ 320516 h 600075"/>
                <a:gd name="connsiteX13" fmla="*/ 130969 w 285750"/>
                <a:gd name="connsiteY13" fmla="*/ 320516 h 600075"/>
                <a:gd name="connsiteX14" fmla="*/ 130969 w 285750"/>
                <a:gd name="connsiteY14" fmla="*/ 591979 h 600075"/>
                <a:gd name="connsiteX15" fmla="*/ 188119 w 285750"/>
                <a:gd name="connsiteY15" fmla="*/ 591979 h 600075"/>
                <a:gd name="connsiteX16" fmla="*/ 188119 w 285750"/>
                <a:gd name="connsiteY16" fmla="*/ 108109 h 600075"/>
                <a:gd name="connsiteX17" fmla="*/ 226219 w 285750"/>
                <a:gd name="connsiteY17" fmla="*/ 247174 h 600075"/>
                <a:gd name="connsiteX18" fmla="*/ 253841 w 285750"/>
                <a:gd name="connsiteY18" fmla="*/ 268129 h 600075"/>
                <a:gd name="connsiteX19" fmla="*/ 261461 w 285750"/>
                <a:gd name="connsiteY19" fmla="*/ 267176 h 600075"/>
                <a:gd name="connsiteX20" fmla="*/ 282416 w 285750"/>
                <a:gd name="connsiteY20" fmla="*/ 23098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5750" h="600075">
                  <a:moveTo>
                    <a:pt x="282416" y="230981"/>
                  </a:moveTo>
                  <a:lnTo>
                    <a:pt x="238601" y="72866"/>
                  </a:lnTo>
                  <a:cubicBezTo>
                    <a:pt x="236696" y="67151"/>
                    <a:pt x="233839" y="61436"/>
                    <a:pt x="230029" y="57626"/>
                  </a:cubicBezTo>
                  <a:cubicBezTo>
                    <a:pt x="211931" y="38576"/>
                    <a:pt x="189071" y="24289"/>
                    <a:pt x="164306" y="15716"/>
                  </a:cubicBezTo>
                  <a:cubicBezTo>
                    <a:pt x="148114" y="10001"/>
                    <a:pt x="130969" y="7144"/>
                    <a:pt x="112871" y="7144"/>
                  </a:cubicBezTo>
                  <a:cubicBezTo>
                    <a:pt x="94774" y="7144"/>
                    <a:pt x="77629" y="10001"/>
                    <a:pt x="61436" y="15716"/>
                  </a:cubicBezTo>
                  <a:cubicBezTo>
                    <a:pt x="41434" y="22384"/>
                    <a:pt x="23336" y="32861"/>
                    <a:pt x="7144" y="46196"/>
                  </a:cubicBezTo>
                  <a:cubicBezTo>
                    <a:pt x="12859" y="52864"/>
                    <a:pt x="16669" y="60484"/>
                    <a:pt x="18574" y="68104"/>
                  </a:cubicBezTo>
                  <a:lnTo>
                    <a:pt x="61436" y="226219"/>
                  </a:lnTo>
                  <a:cubicBezTo>
                    <a:pt x="68104" y="250031"/>
                    <a:pt x="55721" y="273844"/>
                    <a:pt x="35719" y="283369"/>
                  </a:cubicBezTo>
                  <a:lnTo>
                    <a:pt x="35719" y="592931"/>
                  </a:lnTo>
                  <a:lnTo>
                    <a:pt x="92869" y="592931"/>
                  </a:lnTo>
                  <a:lnTo>
                    <a:pt x="92869" y="320516"/>
                  </a:lnTo>
                  <a:lnTo>
                    <a:pt x="130969" y="320516"/>
                  </a:lnTo>
                  <a:lnTo>
                    <a:pt x="130969" y="591979"/>
                  </a:lnTo>
                  <a:lnTo>
                    <a:pt x="188119" y="591979"/>
                  </a:lnTo>
                  <a:lnTo>
                    <a:pt x="188119" y="108109"/>
                  </a:lnTo>
                  <a:lnTo>
                    <a:pt x="226219" y="247174"/>
                  </a:lnTo>
                  <a:cubicBezTo>
                    <a:pt x="230029" y="259556"/>
                    <a:pt x="241459" y="268129"/>
                    <a:pt x="253841" y="268129"/>
                  </a:cubicBezTo>
                  <a:cubicBezTo>
                    <a:pt x="256699" y="268129"/>
                    <a:pt x="258604" y="268129"/>
                    <a:pt x="261461" y="267176"/>
                  </a:cubicBezTo>
                  <a:cubicBezTo>
                    <a:pt x="277654" y="263366"/>
                    <a:pt x="286226" y="246221"/>
                    <a:pt x="282416" y="2309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/>
            </a:p>
          </p:txBody>
        </p:sp>
      </p:grpSp>
      <p:grpSp>
        <p:nvGrpSpPr>
          <p:cNvPr id="9" name="Γραφικό 6" descr="Κουτί">
            <a:extLst>
              <a:ext uri="{FF2B5EF4-FFF2-40B4-BE49-F238E27FC236}">
                <a16:creationId xmlns:a16="http://schemas.microsoft.com/office/drawing/2014/main" xmlns="" id="{AE7F0C20-1BD0-4620-AEB7-4341D7210484}"/>
              </a:ext>
            </a:extLst>
          </p:cNvPr>
          <p:cNvGrpSpPr/>
          <p:nvPr/>
        </p:nvGrpSpPr>
        <p:grpSpPr>
          <a:xfrm>
            <a:off x="5822179" y="2912456"/>
            <a:ext cx="457200" cy="457200"/>
            <a:chOff x="5822179" y="2967488"/>
            <a:chExt cx="457200" cy="457200"/>
          </a:xfrm>
          <a:solidFill>
            <a:schemeClr val="bg2">
              <a:lumMod val="50000"/>
            </a:schemeClr>
          </a:solidFill>
        </p:grpSpPr>
        <p:sp>
          <p:nvSpPr>
            <p:cNvPr id="10" name="Ελεύθερη σχεδίαση: Σχήμα 9">
              <a:extLst>
                <a:ext uri="{FF2B5EF4-FFF2-40B4-BE49-F238E27FC236}">
                  <a16:creationId xmlns:a16="http://schemas.microsoft.com/office/drawing/2014/main" xmlns="" id="{E91833DA-4661-4979-9A98-57AC5C0B6B0F}"/>
                </a:ext>
              </a:extLst>
            </p:cNvPr>
            <p:cNvSpPr/>
            <p:nvPr/>
          </p:nvSpPr>
          <p:spPr>
            <a:xfrm>
              <a:off x="5890045" y="3056785"/>
              <a:ext cx="233363" cy="142875"/>
            </a:xfrm>
            <a:custGeom>
              <a:avLst/>
              <a:gdLst>
                <a:gd name="connsiteX0" fmla="*/ 75009 w 233362"/>
                <a:gd name="connsiteY0" fmla="*/ 3572 h 142875"/>
                <a:gd name="connsiteX1" fmla="*/ 3572 w 233362"/>
                <a:gd name="connsiteY1" fmla="*/ 46911 h 142875"/>
                <a:gd name="connsiteX2" fmla="*/ 160734 w 233362"/>
                <a:gd name="connsiteY2" fmla="*/ 142161 h 142875"/>
                <a:gd name="connsiteX3" fmla="*/ 232172 w 233362"/>
                <a:gd name="connsiteY3" fmla="*/ 98822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362" h="142875">
                  <a:moveTo>
                    <a:pt x="75009" y="3572"/>
                  </a:moveTo>
                  <a:lnTo>
                    <a:pt x="3572" y="46911"/>
                  </a:lnTo>
                  <a:lnTo>
                    <a:pt x="160734" y="142161"/>
                  </a:lnTo>
                  <a:lnTo>
                    <a:pt x="232172" y="988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1" name="Ελεύθερη σχεδίαση: Σχήμα 10">
              <a:extLst>
                <a:ext uri="{FF2B5EF4-FFF2-40B4-BE49-F238E27FC236}">
                  <a16:creationId xmlns:a16="http://schemas.microsoft.com/office/drawing/2014/main" xmlns="" id="{FC06D77F-4D6D-408F-A8FC-4145002E6ED0}"/>
                </a:ext>
              </a:extLst>
            </p:cNvPr>
            <p:cNvSpPr/>
            <p:nvPr/>
          </p:nvSpPr>
          <p:spPr>
            <a:xfrm>
              <a:off x="5979580" y="3004874"/>
              <a:ext cx="228600" cy="142875"/>
            </a:xfrm>
            <a:custGeom>
              <a:avLst/>
              <a:gdLst>
                <a:gd name="connsiteX0" fmla="*/ 228362 w 228600"/>
                <a:gd name="connsiteY0" fmla="*/ 98822 h 142875"/>
                <a:gd name="connsiteX1" fmla="*/ 71199 w 228600"/>
                <a:gd name="connsiteY1" fmla="*/ 3572 h 142875"/>
                <a:gd name="connsiteX2" fmla="*/ 3572 w 228600"/>
                <a:gd name="connsiteY2" fmla="*/ 44529 h 142875"/>
                <a:gd name="connsiteX3" fmla="*/ 160734 w 228600"/>
                <a:gd name="connsiteY3" fmla="*/ 13977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42875">
                  <a:moveTo>
                    <a:pt x="228362" y="98822"/>
                  </a:moveTo>
                  <a:lnTo>
                    <a:pt x="71199" y="3572"/>
                  </a:lnTo>
                  <a:lnTo>
                    <a:pt x="3572" y="44529"/>
                  </a:lnTo>
                  <a:lnTo>
                    <a:pt x="160734" y="1397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2" name="Ελεύθερη σχεδίαση: Σχήμα 11">
              <a:extLst>
                <a:ext uri="{FF2B5EF4-FFF2-40B4-BE49-F238E27FC236}">
                  <a16:creationId xmlns:a16="http://schemas.microsoft.com/office/drawing/2014/main" xmlns="" id="{D5D0282B-1F2C-4DCF-A334-BF3F0FE5E16F}"/>
                </a:ext>
              </a:extLst>
            </p:cNvPr>
            <p:cNvSpPr/>
            <p:nvPr/>
          </p:nvSpPr>
          <p:spPr>
            <a:xfrm>
              <a:off x="5890045" y="3122507"/>
              <a:ext cx="152400" cy="261938"/>
            </a:xfrm>
            <a:custGeom>
              <a:avLst/>
              <a:gdLst>
                <a:gd name="connsiteX0" fmla="*/ 3572 w 152400"/>
                <a:gd name="connsiteY0" fmla="*/ 19288 h 261937"/>
                <a:gd name="connsiteX1" fmla="*/ 3572 w 152400"/>
                <a:gd name="connsiteY1" fmla="*/ 171688 h 261937"/>
                <a:gd name="connsiteX2" fmla="*/ 151209 w 152400"/>
                <a:gd name="connsiteY2" fmla="*/ 261223 h 261937"/>
                <a:gd name="connsiteX3" fmla="*/ 151209 w 152400"/>
                <a:gd name="connsiteY3" fmla="*/ 93107 h 261937"/>
                <a:gd name="connsiteX4" fmla="*/ 3572 w 152400"/>
                <a:gd name="connsiteY4" fmla="*/ 3572 h 26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61937">
                  <a:moveTo>
                    <a:pt x="3572" y="19288"/>
                  </a:moveTo>
                  <a:lnTo>
                    <a:pt x="3572" y="171688"/>
                  </a:lnTo>
                  <a:lnTo>
                    <a:pt x="151209" y="261223"/>
                  </a:lnTo>
                  <a:lnTo>
                    <a:pt x="151209" y="93107"/>
                  </a:lnTo>
                  <a:lnTo>
                    <a:pt x="3572" y="357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4" name="Ελεύθερη σχεδίαση: Σχήμα 13">
              <a:extLst>
                <a:ext uri="{FF2B5EF4-FFF2-40B4-BE49-F238E27FC236}">
                  <a16:creationId xmlns:a16="http://schemas.microsoft.com/office/drawing/2014/main" xmlns="" id="{56DEB99D-BCDE-4683-B5A7-971D8D942328}"/>
                </a:ext>
              </a:extLst>
            </p:cNvPr>
            <p:cNvSpPr/>
            <p:nvPr/>
          </p:nvSpPr>
          <p:spPr>
            <a:xfrm>
              <a:off x="6056732" y="3122507"/>
              <a:ext cx="152400" cy="261938"/>
            </a:xfrm>
            <a:custGeom>
              <a:avLst/>
              <a:gdLst>
                <a:gd name="connsiteX0" fmla="*/ 55959 w 152400"/>
                <a:gd name="connsiteY0" fmla="*/ 119301 h 261937"/>
                <a:gd name="connsiteX1" fmla="*/ 22622 w 152400"/>
                <a:gd name="connsiteY1" fmla="*/ 138351 h 261937"/>
                <a:gd name="connsiteX2" fmla="*/ 22622 w 152400"/>
                <a:gd name="connsiteY2" fmla="*/ 105013 h 261937"/>
                <a:gd name="connsiteX3" fmla="*/ 55959 w 152400"/>
                <a:gd name="connsiteY3" fmla="*/ 85963 h 261937"/>
                <a:gd name="connsiteX4" fmla="*/ 55959 w 152400"/>
                <a:gd name="connsiteY4" fmla="*/ 119301 h 261937"/>
                <a:gd name="connsiteX5" fmla="*/ 3572 w 152400"/>
                <a:gd name="connsiteY5" fmla="*/ 93107 h 261937"/>
                <a:gd name="connsiteX6" fmla="*/ 3572 w 152400"/>
                <a:gd name="connsiteY6" fmla="*/ 261223 h 261937"/>
                <a:gd name="connsiteX7" fmla="*/ 151209 w 152400"/>
                <a:gd name="connsiteY7" fmla="*/ 171688 h 261937"/>
                <a:gd name="connsiteX8" fmla="*/ 151209 w 152400"/>
                <a:gd name="connsiteY8" fmla="*/ 3572 h 261937"/>
                <a:gd name="connsiteX9" fmla="*/ 3572 w 152400"/>
                <a:gd name="connsiteY9" fmla="*/ 93107 h 26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261937">
                  <a:moveTo>
                    <a:pt x="55959" y="119301"/>
                  </a:moveTo>
                  <a:lnTo>
                    <a:pt x="22622" y="138351"/>
                  </a:lnTo>
                  <a:lnTo>
                    <a:pt x="22622" y="105013"/>
                  </a:lnTo>
                  <a:lnTo>
                    <a:pt x="55959" y="85963"/>
                  </a:lnTo>
                  <a:lnTo>
                    <a:pt x="55959" y="119301"/>
                  </a:lnTo>
                  <a:close/>
                  <a:moveTo>
                    <a:pt x="3572" y="93107"/>
                  </a:moveTo>
                  <a:lnTo>
                    <a:pt x="3572" y="261223"/>
                  </a:lnTo>
                  <a:lnTo>
                    <a:pt x="151209" y="171688"/>
                  </a:lnTo>
                  <a:lnTo>
                    <a:pt x="151209" y="3572"/>
                  </a:lnTo>
                  <a:lnTo>
                    <a:pt x="3572" y="931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</p:spTree>
    <p:extLst>
      <p:ext uri="{BB962C8B-B14F-4D97-AF65-F5344CB8AC3E}">
        <p14:creationId xmlns:p14="http://schemas.microsoft.com/office/powerpoint/2010/main" xmlns="" val="2186222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Θέση εικόνας 39" descr="Κοντινό τριγωνικό σχέδιο δόμησης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-14068"/>
            <a:ext cx="12192000" cy="6778800"/>
          </a:xfrm>
          <a:ln w="76200">
            <a:noFill/>
          </a:ln>
        </p:spPr>
      </p:pic>
      <p:sp>
        <p:nvSpPr>
          <p:cNvPr id="22" name="Τίτλος 2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algn="ctr" rtl="0"/>
            <a:r>
              <a:rPr lang="el-GR" dirty="0"/>
              <a:t>Μέρος </a:t>
            </a:r>
            <a:r>
              <a:rPr lang="en-US" dirty="0"/>
              <a:t>2</a:t>
            </a:r>
            <a:r>
              <a:rPr lang="el-GR" dirty="0"/>
              <a:t>ο</a:t>
            </a:r>
            <a:br>
              <a:rPr lang="el-GR" dirty="0"/>
            </a:br>
            <a:endParaRPr lang="el-GR" dirty="0"/>
          </a:p>
        </p:txBody>
      </p:sp>
      <p:sp>
        <p:nvSpPr>
          <p:cNvPr id="23" name="Υπότιτλος 22"/>
          <p:cNvSpPr>
            <a:spLocks noGrp="1"/>
          </p:cNvSpPr>
          <p:nvPr>
            <p:ph type="subTitle" idx="1"/>
          </p:nvPr>
        </p:nvSpPr>
        <p:spPr>
          <a:xfrm>
            <a:off x="558180" y="4824732"/>
            <a:ext cx="3932788" cy="1094154"/>
          </a:xfrm>
        </p:spPr>
        <p:txBody>
          <a:bodyPr rtlCol="0"/>
          <a:lstStyle/>
          <a:p>
            <a:pPr algn="ctr"/>
            <a:r>
              <a:rPr lang="el-GR" sz="2400" dirty="0"/>
              <a:t>Επιδράσεις Περιβάλλοντος, Τεχνολογίας &amp; Διακίνησης – Επεξεργασίας Πληροφόρησης  στον οργανωτικό σχεδιασμό </a:t>
            </a:r>
          </a:p>
        </p:txBody>
      </p:sp>
      <p:sp>
        <p:nvSpPr>
          <p:cNvPr id="7" name="Ορθογώνιο 6" descr="Διαχωριστική γραμμή κάτω εικόνας"/>
          <p:cNvSpPr/>
          <p:nvPr/>
        </p:nvSpPr>
        <p:spPr>
          <a:xfrm>
            <a:off x="408650" y="3386488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b="1" dirty="0"/>
          </a:p>
        </p:txBody>
      </p:sp>
      <p:sp>
        <p:nvSpPr>
          <p:cNvPr id="17" name="Ορθογώνιο 6" descr="Διαχωριστική γραμμή επάνω εικόνας"/>
          <p:cNvSpPr/>
          <p:nvPr/>
        </p:nvSpPr>
        <p:spPr>
          <a:xfrm flipV="1">
            <a:off x="4086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1" name="Ορθογώνιο 6"/>
          <p:cNvSpPr/>
          <p:nvPr/>
        </p:nvSpPr>
        <p:spPr>
          <a:xfrm flipV="1">
            <a:off x="9976822" y="6151549"/>
            <a:ext cx="203115" cy="177761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  <a:gd name="connsiteX0-19" fmla="*/ 4330700 w 4330700"/>
              <a:gd name="connsiteY0-20" fmla="*/ 588834 h 588834"/>
              <a:gd name="connsiteX1-21" fmla="*/ 0 w 4330700"/>
              <a:gd name="connsiteY1-22" fmla="*/ 588834 h 588834"/>
              <a:gd name="connsiteX2-23" fmla="*/ 0 w 4330700"/>
              <a:gd name="connsiteY2-24" fmla="*/ 0 h 588834"/>
              <a:gd name="connsiteX0-25" fmla="*/ 550806 w 550806"/>
              <a:gd name="connsiteY0-26" fmla="*/ 588834 h 588834"/>
              <a:gd name="connsiteX1-27" fmla="*/ 0 w 550806"/>
              <a:gd name="connsiteY1-28" fmla="*/ 588834 h 588834"/>
              <a:gd name="connsiteX2-29" fmla="*/ 0 w 550806"/>
              <a:gd name="connsiteY2-30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50806" h="588834">
                <a:moveTo>
                  <a:pt x="550806" y="588834"/>
                </a:move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2054" name="Picture 6" descr="ÎÏÎ¿ÏÎ­Î»ÎµÏÎ¼Î± ÎµÎ¹ÎºÏÎ½Î±Ï Î³Î¹Î± company black white images">
            <a:extLst>
              <a:ext uri="{FF2B5EF4-FFF2-40B4-BE49-F238E27FC236}">
                <a16:creationId xmlns:a16="http://schemas.microsoft.com/office/drawing/2014/main" xmlns="" id="{79B86556-8552-47C9-91B8-A8322E551D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004" y="533117"/>
            <a:ext cx="3875964" cy="290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ÎÏÎ¿ÏÎ­Î»ÎµÏÎ¼Î± ÎµÎ¹ÎºÏÎ½Î±Ï Î³Î¹Î± production BLACK WHITE IMAGES">
            <a:extLst>
              <a:ext uri="{FF2B5EF4-FFF2-40B4-BE49-F238E27FC236}">
                <a16:creationId xmlns:a16="http://schemas.microsoft.com/office/drawing/2014/main" xmlns="" id="{7B9A1B17-E8E4-4849-94CC-2C50E0C59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003" y="533117"/>
            <a:ext cx="3875965" cy="290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46955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Θέση εικόνας 27" descr="Μολύβι επάνω σε σχέδιο κτιρίου"/>
          <p:cNvPicPr>
            <a:picLocks noGrp="1" noChangeAspect="1"/>
          </p:cNvPicPr>
          <p:nvPr>
            <p:ph type="pic" sz="quarter" idx="42"/>
          </p:nvPr>
        </p:nvPicPr>
        <p:blipFill>
          <a:blip r:embed="rId3"/>
          <a:stretch>
            <a:fillRect/>
          </a:stretch>
        </p:blipFill>
        <p:spPr>
          <a:xfrm>
            <a:off x="3023850" y="1981486"/>
            <a:ext cx="1476000" cy="1476000"/>
          </a:xfrm>
        </p:spPr>
      </p:pic>
      <p:pic>
        <p:nvPicPr>
          <p:cNvPr id="40" name="Γραφικό 39" descr="Βιβλί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1894" y="897705"/>
            <a:ext cx="687003" cy="687003"/>
          </a:xfrm>
          <a:prstGeom prst="rect">
            <a:avLst/>
          </a:prstGeom>
        </p:spPr>
      </p:pic>
      <p:sp>
        <p:nvSpPr>
          <p:cNvPr id="7" name="Θέση κειμένου 6"/>
          <p:cNvSpPr>
            <a:spLocks noGrp="1"/>
          </p:cNvSpPr>
          <p:nvPr>
            <p:ph type="body" sz="quarter" idx="33"/>
          </p:nvPr>
        </p:nvSpPr>
        <p:spPr>
          <a:xfrm>
            <a:off x="2823732" y="3969303"/>
            <a:ext cx="2068129" cy="360000"/>
          </a:xfrm>
        </p:spPr>
        <p:txBody>
          <a:bodyPr rtlCol="0"/>
          <a:lstStyle/>
          <a:p>
            <a:r>
              <a:rPr lang="el-GR" b="1" dirty="0"/>
              <a:t>Εξόρυξη άνθρακα</a:t>
            </a:r>
          </a:p>
        </p:txBody>
      </p:sp>
      <p:pic>
        <p:nvPicPr>
          <p:cNvPr id="30" name="Θέση εικόνας 29" descr="γωνιακή προβολή ουρανοξύστη από το έδαφος"/>
          <p:cNvPicPr>
            <a:picLocks noGrp="1" noChangeAspect="1"/>
          </p:cNvPicPr>
          <p:nvPr>
            <p:ph type="pic" sz="quarter" idx="43"/>
          </p:nvPr>
        </p:nvPicPr>
        <p:blipFill>
          <a:blip r:embed="rId5"/>
          <a:stretch>
            <a:fillRect/>
          </a:stretch>
        </p:blipFill>
        <p:spPr>
          <a:xfrm>
            <a:off x="5363900" y="1981485"/>
            <a:ext cx="1475999" cy="1475999"/>
          </a:xfrm>
        </p:spPr>
      </p:pic>
      <p:sp>
        <p:nvSpPr>
          <p:cNvPr id="9" name="Θέση κειμένου 8"/>
          <p:cNvSpPr>
            <a:spLocks noGrp="1"/>
          </p:cNvSpPr>
          <p:nvPr>
            <p:ph type="body" sz="quarter" idx="35"/>
          </p:nvPr>
        </p:nvSpPr>
        <p:spPr>
          <a:xfrm>
            <a:off x="5111750" y="3970129"/>
            <a:ext cx="1979930" cy="587342"/>
          </a:xfrm>
        </p:spPr>
        <p:txBody>
          <a:bodyPr rtlCol="0"/>
          <a:lstStyle/>
          <a:p>
            <a:r>
              <a:rPr lang="el-GR" b="1" dirty="0"/>
              <a:t>Παραγωγή χρωμάτων</a:t>
            </a:r>
          </a:p>
        </p:txBody>
      </p:sp>
      <p:pic>
        <p:nvPicPr>
          <p:cNvPr id="32" name="Θέση εικόνας 31" descr="εναέρια προβολή δικτύου αυτοκινητοδρόμων σε μεγάλη πόλη"/>
          <p:cNvPicPr>
            <a:picLocks noGrp="1" noChangeAspect="1"/>
          </p:cNvPicPr>
          <p:nvPr>
            <p:ph type="pic" sz="quarter" idx="44"/>
          </p:nvPr>
        </p:nvPicPr>
        <p:blipFill>
          <a:blip r:embed="rId6"/>
          <a:stretch>
            <a:fillRect/>
          </a:stretch>
        </p:blipFill>
        <p:spPr>
          <a:xfrm>
            <a:off x="7703950" y="1981486"/>
            <a:ext cx="1476000" cy="1476000"/>
          </a:xfrm>
        </p:spPr>
      </p:pic>
      <p:pic>
        <p:nvPicPr>
          <p:cNvPr id="45" name="Γραφικό 44" descr="Φοίνικας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34373" y="863355"/>
            <a:ext cx="755703" cy="755703"/>
          </a:xfrm>
          <a:prstGeom prst="rect">
            <a:avLst/>
          </a:prstGeom>
        </p:spPr>
      </p:pic>
      <p:sp>
        <p:nvSpPr>
          <p:cNvPr id="11" name="Θέση κειμένου 10"/>
          <p:cNvSpPr>
            <a:spLocks noGrp="1"/>
          </p:cNvSpPr>
          <p:nvPr>
            <p:ph type="body" sz="quarter" idx="37"/>
          </p:nvPr>
        </p:nvSpPr>
        <p:spPr>
          <a:xfrm>
            <a:off x="7350621" y="3969303"/>
            <a:ext cx="2168495" cy="360000"/>
          </a:xfrm>
        </p:spPr>
        <p:txBody>
          <a:bodyPr rtlCol="0"/>
          <a:lstStyle/>
          <a:p>
            <a:r>
              <a:rPr lang="el-GR" b="1" dirty="0"/>
              <a:t>Παραγωγή βασικών συστατικών τροφών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20</a:t>
            </a:fld>
            <a:endParaRPr lang="el-GR" dirty="0"/>
          </a:p>
        </p:txBody>
      </p:sp>
      <p:grpSp>
        <p:nvGrpSpPr>
          <p:cNvPr id="48" name="Γραφικό 20" descr="Επανάληψη"/>
          <p:cNvGrpSpPr/>
          <p:nvPr/>
        </p:nvGrpSpPr>
        <p:grpSpPr>
          <a:xfrm>
            <a:off x="1137920" y="2378710"/>
            <a:ext cx="657860" cy="679450"/>
            <a:chOff x="2792404" y="2595563"/>
            <a:chExt cx="914400" cy="914400"/>
          </a:xfrm>
          <a:solidFill>
            <a:schemeClr val="bg1"/>
          </a:solidFill>
        </p:grpSpPr>
        <p:sp>
          <p:nvSpPr>
            <p:cNvPr id="49" name="Ελεύθερη σχεδίαση: Σχήμα 24"/>
            <p:cNvSpPr/>
            <p:nvPr/>
          </p:nvSpPr>
          <p:spPr>
            <a:xfrm>
              <a:off x="2801453" y="2693194"/>
              <a:ext cx="771525" cy="457200"/>
            </a:xfrm>
            <a:custGeom>
              <a:avLst/>
              <a:gdLst>
                <a:gd name="connsiteX0" fmla="*/ 190024 w 771525"/>
                <a:gd name="connsiteY0" fmla="*/ 451009 h 457200"/>
                <a:gd name="connsiteX1" fmla="*/ 372904 w 771525"/>
                <a:gd name="connsiteY1" fmla="*/ 268129 h 457200"/>
                <a:gd name="connsiteX2" fmla="*/ 270986 w 771525"/>
                <a:gd name="connsiteY2" fmla="*/ 268129 h 457200"/>
                <a:gd name="connsiteX3" fmla="*/ 450056 w 771525"/>
                <a:gd name="connsiteY3" fmla="*/ 158591 h 457200"/>
                <a:gd name="connsiteX4" fmla="*/ 582454 w 771525"/>
                <a:gd name="connsiteY4" fmla="*/ 209074 h 457200"/>
                <a:gd name="connsiteX5" fmla="*/ 768191 w 771525"/>
                <a:gd name="connsiteY5" fmla="*/ 209074 h 457200"/>
                <a:gd name="connsiteX6" fmla="*/ 450056 w 771525"/>
                <a:gd name="connsiteY6" fmla="*/ 7144 h 457200"/>
                <a:gd name="connsiteX7" fmla="*/ 110014 w 771525"/>
                <a:gd name="connsiteY7" fmla="*/ 268129 h 457200"/>
                <a:gd name="connsiteX8" fmla="*/ 7144 w 771525"/>
                <a:gd name="connsiteY8" fmla="*/ 268129 h 457200"/>
                <a:gd name="connsiteX9" fmla="*/ 190024 w 771525"/>
                <a:gd name="connsiteY9" fmla="*/ 451009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525" h="457200">
                  <a:moveTo>
                    <a:pt x="190024" y="451009"/>
                  </a:moveTo>
                  <a:lnTo>
                    <a:pt x="372904" y="268129"/>
                  </a:lnTo>
                  <a:lnTo>
                    <a:pt x="270986" y="268129"/>
                  </a:lnTo>
                  <a:cubicBezTo>
                    <a:pt x="304324" y="203359"/>
                    <a:pt x="371951" y="158591"/>
                    <a:pt x="450056" y="158591"/>
                  </a:cubicBezTo>
                  <a:cubicBezTo>
                    <a:pt x="500539" y="158591"/>
                    <a:pt x="547211" y="177641"/>
                    <a:pt x="582454" y="209074"/>
                  </a:cubicBezTo>
                  <a:lnTo>
                    <a:pt x="768191" y="209074"/>
                  </a:lnTo>
                  <a:cubicBezTo>
                    <a:pt x="711994" y="89059"/>
                    <a:pt x="590074" y="7144"/>
                    <a:pt x="450056" y="7144"/>
                  </a:cubicBezTo>
                  <a:cubicBezTo>
                    <a:pt x="287179" y="7144"/>
                    <a:pt x="150019" y="117634"/>
                    <a:pt x="110014" y="268129"/>
                  </a:cubicBezTo>
                  <a:lnTo>
                    <a:pt x="7144" y="268129"/>
                  </a:lnTo>
                  <a:lnTo>
                    <a:pt x="190024" y="45100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/>
            </a:p>
          </p:txBody>
        </p:sp>
        <p:sp>
          <p:nvSpPr>
            <p:cNvPr id="50" name="Ελεύθερη σχεδίαση: Σχήμα 25"/>
            <p:cNvSpPr/>
            <p:nvPr/>
          </p:nvSpPr>
          <p:spPr>
            <a:xfrm>
              <a:off x="2925278" y="2954179"/>
              <a:ext cx="771525" cy="457200"/>
            </a:xfrm>
            <a:custGeom>
              <a:avLst/>
              <a:gdLst>
                <a:gd name="connsiteX0" fmla="*/ 768191 w 771525"/>
                <a:gd name="connsiteY0" fmla="*/ 190024 h 457200"/>
                <a:gd name="connsiteX1" fmla="*/ 585311 w 771525"/>
                <a:gd name="connsiteY1" fmla="*/ 7144 h 457200"/>
                <a:gd name="connsiteX2" fmla="*/ 402431 w 771525"/>
                <a:gd name="connsiteY2" fmla="*/ 190024 h 457200"/>
                <a:gd name="connsiteX3" fmla="*/ 505301 w 771525"/>
                <a:gd name="connsiteY3" fmla="*/ 190024 h 457200"/>
                <a:gd name="connsiteX4" fmla="*/ 326231 w 771525"/>
                <a:gd name="connsiteY4" fmla="*/ 299561 h 457200"/>
                <a:gd name="connsiteX5" fmla="*/ 193834 w 771525"/>
                <a:gd name="connsiteY5" fmla="*/ 249079 h 457200"/>
                <a:gd name="connsiteX6" fmla="*/ 7144 w 771525"/>
                <a:gd name="connsiteY6" fmla="*/ 249079 h 457200"/>
                <a:gd name="connsiteX7" fmla="*/ 326231 w 771525"/>
                <a:gd name="connsiteY7" fmla="*/ 451009 h 457200"/>
                <a:gd name="connsiteX8" fmla="*/ 666274 w 771525"/>
                <a:gd name="connsiteY8" fmla="*/ 190024 h 457200"/>
                <a:gd name="connsiteX9" fmla="*/ 768191 w 771525"/>
                <a:gd name="connsiteY9" fmla="*/ 190024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525" h="457200">
                  <a:moveTo>
                    <a:pt x="768191" y="190024"/>
                  </a:moveTo>
                  <a:lnTo>
                    <a:pt x="585311" y="7144"/>
                  </a:lnTo>
                  <a:lnTo>
                    <a:pt x="402431" y="190024"/>
                  </a:lnTo>
                  <a:lnTo>
                    <a:pt x="505301" y="190024"/>
                  </a:lnTo>
                  <a:cubicBezTo>
                    <a:pt x="471964" y="254794"/>
                    <a:pt x="404336" y="299561"/>
                    <a:pt x="326231" y="299561"/>
                  </a:cubicBezTo>
                  <a:cubicBezTo>
                    <a:pt x="275749" y="299561"/>
                    <a:pt x="229076" y="280511"/>
                    <a:pt x="193834" y="249079"/>
                  </a:cubicBezTo>
                  <a:lnTo>
                    <a:pt x="7144" y="249079"/>
                  </a:lnTo>
                  <a:cubicBezTo>
                    <a:pt x="64294" y="369094"/>
                    <a:pt x="185261" y="451009"/>
                    <a:pt x="326231" y="451009"/>
                  </a:cubicBezTo>
                  <a:cubicBezTo>
                    <a:pt x="489109" y="451009"/>
                    <a:pt x="626269" y="340519"/>
                    <a:pt x="666274" y="190024"/>
                  </a:cubicBezTo>
                  <a:lnTo>
                    <a:pt x="768191" y="1900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/>
            </a:p>
          </p:txBody>
        </p:sp>
      </p:grpSp>
      <p:sp>
        <p:nvSpPr>
          <p:cNvPr id="55" name="TextBox 37"/>
          <p:cNvSpPr txBox="1"/>
          <p:nvPr/>
        </p:nvSpPr>
        <p:spPr>
          <a:xfrm>
            <a:off x="9678437" y="6073017"/>
            <a:ext cx="157167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4" name="Θέση κειμένου 6">
            <a:extLst>
              <a:ext uri="{FF2B5EF4-FFF2-40B4-BE49-F238E27FC236}">
                <a16:creationId xmlns:a16="http://schemas.microsoft.com/office/drawing/2014/main" xmlns="" id="{AD81BD1F-6CFF-4947-809D-08862EFBA32E}"/>
              </a:ext>
            </a:extLst>
          </p:cNvPr>
          <p:cNvSpPr txBox="1">
            <a:spLocks/>
          </p:cNvSpPr>
          <p:nvPr/>
        </p:nvSpPr>
        <p:spPr>
          <a:xfrm>
            <a:off x="7539116" y="4870288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π.χ. αλεύρι, ζάχαρη, </a:t>
            </a:r>
            <a:r>
              <a:rPr lang="el-GR" sz="1600" dirty="0" err="1">
                <a:latin typeface="+mn-lt"/>
              </a:rPr>
              <a:t>κ.λ.π</a:t>
            </a:r>
            <a:r>
              <a:rPr lang="el-GR" sz="1600" dirty="0">
                <a:latin typeface="+mn-lt"/>
              </a:rPr>
              <a:t>.</a:t>
            </a:r>
          </a:p>
        </p:txBody>
      </p:sp>
      <p:grpSp>
        <p:nvGrpSpPr>
          <p:cNvPr id="38" name="Γραφικό 36" descr="Χρήστες">
            <a:extLst>
              <a:ext uri="{FF2B5EF4-FFF2-40B4-BE49-F238E27FC236}">
                <a16:creationId xmlns:a16="http://schemas.microsoft.com/office/drawing/2014/main" xmlns="" id="{09AE42AD-CC9E-430F-AFAB-EB06D28737A9}"/>
              </a:ext>
            </a:extLst>
          </p:cNvPr>
          <p:cNvGrpSpPr/>
          <p:nvPr/>
        </p:nvGrpSpPr>
        <p:grpSpPr>
          <a:xfrm>
            <a:off x="10344689" y="2310602"/>
            <a:ext cx="874622" cy="967322"/>
            <a:chOff x="5638800" y="2971800"/>
            <a:chExt cx="914400" cy="91440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9" name="Ελεύθερη σχεδίαση: Σχήμα 38">
              <a:extLst>
                <a:ext uri="{FF2B5EF4-FFF2-40B4-BE49-F238E27FC236}">
                  <a16:creationId xmlns:a16="http://schemas.microsoft.com/office/drawing/2014/main" xmlns="" id="{D1D70428-7321-432F-B3B2-1009BD958D90}"/>
                </a:ext>
              </a:extLst>
            </p:cNvPr>
            <p:cNvSpPr/>
            <p:nvPr/>
          </p:nvSpPr>
          <p:spPr>
            <a:xfrm>
              <a:off x="5774531" y="3172301"/>
              <a:ext cx="180975" cy="180975"/>
            </a:xfrm>
            <a:custGeom>
              <a:avLst/>
              <a:gdLst>
                <a:gd name="connsiteX0" fmla="*/ 178594 w 180975"/>
                <a:gd name="connsiteY0" fmla="*/ 92869 h 180975"/>
                <a:gd name="connsiteX1" fmla="*/ 92869 w 180975"/>
                <a:gd name="connsiteY1" fmla="*/ 178594 h 180975"/>
                <a:gd name="connsiteX2" fmla="*/ 7144 w 180975"/>
                <a:gd name="connsiteY2" fmla="*/ 92869 h 180975"/>
                <a:gd name="connsiteX3" fmla="*/ 92869 w 180975"/>
                <a:gd name="connsiteY3" fmla="*/ 7144 h 180975"/>
                <a:gd name="connsiteX4" fmla="*/ 178594 w 180975"/>
                <a:gd name="connsiteY4" fmla="*/ 9286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80975">
                  <a:moveTo>
                    <a:pt x="178594" y="92869"/>
                  </a:moveTo>
                  <a:cubicBezTo>
                    <a:pt x="178594" y="140213"/>
                    <a:pt x="140213" y="178594"/>
                    <a:pt x="92869" y="178594"/>
                  </a:cubicBezTo>
                  <a:cubicBezTo>
                    <a:pt x="45524" y="178594"/>
                    <a:pt x="7144" y="140213"/>
                    <a:pt x="7144" y="92869"/>
                  </a:cubicBezTo>
                  <a:cubicBezTo>
                    <a:pt x="7144" y="45524"/>
                    <a:pt x="45524" y="7144"/>
                    <a:pt x="92869" y="7144"/>
                  </a:cubicBezTo>
                  <a:cubicBezTo>
                    <a:pt x="140213" y="7144"/>
                    <a:pt x="178594" y="45524"/>
                    <a:pt x="17859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3" name="Ελεύθερη σχεδίαση: Σχήμα 42">
              <a:extLst>
                <a:ext uri="{FF2B5EF4-FFF2-40B4-BE49-F238E27FC236}">
                  <a16:creationId xmlns:a16="http://schemas.microsoft.com/office/drawing/2014/main" xmlns="" id="{04DD2682-CD28-4720-8C5D-AE0B30FD9722}"/>
                </a:ext>
              </a:extLst>
            </p:cNvPr>
            <p:cNvSpPr/>
            <p:nvPr/>
          </p:nvSpPr>
          <p:spPr>
            <a:xfrm>
              <a:off x="6231731" y="3172301"/>
              <a:ext cx="180975" cy="180975"/>
            </a:xfrm>
            <a:custGeom>
              <a:avLst/>
              <a:gdLst>
                <a:gd name="connsiteX0" fmla="*/ 178594 w 180975"/>
                <a:gd name="connsiteY0" fmla="*/ 92869 h 180975"/>
                <a:gd name="connsiteX1" fmla="*/ 92869 w 180975"/>
                <a:gd name="connsiteY1" fmla="*/ 178594 h 180975"/>
                <a:gd name="connsiteX2" fmla="*/ 7144 w 180975"/>
                <a:gd name="connsiteY2" fmla="*/ 92869 h 180975"/>
                <a:gd name="connsiteX3" fmla="*/ 92869 w 180975"/>
                <a:gd name="connsiteY3" fmla="*/ 7144 h 180975"/>
                <a:gd name="connsiteX4" fmla="*/ 178594 w 180975"/>
                <a:gd name="connsiteY4" fmla="*/ 9286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80975">
                  <a:moveTo>
                    <a:pt x="178594" y="92869"/>
                  </a:moveTo>
                  <a:cubicBezTo>
                    <a:pt x="178594" y="140213"/>
                    <a:pt x="140213" y="178594"/>
                    <a:pt x="92869" y="178594"/>
                  </a:cubicBezTo>
                  <a:cubicBezTo>
                    <a:pt x="45524" y="178594"/>
                    <a:pt x="7144" y="140213"/>
                    <a:pt x="7144" y="92869"/>
                  </a:cubicBezTo>
                  <a:cubicBezTo>
                    <a:pt x="7144" y="45524"/>
                    <a:pt x="45524" y="7144"/>
                    <a:pt x="92869" y="7144"/>
                  </a:cubicBezTo>
                  <a:cubicBezTo>
                    <a:pt x="140213" y="7144"/>
                    <a:pt x="178594" y="45524"/>
                    <a:pt x="17859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65" name="Ελεύθερη σχεδίαση: Σχήμα 64">
              <a:extLst>
                <a:ext uri="{FF2B5EF4-FFF2-40B4-BE49-F238E27FC236}">
                  <a16:creationId xmlns:a16="http://schemas.microsoft.com/office/drawing/2014/main" xmlns="" id="{B8E66D39-576C-4A35-B08A-6EB3E34D2746}"/>
                </a:ext>
              </a:extLst>
            </p:cNvPr>
            <p:cNvSpPr/>
            <p:nvPr/>
          </p:nvSpPr>
          <p:spPr>
            <a:xfrm>
              <a:off x="5917406" y="3499961"/>
              <a:ext cx="352425" cy="180975"/>
            </a:xfrm>
            <a:custGeom>
              <a:avLst/>
              <a:gdLst>
                <a:gd name="connsiteX0" fmla="*/ 350044 w 352425"/>
                <a:gd name="connsiteY0" fmla="*/ 178594 h 180975"/>
                <a:gd name="connsiteX1" fmla="*/ 350044 w 352425"/>
                <a:gd name="connsiteY1" fmla="*/ 92869 h 180975"/>
                <a:gd name="connsiteX2" fmla="*/ 332899 w 352425"/>
                <a:gd name="connsiteY2" fmla="*/ 58579 h 180975"/>
                <a:gd name="connsiteX3" fmla="*/ 249079 w 352425"/>
                <a:gd name="connsiteY3" fmla="*/ 18574 h 180975"/>
                <a:gd name="connsiteX4" fmla="*/ 178594 w 352425"/>
                <a:gd name="connsiteY4" fmla="*/ 7144 h 180975"/>
                <a:gd name="connsiteX5" fmla="*/ 108109 w 352425"/>
                <a:gd name="connsiteY5" fmla="*/ 18574 h 180975"/>
                <a:gd name="connsiteX6" fmla="*/ 24289 w 352425"/>
                <a:gd name="connsiteY6" fmla="*/ 58579 h 180975"/>
                <a:gd name="connsiteX7" fmla="*/ 7144 w 352425"/>
                <a:gd name="connsiteY7" fmla="*/ 92869 h 180975"/>
                <a:gd name="connsiteX8" fmla="*/ 7144 w 352425"/>
                <a:gd name="connsiteY8" fmla="*/ 178594 h 180975"/>
                <a:gd name="connsiteX9" fmla="*/ 350044 w 352425"/>
                <a:gd name="connsiteY9" fmla="*/ 178594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425" h="180975">
                  <a:moveTo>
                    <a:pt x="350044" y="178594"/>
                  </a:moveTo>
                  <a:lnTo>
                    <a:pt x="350044" y="92869"/>
                  </a:lnTo>
                  <a:cubicBezTo>
                    <a:pt x="350044" y="79534"/>
                    <a:pt x="344329" y="66199"/>
                    <a:pt x="332899" y="58579"/>
                  </a:cubicBezTo>
                  <a:cubicBezTo>
                    <a:pt x="310039" y="39529"/>
                    <a:pt x="279559" y="26194"/>
                    <a:pt x="249079" y="18574"/>
                  </a:cubicBezTo>
                  <a:cubicBezTo>
                    <a:pt x="228124" y="12859"/>
                    <a:pt x="203359" y="7144"/>
                    <a:pt x="178594" y="7144"/>
                  </a:cubicBezTo>
                  <a:cubicBezTo>
                    <a:pt x="155734" y="7144"/>
                    <a:pt x="130969" y="10954"/>
                    <a:pt x="108109" y="18574"/>
                  </a:cubicBezTo>
                  <a:cubicBezTo>
                    <a:pt x="77629" y="26194"/>
                    <a:pt x="49054" y="41434"/>
                    <a:pt x="24289" y="58579"/>
                  </a:cubicBezTo>
                  <a:cubicBezTo>
                    <a:pt x="12859" y="68104"/>
                    <a:pt x="7144" y="79534"/>
                    <a:pt x="7144" y="92869"/>
                  </a:cubicBezTo>
                  <a:lnTo>
                    <a:pt x="7144" y="178594"/>
                  </a:lnTo>
                  <a:lnTo>
                    <a:pt x="350044" y="1785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 dirty="0"/>
            </a:p>
          </p:txBody>
        </p:sp>
        <p:sp>
          <p:nvSpPr>
            <p:cNvPr id="66" name="Ελεύθερη σχεδίαση: Σχήμα 65">
              <a:extLst>
                <a:ext uri="{FF2B5EF4-FFF2-40B4-BE49-F238E27FC236}">
                  <a16:creationId xmlns:a16="http://schemas.microsoft.com/office/drawing/2014/main" xmlns="" id="{176B2894-3A81-42C8-B9AE-D53FAE0EAAC5}"/>
                </a:ext>
              </a:extLst>
            </p:cNvPr>
            <p:cNvSpPr/>
            <p:nvPr/>
          </p:nvSpPr>
          <p:spPr>
            <a:xfrm>
              <a:off x="6003131" y="3305651"/>
              <a:ext cx="180975" cy="180975"/>
            </a:xfrm>
            <a:custGeom>
              <a:avLst/>
              <a:gdLst>
                <a:gd name="connsiteX0" fmla="*/ 178594 w 180975"/>
                <a:gd name="connsiteY0" fmla="*/ 92869 h 180975"/>
                <a:gd name="connsiteX1" fmla="*/ 92869 w 180975"/>
                <a:gd name="connsiteY1" fmla="*/ 178594 h 180975"/>
                <a:gd name="connsiteX2" fmla="*/ 7144 w 180975"/>
                <a:gd name="connsiteY2" fmla="*/ 92869 h 180975"/>
                <a:gd name="connsiteX3" fmla="*/ 92869 w 180975"/>
                <a:gd name="connsiteY3" fmla="*/ 7144 h 180975"/>
                <a:gd name="connsiteX4" fmla="*/ 178594 w 180975"/>
                <a:gd name="connsiteY4" fmla="*/ 9286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80975">
                  <a:moveTo>
                    <a:pt x="178594" y="92869"/>
                  </a:moveTo>
                  <a:cubicBezTo>
                    <a:pt x="178594" y="140213"/>
                    <a:pt x="140213" y="178594"/>
                    <a:pt x="92869" y="178594"/>
                  </a:cubicBezTo>
                  <a:cubicBezTo>
                    <a:pt x="45524" y="178594"/>
                    <a:pt x="7144" y="140213"/>
                    <a:pt x="7144" y="92869"/>
                  </a:cubicBezTo>
                  <a:cubicBezTo>
                    <a:pt x="7144" y="45524"/>
                    <a:pt x="45524" y="7144"/>
                    <a:pt x="92869" y="7144"/>
                  </a:cubicBezTo>
                  <a:cubicBezTo>
                    <a:pt x="140213" y="7144"/>
                    <a:pt x="178594" y="45524"/>
                    <a:pt x="17859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67" name="Ελεύθερη σχεδίαση: Σχήμα 66">
              <a:extLst>
                <a:ext uri="{FF2B5EF4-FFF2-40B4-BE49-F238E27FC236}">
                  <a16:creationId xmlns:a16="http://schemas.microsoft.com/office/drawing/2014/main" xmlns="" id="{F998EC28-50A3-49F0-923E-36372418B315}"/>
                </a:ext>
              </a:extLst>
            </p:cNvPr>
            <p:cNvSpPr/>
            <p:nvPr/>
          </p:nvSpPr>
          <p:spPr>
            <a:xfrm>
              <a:off x="6178391" y="3366611"/>
              <a:ext cx="323850" cy="180975"/>
            </a:xfrm>
            <a:custGeom>
              <a:avLst/>
              <a:gdLst>
                <a:gd name="connsiteX0" fmla="*/ 300514 w 323850"/>
                <a:gd name="connsiteY0" fmla="*/ 58579 h 180975"/>
                <a:gd name="connsiteX1" fmla="*/ 216694 w 323850"/>
                <a:gd name="connsiteY1" fmla="*/ 18574 h 180975"/>
                <a:gd name="connsiteX2" fmla="*/ 146209 w 323850"/>
                <a:gd name="connsiteY2" fmla="*/ 7144 h 180975"/>
                <a:gd name="connsiteX3" fmla="*/ 75724 w 323850"/>
                <a:gd name="connsiteY3" fmla="*/ 18574 h 180975"/>
                <a:gd name="connsiteX4" fmla="*/ 41434 w 323850"/>
                <a:gd name="connsiteY4" fmla="*/ 31909 h 180975"/>
                <a:gd name="connsiteX5" fmla="*/ 41434 w 323850"/>
                <a:gd name="connsiteY5" fmla="*/ 33814 h 180975"/>
                <a:gd name="connsiteX6" fmla="*/ 7144 w 323850"/>
                <a:gd name="connsiteY6" fmla="*/ 117634 h 180975"/>
                <a:gd name="connsiteX7" fmla="*/ 94774 w 323850"/>
                <a:gd name="connsiteY7" fmla="*/ 161449 h 180975"/>
                <a:gd name="connsiteX8" fmla="*/ 110014 w 323850"/>
                <a:gd name="connsiteY8" fmla="*/ 178594 h 180975"/>
                <a:gd name="connsiteX9" fmla="*/ 317659 w 323850"/>
                <a:gd name="connsiteY9" fmla="*/ 178594 h 180975"/>
                <a:gd name="connsiteX10" fmla="*/ 317659 w 323850"/>
                <a:gd name="connsiteY10" fmla="*/ 92869 h 180975"/>
                <a:gd name="connsiteX11" fmla="*/ 300514 w 323850"/>
                <a:gd name="connsiteY11" fmla="*/ 5857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850" h="180975">
                  <a:moveTo>
                    <a:pt x="300514" y="58579"/>
                  </a:moveTo>
                  <a:cubicBezTo>
                    <a:pt x="277654" y="39529"/>
                    <a:pt x="247174" y="26194"/>
                    <a:pt x="216694" y="18574"/>
                  </a:cubicBezTo>
                  <a:cubicBezTo>
                    <a:pt x="195739" y="12859"/>
                    <a:pt x="170974" y="7144"/>
                    <a:pt x="146209" y="7144"/>
                  </a:cubicBezTo>
                  <a:cubicBezTo>
                    <a:pt x="123349" y="7144"/>
                    <a:pt x="98584" y="10954"/>
                    <a:pt x="75724" y="18574"/>
                  </a:cubicBezTo>
                  <a:cubicBezTo>
                    <a:pt x="64294" y="22384"/>
                    <a:pt x="52864" y="26194"/>
                    <a:pt x="41434" y="31909"/>
                  </a:cubicBezTo>
                  <a:lnTo>
                    <a:pt x="41434" y="33814"/>
                  </a:lnTo>
                  <a:cubicBezTo>
                    <a:pt x="41434" y="66199"/>
                    <a:pt x="28099" y="96679"/>
                    <a:pt x="7144" y="117634"/>
                  </a:cubicBezTo>
                  <a:cubicBezTo>
                    <a:pt x="43339" y="129064"/>
                    <a:pt x="71914" y="144304"/>
                    <a:pt x="94774" y="161449"/>
                  </a:cubicBezTo>
                  <a:cubicBezTo>
                    <a:pt x="100489" y="167164"/>
                    <a:pt x="106204" y="170974"/>
                    <a:pt x="110014" y="178594"/>
                  </a:cubicBezTo>
                  <a:lnTo>
                    <a:pt x="317659" y="178594"/>
                  </a:lnTo>
                  <a:lnTo>
                    <a:pt x="317659" y="92869"/>
                  </a:lnTo>
                  <a:cubicBezTo>
                    <a:pt x="317659" y="79534"/>
                    <a:pt x="311944" y="66199"/>
                    <a:pt x="300514" y="58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68" name="Ελεύθερη σχεδίαση: Σχήμα 67">
              <a:extLst>
                <a:ext uri="{FF2B5EF4-FFF2-40B4-BE49-F238E27FC236}">
                  <a16:creationId xmlns:a16="http://schemas.microsoft.com/office/drawing/2014/main" xmlns="" id="{E5DC528B-7AE2-458F-AD58-AE8B1D947AB6}"/>
                </a:ext>
              </a:extLst>
            </p:cNvPr>
            <p:cNvSpPr/>
            <p:nvPr/>
          </p:nvSpPr>
          <p:spPr>
            <a:xfrm>
              <a:off x="5688806" y="3366611"/>
              <a:ext cx="323850" cy="180975"/>
            </a:xfrm>
            <a:custGeom>
              <a:avLst/>
              <a:gdLst>
                <a:gd name="connsiteX0" fmla="*/ 230029 w 323850"/>
                <a:gd name="connsiteY0" fmla="*/ 161449 h 180975"/>
                <a:gd name="connsiteX1" fmla="*/ 230029 w 323850"/>
                <a:gd name="connsiteY1" fmla="*/ 161449 h 180975"/>
                <a:gd name="connsiteX2" fmla="*/ 317659 w 323850"/>
                <a:gd name="connsiteY2" fmla="*/ 117634 h 180975"/>
                <a:gd name="connsiteX3" fmla="*/ 283369 w 323850"/>
                <a:gd name="connsiteY3" fmla="*/ 33814 h 180975"/>
                <a:gd name="connsiteX4" fmla="*/ 283369 w 323850"/>
                <a:gd name="connsiteY4" fmla="*/ 30004 h 180975"/>
                <a:gd name="connsiteX5" fmla="*/ 249079 w 323850"/>
                <a:gd name="connsiteY5" fmla="*/ 18574 h 180975"/>
                <a:gd name="connsiteX6" fmla="*/ 178594 w 323850"/>
                <a:gd name="connsiteY6" fmla="*/ 7144 h 180975"/>
                <a:gd name="connsiteX7" fmla="*/ 108109 w 323850"/>
                <a:gd name="connsiteY7" fmla="*/ 18574 h 180975"/>
                <a:gd name="connsiteX8" fmla="*/ 24289 w 323850"/>
                <a:gd name="connsiteY8" fmla="*/ 58579 h 180975"/>
                <a:gd name="connsiteX9" fmla="*/ 7144 w 323850"/>
                <a:gd name="connsiteY9" fmla="*/ 92869 h 180975"/>
                <a:gd name="connsiteX10" fmla="*/ 7144 w 323850"/>
                <a:gd name="connsiteY10" fmla="*/ 178594 h 180975"/>
                <a:gd name="connsiteX11" fmla="*/ 212884 w 323850"/>
                <a:gd name="connsiteY11" fmla="*/ 178594 h 180975"/>
                <a:gd name="connsiteX12" fmla="*/ 230029 w 323850"/>
                <a:gd name="connsiteY12" fmla="*/ 16144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850" h="180975">
                  <a:moveTo>
                    <a:pt x="230029" y="161449"/>
                  </a:moveTo>
                  <a:lnTo>
                    <a:pt x="230029" y="161449"/>
                  </a:lnTo>
                  <a:cubicBezTo>
                    <a:pt x="256699" y="142399"/>
                    <a:pt x="287179" y="127159"/>
                    <a:pt x="317659" y="117634"/>
                  </a:cubicBezTo>
                  <a:cubicBezTo>
                    <a:pt x="296704" y="94774"/>
                    <a:pt x="283369" y="66199"/>
                    <a:pt x="283369" y="33814"/>
                  </a:cubicBezTo>
                  <a:cubicBezTo>
                    <a:pt x="283369" y="31909"/>
                    <a:pt x="283369" y="31909"/>
                    <a:pt x="283369" y="30004"/>
                  </a:cubicBezTo>
                  <a:cubicBezTo>
                    <a:pt x="271939" y="26194"/>
                    <a:pt x="260509" y="20479"/>
                    <a:pt x="249079" y="18574"/>
                  </a:cubicBezTo>
                  <a:cubicBezTo>
                    <a:pt x="228124" y="12859"/>
                    <a:pt x="203359" y="7144"/>
                    <a:pt x="178594" y="7144"/>
                  </a:cubicBezTo>
                  <a:cubicBezTo>
                    <a:pt x="155734" y="7144"/>
                    <a:pt x="130969" y="10954"/>
                    <a:pt x="108109" y="18574"/>
                  </a:cubicBezTo>
                  <a:cubicBezTo>
                    <a:pt x="77629" y="28099"/>
                    <a:pt x="49054" y="41434"/>
                    <a:pt x="24289" y="58579"/>
                  </a:cubicBezTo>
                  <a:cubicBezTo>
                    <a:pt x="12859" y="66199"/>
                    <a:pt x="7144" y="79534"/>
                    <a:pt x="7144" y="92869"/>
                  </a:cubicBezTo>
                  <a:lnTo>
                    <a:pt x="7144" y="178594"/>
                  </a:lnTo>
                  <a:lnTo>
                    <a:pt x="212884" y="178594"/>
                  </a:lnTo>
                  <a:cubicBezTo>
                    <a:pt x="218599" y="170974"/>
                    <a:pt x="222409" y="167164"/>
                    <a:pt x="230029" y="1614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35" name="Τίτλος 1">
            <a:extLst>
              <a:ext uri="{FF2B5EF4-FFF2-40B4-BE49-F238E27FC236}">
                <a16:creationId xmlns:a16="http://schemas.microsoft.com/office/drawing/2014/main" xmlns="" id="{9C4B745C-CB9B-484B-97F1-E3AE90151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764" y="710637"/>
            <a:ext cx="10019924" cy="432000"/>
          </a:xfrm>
        </p:spPr>
        <p:txBody>
          <a:bodyPr rtlCol="0"/>
          <a:lstStyle/>
          <a:p>
            <a:pPr algn="ctr"/>
            <a:r>
              <a:rPr lang="el-GR" sz="2400" b="1" dirty="0"/>
              <a:t>Παραδείγματα επιχειρήσεων που θεωρούνται ότι λειτουργούν σε σταθερό περιβάλλον:</a:t>
            </a:r>
            <a:r>
              <a:rPr lang="el-GR" dirty="0"/>
              <a:t/>
            </a:r>
            <a:br>
              <a:rPr lang="el-GR" dirty="0"/>
            </a:br>
            <a:endParaRPr lang="el-GR" sz="2400" dirty="0"/>
          </a:p>
        </p:txBody>
      </p:sp>
      <p:pic>
        <p:nvPicPr>
          <p:cNvPr id="36" name="Θέση εικόνας 25" descr="Κοντινή εικόνα εσωτερικού υλικού δόμησης">
            <a:extLst>
              <a:ext uri="{FF2B5EF4-FFF2-40B4-BE49-F238E27FC236}">
                <a16:creationId xmlns:a16="http://schemas.microsoft.com/office/drawing/2014/main" xmlns="" id="{6CD3959C-2421-4D39-92CF-29808509C01A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>
          <a:blip r:embed="rId8"/>
          <a:stretch>
            <a:fillRect/>
          </a:stretch>
        </p:blipFill>
        <p:spPr>
          <a:xfrm>
            <a:off x="683800" y="1981486"/>
            <a:ext cx="1476000" cy="1476000"/>
          </a:xfrm>
        </p:spPr>
      </p:pic>
      <p:sp>
        <p:nvSpPr>
          <p:cNvPr id="37" name="Θέση κειμένου 6">
            <a:extLst>
              <a:ext uri="{FF2B5EF4-FFF2-40B4-BE49-F238E27FC236}">
                <a16:creationId xmlns:a16="http://schemas.microsoft.com/office/drawing/2014/main" xmlns="" id="{147E3DDE-FECA-4217-8D7A-B243ED340B33}"/>
              </a:ext>
            </a:extLst>
          </p:cNvPr>
          <p:cNvSpPr txBox="1">
            <a:spLocks/>
          </p:cNvSpPr>
          <p:nvPr/>
        </p:nvSpPr>
        <p:spPr>
          <a:xfrm>
            <a:off x="454591" y="3955532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b="1" dirty="0"/>
              <a:t>Παραγωγή μπύρας</a:t>
            </a:r>
          </a:p>
        </p:txBody>
      </p:sp>
      <p:sp>
        <p:nvSpPr>
          <p:cNvPr id="46" name="Θέση κειμένου 10">
            <a:extLst>
              <a:ext uri="{FF2B5EF4-FFF2-40B4-BE49-F238E27FC236}">
                <a16:creationId xmlns:a16="http://schemas.microsoft.com/office/drawing/2014/main" xmlns="" id="{6AEBA20A-2839-4B13-A786-D05D27527C65}"/>
              </a:ext>
            </a:extLst>
          </p:cNvPr>
          <p:cNvSpPr txBox="1">
            <a:spLocks/>
          </p:cNvSpPr>
          <p:nvPr/>
        </p:nvSpPr>
        <p:spPr>
          <a:xfrm>
            <a:off x="9905348" y="3955532"/>
            <a:ext cx="1832061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b="1" dirty="0"/>
              <a:t>Παραγωγή φιαλών</a:t>
            </a:r>
          </a:p>
        </p:txBody>
      </p:sp>
      <p:grpSp>
        <p:nvGrpSpPr>
          <p:cNvPr id="20" name="Γραφικό 15" descr="Χρήστης">
            <a:extLst>
              <a:ext uri="{FF2B5EF4-FFF2-40B4-BE49-F238E27FC236}">
                <a16:creationId xmlns:a16="http://schemas.microsoft.com/office/drawing/2014/main" xmlns="" id="{A5564DFD-1527-4ED9-A701-7A230FC53905}"/>
              </a:ext>
            </a:extLst>
          </p:cNvPr>
          <p:cNvGrpSpPr/>
          <p:nvPr/>
        </p:nvGrpSpPr>
        <p:grpSpPr>
          <a:xfrm>
            <a:off x="7984750" y="2271063"/>
            <a:ext cx="914400" cy="914400"/>
            <a:chOff x="5638800" y="2971800"/>
            <a:chExt cx="914400" cy="91440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1" name="Ελεύθερη σχεδίαση: Σχήμα 20">
              <a:extLst>
                <a:ext uri="{FF2B5EF4-FFF2-40B4-BE49-F238E27FC236}">
                  <a16:creationId xmlns:a16="http://schemas.microsoft.com/office/drawing/2014/main" xmlns="" id="{6556355A-0197-46DB-A444-647DAAD64EBB}"/>
                </a:ext>
              </a:extLst>
            </p:cNvPr>
            <p:cNvSpPr/>
            <p:nvPr/>
          </p:nvSpPr>
          <p:spPr>
            <a:xfrm>
              <a:off x="5936456" y="3098006"/>
              <a:ext cx="314325" cy="314325"/>
            </a:xfrm>
            <a:custGeom>
              <a:avLst/>
              <a:gdLst>
                <a:gd name="connsiteX0" fmla="*/ 311944 w 314325"/>
                <a:gd name="connsiteY0" fmla="*/ 159544 h 314325"/>
                <a:gd name="connsiteX1" fmla="*/ 159544 w 314325"/>
                <a:gd name="connsiteY1" fmla="*/ 311944 h 314325"/>
                <a:gd name="connsiteX2" fmla="*/ 7144 w 314325"/>
                <a:gd name="connsiteY2" fmla="*/ 159544 h 314325"/>
                <a:gd name="connsiteX3" fmla="*/ 159544 w 314325"/>
                <a:gd name="connsiteY3" fmla="*/ 7144 h 314325"/>
                <a:gd name="connsiteX4" fmla="*/ 311944 w 314325"/>
                <a:gd name="connsiteY4" fmla="*/ 1595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14325">
                  <a:moveTo>
                    <a:pt x="311944" y="159544"/>
                  </a:moveTo>
                  <a:cubicBezTo>
                    <a:pt x="311944" y="243712"/>
                    <a:pt x="243712" y="311944"/>
                    <a:pt x="159544" y="311944"/>
                  </a:cubicBezTo>
                  <a:cubicBezTo>
                    <a:pt x="75376" y="311944"/>
                    <a:pt x="7144" y="243712"/>
                    <a:pt x="7144" y="159544"/>
                  </a:cubicBezTo>
                  <a:cubicBezTo>
                    <a:pt x="7144" y="75376"/>
                    <a:pt x="75376" y="7144"/>
                    <a:pt x="159544" y="7144"/>
                  </a:cubicBezTo>
                  <a:cubicBezTo>
                    <a:pt x="243712" y="7144"/>
                    <a:pt x="311944" y="75376"/>
                    <a:pt x="311944" y="1595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3" name="Ελεύθερη σχεδίαση: Σχήμα 22">
              <a:extLst>
                <a:ext uri="{FF2B5EF4-FFF2-40B4-BE49-F238E27FC236}">
                  <a16:creationId xmlns:a16="http://schemas.microsoft.com/office/drawing/2014/main" xmlns="" id="{B5F26CAD-CADB-4300-9453-0B8516B34A9C}"/>
                </a:ext>
              </a:extLst>
            </p:cNvPr>
            <p:cNvSpPr/>
            <p:nvPr/>
          </p:nvSpPr>
          <p:spPr>
            <a:xfrm>
              <a:off x="5784056" y="3440906"/>
              <a:ext cx="619125" cy="314325"/>
            </a:xfrm>
            <a:custGeom>
              <a:avLst/>
              <a:gdLst>
                <a:gd name="connsiteX0" fmla="*/ 616744 w 619125"/>
                <a:gd name="connsiteY0" fmla="*/ 311944 h 314325"/>
                <a:gd name="connsiteX1" fmla="*/ 616744 w 619125"/>
                <a:gd name="connsiteY1" fmla="*/ 159544 h 314325"/>
                <a:gd name="connsiteX2" fmla="*/ 586264 w 619125"/>
                <a:gd name="connsiteY2" fmla="*/ 98584 h 314325"/>
                <a:gd name="connsiteX3" fmla="*/ 437674 w 619125"/>
                <a:gd name="connsiteY3" fmla="*/ 26194 h 314325"/>
                <a:gd name="connsiteX4" fmla="*/ 311944 w 619125"/>
                <a:gd name="connsiteY4" fmla="*/ 7144 h 314325"/>
                <a:gd name="connsiteX5" fmla="*/ 186214 w 619125"/>
                <a:gd name="connsiteY5" fmla="*/ 26194 h 314325"/>
                <a:gd name="connsiteX6" fmla="*/ 37624 w 619125"/>
                <a:gd name="connsiteY6" fmla="*/ 98584 h 314325"/>
                <a:gd name="connsiteX7" fmla="*/ 7144 w 619125"/>
                <a:gd name="connsiteY7" fmla="*/ 159544 h 314325"/>
                <a:gd name="connsiteX8" fmla="*/ 7144 w 619125"/>
                <a:gd name="connsiteY8" fmla="*/ 311944 h 314325"/>
                <a:gd name="connsiteX9" fmla="*/ 616744 w 619125"/>
                <a:gd name="connsiteY9" fmla="*/ 3119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125" h="314325">
                  <a:moveTo>
                    <a:pt x="616744" y="311944"/>
                  </a:moveTo>
                  <a:lnTo>
                    <a:pt x="616744" y="159544"/>
                  </a:lnTo>
                  <a:cubicBezTo>
                    <a:pt x="616744" y="136684"/>
                    <a:pt x="605314" y="113824"/>
                    <a:pt x="586264" y="98584"/>
                  </a:cubicBezTo>
                  <a:cubicBezTo>
                    <a:pt x="544354" y="64294"/>
                    <a:pt x="491014" y="41434"/>
                    <a:pt x="437674" y="26194"/>
                  </a:cubicBezTo>
                  <a:cubicBezTo>
                    <a:pt x="399574" y="14764"/>
                    <a:pt x="357664" y="7144"/>
                    <a:pt x="311944" y="7144"/>
                  </a:cubicBezTo>
                  <a:cubicBezTo>
                    <a:pt x="270034" y="7144"/>
                    <a:pt x="228124" y="14764"/>
                    <a:pt x="186214" y="26194"/>
                  </a:cubicBezTo>
                  <a:cubicBezTo>
                    <a:pt x="132874" y="41434"/>
                    <a:pt x="79534" y="68104"/>
                    <a:pt x="37624" y="98584"/>
                  </a:cubicBezTo>
                  <a:cubicBezTo>
                    <a:pt x="18574" y="113824"/>
                    <a:pt x="7144" y="136684"/>
                    <a:pt x="7144" y="159544"/>
                  </a:cubicBezTo>
                  <a:lnTo>
                    <a:pt x="7144" y="311944"/>
                  </a:lnTo>
                  <a:lnTo>
                    <a:pt x="616744" y="3119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pic>
        <p:nvPicPr>
          <p:cNvPr id="6" name="Γραφικό 5" descr="Επανάληψη">
            <a:extLst>
              <a:ext uri="{FF2B5EF4-FFF2-40B4-BE49-F238E27FC236}">
                <a16:creationId xmlns:a16="http://schemas.microsoft.com/office/drawing/2014/main" xmlns="" id="{5D35FEBB-678A-41DD-BE9A-0FFBD8F3552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003609" y="2366787"/>
            <a:ext cx="914400" cy="914400"/>
          </a:xfrm>
          <a:prstGeom prst="rect">
            <a:avLst/>
          </a:prstGeom>
        </p:spPr>
      </p:pic>
      <p:pic>
        <p:nvPicPr>
          <p:cNvPr id="17" name="Γραφικό 16" descr="Λήψη">
            <a:extLst>
              <a:ext uri="{FF2B5EF4-FFF2-40B4-BE49-F238E27FC236}">
                <a16:creationId xmlns:a16="http://schemas.microsoft.com/office/drawing/2014/main" xmlns="" id="{DEDEE972-B513-4213-BDED-5A2F118A69C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3302966" y="2351653"/>
            <a:ext cx="914400" cy="914400"/>
          </a:xfrm>
          <a:prstGeom prst="rect">
            <a:avLst/>
          </a:prstGeom>
        </p:spPr>
      </p:pic>
      <p:pic>
        <p:nvPicPr>
          <p:cNvPr id="26" name="Γραφικό 25" descr="Βέλος: Περιστροφή δεξιά">
            <a:extLst>
              <a:ext uri="{FF2B5EF4-FFF2-40B4-BE49-F238E27FC236}">
                <a16:creationId xmlns:a16="http://schemas.microsoft.com/office/drawing/2014/main" xmlns="" id="{09AF1278-89F3-4DE3-9277-237EC8B2039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5579449" y="2285131"/>
            <a:ext cx="914400" cy="914400"/>
          </a:xfrm>
          <a:prstGeom prst="rect">
            <a:avLst/>
          </a:prstGeom>
        </p:spPr>
      </p:pic>
      <p:pic>
        <p:nvPicPr>
          <p:cNvPr id="12" name="Θέση εικόνας 11" descr="Μπύρα">
            <a:extLst>
              <a:ext uri="{FF2B5EF4-FFF2-40B4-BE49-F238E27FC236}">
                <a16:creationId xmlns:a16="http://schemas.microsoft.com/office/drawing/2014/main" xmlns="" id="{8EF42D7B-66B9-4476-82E4-4D96562D8620}"/>
              </a:ext>
            </a:extLst>
          </p:cNvPr>
          <p:cNvPicPr>
            <a:picLocks noGrp="1" noChangeAspect="1"/>
          </p:cNvPicPr>
          <p:nvPr>
            <p:ph type="pic" sz="quarter" idx="45"/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/>
      </p:pic>
      <p:pic>
        <p:nvPicPr>
          <p:cNvPr id="4098" name="Picture 2" descr="ÎÏÎ¿ÏÎ­Î»ÎµÏÎ¼Î± ÎµÎ¹ÎºÏÎ½Î±Ï Î³Î¹Î± beer production black white images">
            <a:extLst>
              <a:ext uri="{FF2B5EF4-FFF2-40B4-BE49-F238E27FC236}">
                <a16:creationId xmlns:a16="http://schemas.microsoft.com/office/drawing/2014/main" xmlns="" id="{7EBEA9F3-F786-4120-9040-BE1E057996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11391" y="1954131"/>
            <a:ext cx="1619973" cy="1602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ÎÏÎ¿ÏÎ­Î»ÎµÏÎ¼Î± ÎµÎ¹ÎºÏÎ½Î±Ï Î³Î¹Î± beer">
            <a:extLst>
              <a:ext uri="{FF2B5EF4-FFF2-40B4-BE49-F238E27FC236}">
                <a16:creationId xmlns:a16="http://schemas.microsoft.com/office/drawing/2014/main" xmlns="" id="{DE4D4D7C-B9C4-4CD1-BA73-1536FC27A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289" y="1978743"/>
            <a:ext cx="1482789" cy="1478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ÎÏÎ¿ÏÎ­Î»ÎµÏÎ¼Î± ÎµÎ¹ÎºÏÎ½Î±Ï Î³Î¹Î± coal mining">
            <a:extLst>
              <a:ext uri="{FF2B5EF4-FFF2-40B4-BE49-F238E27FC236}">
                <a16:creationId xmlns:a16="http://schemas.microsoft.com/office/drawing/2014/main" xmlns="" id="{D21B7B48-6E49-4AC3-BBDB-60D379F42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1758" y="1997794"/>
            <a:ext cx="1468091" cy="1459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ÎÏÎ¿ÏÎ­Î»ÎµÏÎ¼Î± ÎµÎ¹ÎºÏÎ½Î±Ï Î³Î¹Î± ÏÎ¹Î½ÎµÎ»Î¿ Î¶ÏÎ³ÏÎ±ÏÎ¹ÎºÎ·Ï">
            <a:extLst>
              <a:ext uri="{FF2B5EF4-FFF2-40B4-BE49-F238E27FC236}">
                <a16:creationId xmlns:a16="http://schemas.microsoft.com/office/drawing/2014/main" xmlns="" id="{F0657FAA-8862-4B40-A494-FC7895295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1621" y="1969770"/>
            <a:ext cx="1490698" cy="1487714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ÎÏÎ¿ÏÎ­Î»ÎµÏÎ¼Î± ÎµÎ¹ÎºÏÎ½Î±Ï Î³Î¹Î± sugar production">
            <a:extLst>
              <a:ext uri="{FF2B5EF4-FFF2-40B4-BE49-F238E27FC236}">
                <a16:creationId xmlns:a16="http://schemas.microsoft.com/office/drawing/2014/main" xmlns="" id="{5F2AE0AC-6A51-449D-B987-5125ED3CC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9901" y="1954131"/>
            <a:ext cx="1490049" cy="1503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9D315C9-6838-4F05-851A-D1476526A1A5}"/>
              </a:ext>
            </a:extLst>
          </p:cNvPr>
          <p:cNvSpPr txBox="1"/>
          <p:nvPr/>
        </p:nvSpPr>
        <p:spPr>
          <a:xfrm>
            <a:off x="10170942" y="3479110"/>
            <a:ext cx="1238489" cy="2181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28887838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Θέση κειμένου 4"/>
          <p:cNvSpPr>
            <a:spLocks noGrp="1"/>
          </p:cNvSpPr>
          <p:nvPr>
            <p:ph type="body" sz="quarter" idx="33"/>
          </p:nvPr>
        </p:nvSpPr>
        <p:spPr>
          <a:xfrm>
            <a:off x="1600028" y="3877332"/>
            <a:ext cx="2190750" cy="360045"/>
          </a:xfrm>
        </p:spPr>
        <p:txBody>
          <a:bodyPr rtlCol="0"/>
          <a:lstStyle/>
          <a:p>
            <a:r>
              <a:rPr lang="el-GR" sz="1600" b="1" dirty="0"/>
              <a:t>Δεν είναι σχετικά συχνές</a:t>
            </a:r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34"/>
          </p:nvPr>
        </p:nvSpPr>
        <p:spPr>
          <a:xfrm>
            <a:off x="1600028" y="5129764"/>
            <a:ext cx="2190751" cy="1882140"/>
          </a:xfrm>
        </p:spPr>
        <p:txBody>
          <a:bodyPr rtlCol="0"/>
          <a:lstStyle/>
          <a:p>
            <a:r>
              <a:rPr lang="el-GR" dirty="0"/>
              <a:t>Και όταν συμβαίνουν έχουν πολύ μικρή επίδραση στην οργανωτική δομή και στις εσωτερικές λειτουργίες της επιχείρησης</a:t>
            </a:r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35"/>
          </p:nvPr>
        </p:nvSpPr>
        <p:spPr>
          <a:xfrm>
            <a:off x="5253037" y="3901439"/>
            <a:ext cx="1979930" cy="634365"/>
          </a:xfrm>
        </p:spPr>
        <p:txBody>
          <a:bodyPr rtlCol="0"/>
          <a:lstStyle/>
          <a:p>
            <a:r>
              <a:rPr lang="el-GR" sz="1600" b="1" dirty="0"/>
              <a:t>Το ίδιο το προϊόν είναι ασύνηθες να αλλάξει ουσιαστικά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37"/>
          </p:nvPr>
        </p:nvSpPr>
        <p:spPr>
          <a:xfrm>
            <a:off x="8353277" y="3943124"/>
            <a:ext cx="2538028" cy="494665"/>
          </a:xfrm>
        </p:spPr>
        <p:txBody>
          <a:bodyPr rtlCol="0"/>
          <a:lstStyle/>
          <a:p>
            <a:r>
              <a:rPr lang="el-GR" sz="1600" b="1" dirty="0"/>
              <a:t>Οι αλλαγές στην παραγωγή αφορούν το μέγεθος της παραγωγής του προϊόντος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21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573001" y="462822"/>
            <a:ext cx="11340000" cy="432000"/>
          </a:xfrm>
        </p:spPr>
        <p:txBody>
          <a:bodyPr/>
          <a:lstStyle/>
          <a:p>
            <a:pPr algn="ctr"/>
            <a:r>
              <a:rPr lang="el-GR" dirty="0"/>
              <a:t>Οι αλλαγές σε ένα σταθερό περιβάλλον:</a:t>
            </a:r>
            <a:endParaRPr lang="el-GR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Θέση κειμένου 5">
            <a:extLst>
              <a:ext uri="{FF2B5EF4-FFF2-40B4-BE49-F238E27FC236}">
                <a16:creationId xmlns:a16="http://schemas.microsoft.com/office/drawing/2014/main" xmlns="" id="{FECB6663-28C3-4D5A-BA0E-01209056A606}"/>
              </a:ext>
            </a:extLst>
          </p:cNvPr>
          <p:cNvSpPr txBox="1">
            <a:spLocks/>
          </p:cNvSpPr>
          <p:nvPr/>
        </p:nvSpPr>
        <p:spPr>
          <a:xfrm>
            <a:off x="5147626" y="5129764"/>
            <a:ext cx="2190751" cy="18821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 smtClean="0"/>
              <a:t>Άρα, </a:t>
            </a:r>
            <a:r>
              <a:rPr lang="el-GR" dirty="0"/>
              <a:t>τα διοικητικά στελέχη που είναι επιφορτισμένα με την παραγωγή δεν αντιμετωπίζουν συνήθως προβλήματα άμεσης αναγκαιότητας για την αλλαγή της διαδικασίας παραγωγής</a:t>
            </a:r>
          </a:p>
        </p:txBody>
      </p:sp>
      <p:sp>
        <p:nvSpPr>
          <p:cNvPr id="14" name="Θέση κειμένου 5">
            <a:extLst>
              <a:ext uri="{FF2B5EF4-FFF2-40B4-BE49-F238E27FC236}">
                <a16:creationId xmlns:a16="http://schemas.microsoft.com/office/drawing/2014/main" xmlns="" id="{0D3C75A8-4AAA-46B2-8A32-86B4EB58CC0D}"/>
              </a:ext>
            </a:extLst>
          </p:cNvPr>
          <p:cNvSpPr txBox="1">
            <a:spLocks/>
          </p:cNvSpPr>
          <p:nvPr/>
        </p:nvSpPr>
        <p:spPr>
          <a:xfrm>
            <a:off x="8224939" y="5131947"/>
            <a:ext cx="2783230" cy="18821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l-GR" dirty="0"/>
              <a:t>(π.χ. ποσότητα μπύρας ή καρβελιών ψωμιού που πρέπει να παραχθούν για να πουληθούν). Οι επιχειρήσεις ανταποκρίνεται συνήθως στις αυξομειώσεις αυτές της ζήτησης, αλλάζοντας το μέγεθος της εργατικής δύναμης και όχι αλλάζοντας το προϊόν ή τη μέθοδο παραγωγής. </a:t>
            </a:r>
          </a:p>
        </p:txBody>
      </p:sp>
      <p:sp>
        <p:nvSpPr>
          <p:cNvPr id="10" name="Γραφικό 7" descr="Τσάντα αγορών">
            <a:extLst>
              <a:ext uri="{FF2B5EF4-FFF2-40B4-BE49-F238E27FC236}">
                <a16:creationId xmlns:a16="http://schemas.microsoft.com/office/drawing/2014/main" xmlns="" id="{428D64A3-0C3A-4C70-A729-9E28357F98DB}"/>
              </a:ext>
            </a:extLst>
          </p:cNvPr>
          <p:cNvSpPr/>
          <p:nvPr/>
        </p:nvSpPr>
        <p:spPr>
          <a:xfrm>
            <a:off x="5841494" y="2258695"/>
            <a:ext cx="619125" cy="847725"/>
          </a:xfrm>
          <a:custGeom>
            <a:avLst/>
            <a:gdLst>
              <a:gd name="connsiteX0" fmla="*/ 504387 w 619125"/>
              <a:gd name="connsiteY0" fmla="*/ 761524 h 847725"/>
              <a:gd name="connsiteX1" fmla="*/ 530104 w 619125"/>
              <a:gd name="connsiteY1" fmla="*/ 355759 h 847725"/>
              <a:gd name="connsiteX2" fmla="*/ 556774 w 619125"/>
              <a:gd name="connsiteY2" fmla="*/ 709136 h 847725"/>
              <a:gd name="connsiteX3" fmla="*/ 504387 w 619125"/>
              <a:gd name="connsiteY3" fmla="*/ 761524 h 847725"/>
              <a:gd name="connsiteX4" fmla="*/ 445332 w 619125"/>
              <a:gd name="connsiteY4" fmla="*/ 788194 h 847725"/>
              <a:gd name="connsiteX5" fmla="*/ 64332 w 619125"/>
              <a:gd name="connsiteY5" fmla="*/ 788194 h 847725"/>
              <a:gd name="connsiteX6" fmla="*/ 97669 w 619125"/>
              <a:gd name="connsiteY6" fmla="*/ 254794 h 847725"/>
              <a:gd name="connsiteX7" fmla="*/ 139579 w 619125"/>
              <a:gd name="connsiteY7" fmla="*/ 254794 h 847725"/>
              <a:gd name="connsiteX8" fmla="*/ 139579 w 619125"/>
              <a:gd name="connsiteY8" fmla="*/ 330994 h 847725"/>
              <a:gd name="connsiteX9" fmla="*/ 158629 w 619125"/>
              <a:gd name="connsiteY9" fmla="*/ 350044 h 847725"/>
              <a:gd name="connsiteX10" fmla="*/ 177679 w 619125"/>
              <a:gd name="connsiteY10" fmla="*/ 330994 h 847725"/>
              <a:gd name="connsiteX11" fmla="*/ 177679 w 619125"/>
              <a:gd name="connsiteY11" fmla="*/ 254794 h 847725"/>
              <a:gd name="connsiteX12" fmla="*/ 368179 w 619125"/>
              <a:gd name="connsiteY12" fmla="*/ 254794 h 847725"/>
              <a:gd name="connsiteX13" fmla="*/ 368179 w 619125"/>
              <a:gd name="connsiteY13" fmla="*/ 330994 h 847725"/>
              <a:gd name="connsiteX14" fmla="*/ 387229 w 619125"/>
              <a:gd name="connsiteY14" fmla="*/ 350044 h 847725"/>
              <a:gd name="connsiteX15" fmla="*/ 406279 w 619125"/>
              <a:gd name="connsiteY15" fmla="*/ 330994 h 847725"/>
              <a:gd name="connsiteX16" fmla="*/ 406279 w 619125"/>
              <a:gd name="connsiteY16" fmla="*/ 254794 h 847725"/>
              <a:gd name="connsiteX17" fmla="*/ 478669 w 619125"/>
              <a:gd name="connsiteY17" fmla="*/ 254794 h 847725"/>
              <a:gd name="connsiteX18" fmla="*/ 445332 w 619125"/>
              <a:gd name="connsiteY18" fmla="*/ 788194 h 847725"/>
              <a:gd name="connsiteX19" fmla="*/ 177679 w 619125"/>
              <a:gd name="connsiteY19" fmla="*/ 159544 h 847725"/>
              <a:gd name="connsiteX20" fmla="*/ 247212 w 619125"/>
              <a:gd name="connsiteY20" fmla="*/ 68104 h 847725"/>
              <a:gd name="connsiteX21" fmla="*/ 225304 w 619125"/>
              <a:gd name="connsiteY21" fmla="*/ 140494 h 847725"/>
              <a:gd name="connsiteX22" fmla="*/ 225304 w 619125"/>
              <a:gd name="connsiteY22" fmla="*/ 197644 h 847725"/>
              <a:gd name="connsiteX23" fmla="*/ 177679 w 619125"/>
              <a:gd name="connsiteY23" fmla="*/ 197644 h 847725"/>
              <a:gd name="connsiteX24" fmla="*/ 177679 w 619125"/>
              <a:gd name="connsiteY24" fmla="*/ 159544 h 847725"/>
              <a:gd name="connsiteX25" fmla="*/ 297694 w 619125"/>
              <a:gd name="connsiteY25" fmla="*/ 67151 h 847725"/>
              <a:gd name="connsiteX26" fmla="*/ 368179 w 619125"/>
              <a:gd name="connsiteY26" fmla="*/ 159544 h 847725"/>
              <a:gd name="connsiteX27" fmla="*/ 368179 w 619125"/>
              <a:gd name="connsiteY27" fmla="*/ 197644 h 847725"/>
              <a:gd name="connsiteX28" fmla="*/ 263404 w 619125"/>
              <a:gd name="connsiteY28" fmla="*/ 197644 h 847725"/>
              <a:gd name="connsiteX29" fmla="*/ 263404 w 619125"/>
              <a:gd name="connsiteY29" fmla="*/ 140494 h 847725"/>
              <a:gd name="connsiteX30" fmla="*/ 297694 w 619125"/>
              <a:gd name="connsiteY30" fmla="*/ 67151 h 847725"/>
              <a:gd name="connsiteX31" fmla="*/ 358654 w 619125"/>
              <a:gd name="connsiteY31" fmla="*/ 45244 h 847725"/>
              <a:gd name="connsiteX32" fmla="*/ 453904 w 619125"/>
              <a:gd name="connsiteY32" fmla="*/ 140494 h 847725"/>
              <a:gd name="connsiteX33" fmla="*/ 453904 w 619125"/>
              <a:gd name="connsiteY33" fmla="*/ 197644 h 847725"/>
              <a:gd name="connsiteX34" fmla="*/ 406279 w 619125"/>
              <a:gd name="connsiteY34" fmla="*/ 197644 h 847725"/>
              <a:gd name="connsiteX35" fmla="*/ 406279 w 619125"/>
              <a:gd name="connsiteY35" fmla="*/ 159544 h 847725"/>
              <a:gd name="connsiteX36" fmla="*/ 343414 w 619125"/>
              <a:gd name="connsiteY36" fmla="*/ 46196 h 847725"/>
              <a:gd name="connsiteX37" fmla="*/ 358654 w 619125"/>
              <a:gd name="connsiteY37" fmla="*/ 45244 h 847725"/>
              <a:gd name="connsiteX38" fmla="*/ 577729 w 619125"/>
              <a:gd name="connsiteY38" fmla="*/ 233839 h 847725"/>
              <a:gd name="connsiteX39" fmla="*/ 539629 w 619125"/>
              <a:gd name="connsiteY39" fmla="*/ 197644 h 847725"/>
              <a:gd name="connsiteX40" fmla="*/ 498672 w 619125"/>
              <a:gd name="connsiteY40" fmla="*/ 197644 h 847725"/>
              <a:gd name="connsiteX41" fmla="*/ 536772 w 619125"/>
              <a:gd name="connsiteY41" fmla="*/ 230029 h 847725"/>
              <a:gd name="connsiteX42" fmla="*/ 498672 w 619125"/>
              <a:gd name="connsiteY42" fmla="*/ 197644 h 847725"/>
              <a:gd name="connsiteX43" fmla="*/ 492004 w 619125"/>
              <a:gd name="connsiteY43" fmla="*/ 197644 h 847725"/>
              <a:gd name="connsiteX44" fmla="*/ 492004 w 619125"/>
              <a:gd name="connsiteY44" fmla="*/ 140494 h 847725"/>
              <a:gd name="connsiteX45" fmla="*/ 358654 w 619125"/>
              <a:gd name="connsiteY45" fmla="*/ 7144 h 847725"/>
              <a:gd name="connsiteX46" fmla="*/ 289122 w 619125"/>
              <a:gd name="connsiteY46" fmla="*/ 27146 h 847725"/>
              <a:gd name="connsiteX47" fmla="*/ 272929 w 619125"/>
              <a:gd name="connsiteY47" fmla="*/ 26194 h 847725"/>
              <a:gd name="connsiteX48" fmla="*/ 139579 w 619125"/>
              <a:gd name="connsiteY48" fmla="*/ 159544 h 847725"/>
              <a:gd name="connsiteX49" fmla="*/ 139579 w 619125"/>
              <a:gd name="connsiteY49" fmla="*/ 197644 h 847725"/>
              <a:gd name="connsiteX50" fmla="*/ 80524 w 619125"/>
              <a:gd name="connsiteY50" fmla="*/ 197644 h 847725"/>
              <a:gd name="connsiteX51" fmla="*/ 42424 w 619125"/>
              <a:gd name="connsiteY51" fmla="*/ 233839 h 847725"/>
              <a:gd name="connsiteX52" fmla="*/ 7182 w 619125"/>
              <a:gd name="connsiteY52" fmla="*/ 805339 h 847725"/>
              <a:gd name="connsiteX53" fmla="*/ 45282 w 619125"/>
              <a:gd name="connsiteY53" fmla="*/ 845344 h 847725"/>
              <a:gd name="connsiteX54" fmla="*/ 464382 w 619125"/>
              <a:gd name="connsiteY54" fmla="*/ 845344 h 847725"/>
              <a:gd name="connsiteX55" fmla="*/ 486289 w 619125"/>
              <a:gd name="connsiteY55" fmla="*/ 845344 h 847725"/>
              <a:gd name="connsiteX56" fmla="*/ 513912 w 619125"/>
              <a:gd name="connsiteY56" fmla="*/ 832961 h 847725"/>
              <a:gd name="connsiteX57" fmla="*/ 604399 w 619125"/>
              <a:gd name="connsiteY57" fmla="*/ 743426 h 847725"/>
              <a:gd name="connsiteX58" fmla="*/ 615829 w 619125"/>
              <a:gd name="connsiteY58" fmla="*/ 713899 h 847725"/>
              <a:gd name="connsiteX59" fmla="*/ 577729 w 619125"/>
              <a:gd name="connsiteY59" fmla="*/ 233839 h 84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19125" h="847725">
                <a:moveTo>
                  <a:pt x="504387" y="761524"/>
                </a:moveTo>
                <a:lnTo>
                  <a:pt x="530104" y="355759"/>
                </a:lnTo>
                <a:lnTo>
                  <a:pt x="556774" y="709136"/>
                </a:lnTo>
                <a:lnTo>
                  <a:pt x="504387" y="761524"/>
                </a:lnTo>
                <a:close/>
                <a:moveTo>
                  <a:pt x="445332" y="788194"/>
                </a:moveTo>
                <a:lnTo>
                  <a:pt x="64332" y="788194"/>
                </a:lnTo>
                <a:lnTo>
                  <a:pt x="97669" y="254794"/>
                </a:lnTo>
                <a:lnTo>
                  <a:pt x="139579" y="254794"/>
                </a:lnTo>
                <a:lnTo>
                  <a:pt x="139579" y="330994"/>
                </a:lnTo>
                <a:cubicBezTo>
                  <a:pt x="139579" y="341471"/>
                  <a:pt x="148152" y="350044"/>
                  <a:pt x="158629" y="350044"/>
                </a:cubicBezTo>
                <a:cubicBezTo>
                  <a:pt x="169107" y="350044"/>
                  <a:pt x="177679" y="341471"/>
                  <a:pt x="177679" y="330994"/>
                </a:cubicBezTo>
                <a:lnTo>
                  <a:pt x="177679" y="254794"/>
                </a:lnTo>
                <a:lnTo>
                  <a:pt x="368179" y="254794"/>
                </a:lnTo>
                <a:lnTo>
                  <a:pt x="368179" y="330994"/>
                </a:lnTo>
                <a:cubicBezTo>
                  <a:pt x="368179" y="341471"/>
                  <a:pt x="376752" y="350044"/>
                  <a:pt x="387229" y="350044"/>
                </a:cubicBezTo>
                <a:cubicBezTo>
                  <a:pt x="397707" y="350044"/>
                  <a:pt x="406279" y="341471"/>
                  <a:pt x="406279" y="330994"/>
                </a:cubicBezTo>
                <a:lnTo>
                  <a:pt x="406279" y="254794"/>
                </a:lnTo>
                <a:lnTo>
                  <a:pt x="478669" y="254794"/>
                </a:lnTo>
                <a:lnTo>
                  <a:pt x="445332" y="788194"/>
                </a:lnTo>
                <a:close/>
                <a:moveTo>
                  <a:pt x="177679" y="159544"/>
                </a:moveTo>
                <a:cubicBezTo>
                  <a:pt x="177679" y="115729"/>
                  <a:pt x="207207" y="79534"/>
                  <a:pt x="247212" y="68104"/>
                </a:cubicBezTo>
                <a:cubicBezTo>
                  <a:pt x="232924" y="89059"/>
                  <a:pt x="225304" y="113824"/>
                  <a:pt x="225304" y="140494"/>
                </a:cubicBezTo>
                <a:lnTo>
                  <a:pt x="225304" y="197644"/>
                </a:lnTo>
                <a:lnTo>
                  <a:pt x="177679" y="197644"/>
                </a:lnTo>
                <a:lnTo>
                  <a:pt x="177679" y="159544"/>
                </a:lnTo>
                <a:close/>
                <a:moveTo>
                  <a:pt x="297694" y="67151"/>
                </a:moveTo>
                <a:cubicBezTo>
                  <a:pt x="338652" y="77629"/>
                  <a:pt x="368179" y="114776"/>
                  <a:pt x="368179" y="159544"/>
                </a:cubicBezTo>
                <a:lnTo>
                  <a:pt x="368179" y="197644"/>
                </a:lnTo>
                <a:lnTo>
                  <a:pt x="263404" y="197644"/>
                </a:lnTo>
                <a:lnTo>
                  <a:pt x="263404" y="140494"/>
                </a:lnTo>
                <a:cubicBezTo>
                  <a:pt x="263404" y="110966"/>
                  <a:pt x="276739" y="85249"/>
                  <a:pt x="297694" y="67151"/>
                </a:cubicBezTo>
                <a:close/>
                <a:moveTo>
                  <a:pt x="358654" y="45244"/>
                </a:moveTo>
                <a:cubicBezTo>
                  <a:pt x="411042" y="45244"/>
                  <a:pt x="453904" y="88106"/>
                  <a:pt x="453904" y="140494"/>
                </a:cubicBezTo>
                <a:lnTo>
                  <a:pt x="453904" y="197644"/>
                </a:lnTo>
                <a:lnTo>
                  <a:pt x="406279" y="197644"/>
                </a:lnTo>
                <a:lnTo>
                  <a:pt x="406279" y="159544"/>
                </a:lnTo>
                <a:cubicBezTo>
                  <a:pt x="406279" y="111919"/>
                  <a:pt x="381514" y="70009"/>
                  <a:pt x="343414" y="46196"/>
                </a:cubicBezTo>
                <a:cubicBezTo>
                  <a:pt x="348177" y="46196"/>
                  <a:pt x="353892" y="45244"/>
                  <a:pt x="358654" y="45244"/>
                </a:cubicBezTo>
                <a:close/>
                <a:moveTo>
                  <a:pt x="577729" y="233839"/>
                </a:moveTo>
                <a:cubicBezTo>
                  <a:pt x="576777" y="213836"/>
                  <a:pt x="559632" y="197644"/>
                  <a:pt x="539629" y="197644"/>
                </a:cubicBezTo>
                <a:lnTo>
                  <a:pt x="498672" y="197644"/>
                </a:lnTo>
                <a:cubicBezTo>
                  <a:pt x="517722" y="197644"/>
                  <a:pt x="533914" y="211931"/>
                  <a:pt x="536772" y="230029"/>
                </a:cubicBezTo>
                <a:cubicBezTo>
                  <a:pt x="533914" y="211931"/>
                  <a:pt x="518674" y="197644"/>
                  <a:pt x="498672" y="197644"/>
                </a:cubicBezTo>
                <a:lnTo>
                  <a:pt x="492004" y="197644"/>
                </a:lnTo>
                <a:lnTo>
                  <a:pt x="492004" y="140494"/>
                </a:lnTo>
                <a:cubicBezTo>
                  <a:pt x="492004" y="67151"/>
                  <a:pt x="431997" y="7144"/>
                  <a:pt x="358654" y="7144"/>
                </a:cubicBezTo>
                <a:cubicBezTo>
                  <a:pt x="332937" y="7144"/>
                  <a:pt x="309124" y="14764"/>
                  <a:pt x="289122" y="27146"/>
                </a:cubicBezTo>
                <a:cubicBezTo>
                  <a:pt x="283407" y="26194"/>
                  <a:pt x="278644" y="26194"/>
                  <a:pt x="272929" y="26194"/>
                </a:cubicBezTo>
                <a:cubicBezTo>
                  <a:pt x="199587" y="26194"/>
                  <a:pt x="139579" y="86201"/>
                  <a:pt x="139579" y="159544"/>
                </a:cubicBezTo>
                <a:lnTo>
                  <a:pt x="139579" y="197644"/>
                </a:lnTo>
                <a:lnTo>
                  <a:pt x="80524" y="197644"/>
                </a:lnTo>
                <a:cubicBezTo>
                  <a:pt x="60522" y="197644"/>
                  <a:pt x="43377" y="212884"/>
                  <a:pt x="42424" y="233839"/>
                </a:cubicBezTo>
                <a:lnTo>
                  <a:pt x="7182" y="805339"/>
                </a:lnTo>
                <a:cubicBezTo>
                  <a:pt x="6229" y="827246"/>
                  <a:pt x="23374" y="845344"/>
                  <a:pt x="45282" y="845344"/>
                </a:cubicBezTo>
                <a:lnTo>
                  <a:pt x="464382" y="845344"/>
                </a:lnTo>
                <a:lnTo>
                  <a:pt x="486289" y="845344"/>
                </a:lnTo>
                <a:cubicBezTo>
                  <a:pt x="496767" y="845344"/>
                  <a:pt x="507244" y="840581"/>
                  <a:pt x="513912" y="832961"/>
                </a:cubicBezTo>
                <a:lnTo>
                  <a:pt x="604399" y="743426"/>
                </a:lnTo>
                <a:cubicBezTo>
                  <a:pt x="612019" y="735806"/>
                  <a:pt x="616782" y="724376"/>
                  <a:pt x="615829" y="713899"/>
                </a:cubicBezTo>
                <a:lnTo>
                  <a:pt x="577729" y="23383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sp>
        <p:nvSpPr>
          <p:cNvPr id="18" name="Γραφικό 16" descr="Ανανέωση">
            <a:extLst>
              <a:ext uri="{FF2B5EF4-FFF2-40B4-BE49-F238E27FC236}">
                <a16:creationId xmlns:a16="http://schemas.microsoft.com/office/drawing/2014/main" xmlns="" id="{765A473C-E8F6-47F4-BC84-6864047EDC4E}"/>
              </a:ext>
            </a:extLst>
          </p:cNvPr>
          <p:cNvSpPr/>
          <p:nvPr/>
        </p:nvSpPr>
        <p:spPr>
          <a:xfrm>
            <a:off x="2357265" y="2412494"/>
            <a:ext cx="676275" cy="733425"/>
          </a:xfrm>
          <a:custGeom>
            <a:avLst/>
            <a:gdLst>
              <a:gd name="connsiteX0" fmla="*/ 673894 w 676275"/>
              <a:gd name="connsiteY0" fmla="*/ 235744 h 733425"/>
              <a:gd name="connsiteX1" fmla="*/ 673894 w 676275"/>
              <a:gd name="connsiteY1" fmla="*/ 35719 h 733425"/>
              <a:gd name="connsiteX2" fmla="*/ 610076 w 676275"/>
              <a:gd name="connsiteY2" fmla="*/ 99536 h 733425"/>
              <a:gd name="connsiteX3" fmla="*/ 369094 w 676275"/>
              <a:gd name="connsiteY3" fmla="*/ 7144 h 733425"/>
              <a:gd name="connsiteX4" fmla="*/ 7144 w 676275"/>
              <a:gd name="connsiteY4" fmla="*/ 369094 h 733425"/>
              <a:gd name="connsiteX5" fmla="*/ 369094 w 676275"/>
              <a:gd name="connsiteY5" fmla="*/ 731044 h 733425"/>
              <a:gd name="connsiteX6" fmla="*/ 625316 w 676275"/>
              <a:gd name="connsiteY6" fmla="*/ 625316 h 733425"/>
              <a:gd name="connsiteX7" fmla="*/ 544354 w 676275"/>
              <a:gd name="connsiteY7" fmla="*/ 544354 h 733425"/>
              <a:gd name="connsiteX8" fmla="*/ 369094 w 676275"/>
              <a:gd name="connsiteY8" fmla="*/ 616744 h 733425"/>
              <a:gd name="connsiteX9" fmla="*/ 121444 w 676275"/>
              <a:gd name="connsiteY9" fmla="*/ 369094 h 733425"/>
              <a:gd name="connsiteX10" fmla="*/ 369094 w 676275"/>
              <a:gd name="connsiteY10" fmla="*/ 121444 h 733425"/>
              <a:gd name="connsiteX11" fmla="*/ 529114 w 676275"/>
              <a:gd name="connsiteY11" fmla="*/ 180499 h 733425"/>
              <a:gd name="connsiteX12" fmla="*/ 473869 w 676275"/>
              <a:gd name="connsiteY12" fmla="*/ 235744 h 733425"/>
              <a:gd name="connsiteX13" fmla="*/ 673894 w 676275"/>
              <a:gd name="connsiteY13" fmla="*/ 235744 h 73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6275" h="733425">
                <a:moveTo>
                  <a:pt x="673894" y="235744"/>
                </a:moveTo>
                <a:lnTo>
                  <a:pt x="673894" y="35719"/>
                </a:lnTo>
                <a:lnTo>
                  <a:pt x="610076" y="99536"/>
                </a:lnTo>
                <a:cubicBezTo>
                  <a:pt x="546259" y="42386"/>
                  <a:pt x="461486" y="7144"/>
                  <a:pt x="369094" y="7144"/>
                </a:cubicBezTo>
                <a:cubicBezTo>
                  <a:pt x="169069" y="7144"/>
                  <a:pt x="7144" y="169069"/>
                  <a:pt x="7144" y="369094"/>
                </a:cubicBezTo>
                <a:cubicBezTo>
                  <a:pt x="7144" y="569119"/>
                  <a:pt x="169069" y="731044"/>
                  <a:pt x="369094" y="731044"/>
                </a:cubicBezTo>
                <a:cubicBezTo>
                  <a:pt x="469106" y="731044"/>
                  <a:pt x="559594" y="690086"/>
                  <a:pt x="625316" y="625316"/>
                </a:cubicBezTo>
                <a:lnTo>
                  <a:pt x="544354" y="544354"/>
                </a:lnTo>
                <a:cubicBezTo>
                  <a:pt x="499586" y="589121"/>
                  <a:pt x="437674" y="616744"/>
                  <a:pt x="369094" y="616744"/>
                </a:cubicBezTo>
                <a:cubicBezTo>
                  <a:pt x="232886" y="616744"/>
                  <a:pt x="121444" y="505301"/>
                  <a:pt x="121444" y="369094"/>
                </a:cubicBezTo>
                <a:cubicBezTo>
                  <a:pt x="121444" y="232886"/>
                  <a:pt x="232886" y="121444"/>
                  <a:pt x="369094" y="121444"/>
                </a:cubicBezTo>
                <a:cubicBezTo>
                  <a:pt x="430054" y="121444"/>
                  <a:pt x="486251" y="143351"/>
                  <a:pt x="529114" y="180499"/>
                </a:cubicBezTo>
                <a:lnTo>
                  <a:pt x="473869" y="235744"/>
                </a:lnTo>
                <a:lnTo>
                  <a:pt x="673894" y="23574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grpSp>
        <p:nvGrpSpPr>
          <p:cNvPr id="24" name="Γραφικό 22" descr="Ανοδική τάση">
            <a:extLst>
              <a:ext uri="{FF2B5EF4-FFF2-40B4-BE49-F238E27FC236}">
                <a16:creationId xmlns:a16="http://schemas.microsoft.com/office/drawing/2014/main" xmlns="" id="{A66A2D2C-3BB1-47C2-BFF6-47B8E8366F9D}"/>
              </a:ext>
            </a:extLst>
          </p:cNvPr>
          <p:cNvGrpSpPr/>
          <p:nvPr/>
        </p:nvGrpSpPr>
        <p:grpSpPr>
          <a:xfrm>
            <a:off x="9159354" y="2322006"/>
            <a:ext cx="914400" cy="914400"/>
            <a:chOff x="5638800" y="2971800"/>
            <a:chExt cx="914400" cy="914400"/>
          </a:xfrm>
          <a:solidFill>
            <a:schemeClr val="bg2">
              <a:lumMod val="50000"/>
            </a:schemeClr>
          </a:solidFill>
        </p:grpSpPr>
        <p:sp>
          <p:nvSpPr>
            <p:cNvPr id="25" name="Ελεύθερη σχεδίαση: Σχήμα 24">
              <a:extLst>
                <a:ext uri="{FF2B5EF4-FFF2-40B4-BE49-F238E27FC236}">
                  <a16:creationId xmlns:a16="http://schemas.microsoft.com/office/drawing/2014/main" xmlns="" id="{9EB9FF5A-645A-4ED5-A202-D150FBB06E01}"/>
                </a:ext>
              </a:extLst>
            </p:cNvPr>
            <p:cNvSpPr/>
            <p:nvPr/>
          </p:nvSpPr>
          <p:spPr>
            <a:xfrm>
              <a:off x="5765006" y="3098006"/>
              <a:ext cx="657225" cy="657225"/>
            </a:xfrm>
            <a:custGeom>
              <a:avLst/>
              <a:gdLst>
                <a:gd name="connsiteX0" fmla="*/ 64294 w 657225"/>
                <a:gd name="connsiteY0" fmla="*/ 7144 h 657225"/>
                <a:gd name="connsiteX1" fmla="*/ 7144 w 657225"/>
                <a:gd name="connsiteY1" fmla="*/ 7144 h 657225"/>
                <a:gd name="connsiteX2" fmla="*/ 7144 w 657225"/>
                <a:gd name="connsiteY2" fmla="*/ 654844 h 657225"/>
                <a:gd name="connsiteX3" fmla="*/ 654844 w 657225"/>
                <a:gd name="connsiteY3" fmla="*/ 654844 h 657225"/>
                <a:gd name="connsiteX4" fmla="*/ 654844 w 657225"/>
                <a:gd name="connsiteY4" fmla="*/ 597694 h 657225"/>
                <a:gd name="connsiteX5" fmla="*/ 64294 w 657225"/>
                <a:gd name="connsiteY5" fmla="*/ 597694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7225" h="657225">
                  <a:moveTo>
                    <a:pt x="64294" y="7144"/>
                  </a:moveTo>
                  <a:lnTo>
                    <a:pt x="7144" y="7144"/>
                  </a:lnTo>
                  <a:lnTo>
                    <a:pt x="7144" y="654844"/>
                  </a:lnTo>
                  <a:lnTo>
                    <a:pt x="654844" y="654844"/>
                  </a:lnTo>
                  <a:lnTo>
                    <a:pt x="654844" y="597694"/>
                  </a:lnTo>
                  <a:lnTo>
                    <a:pt x="64294" y="5976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6" name="Ελεύθερη σχεδίαση: Σχήμα 25">
              <a:extLst>
                <a:ext uri="{FF2B5EF4-FFF2-40B4-BE49-F238E27FC236}">
                  <a16:creationId xmlns:a16="http://schemas.microsoft.com/office/drawing/2014/main" xmlns="" id="{BE072EEC-0597-4AC7-B467-A3501BCCD366}"/>
                </a:ext>
              </a:extLst>
            </p:cNvPr>
            <p:cNvSpPr/>
            <p:nvPr/>
          </p:nvSpPr>
          <p:spPr>
            <a:xfrm>
              <a:off x="5859304" y="3259931"/>
              <a:ext cx="561975" cy="333375"/>
            </a:xfrm>
            <a:custGeom>
              <a:avLst/>
              <a:gdLst>
                <a:gd name="connsiteX0" fmla="*/ 408146 w 561975"/>
                <a:gd name="connsiteY0" fmla="*/ 7144 h 333375"/>
                <a:gd name="connsiteX1" fmla="*/ 464344 w 561975"/>
                <a:gd name="connsiteY1" fmla="*/ 63341 h 333375"/>
                <a:gd name="connsiteX2" fmla="*/ 389096 w 561975"/>
                <a:gd name="connsiteY2" fmla="*/ 138589 h 333375"/>
                <a:gd name="connsiteX3" fmla="*/ 331946 w 561975"/>
                <a:gd name="connsiteY3" fmla="*/ 81439 h 333375"/>
                <a:gd name="connsiteX4" fmla="*/ 236696 w 561975"/>
                <a:gd name="connsiteY4" fmla="*/ 176689 h 333375"/>
                <a:gd name="connsiteX5" fmla="*/ 179546 w 561975"/>
                <a:gd name="connsiteY5" fmla="*/ 119539 h 333375"/>
                <a:gd name="connsiteX6" fmla="*/ 7144 w 561975"/>
                <a:gd name="connsiteY6" fmla="*/ 291941 h 333375"/>
                <a:gd name="connsiteX7" fmla="*/ 47149 w 561975"/>
                <a:gd name="connsiteY7" fmla="*/ 331946 h 333375"/>
                <a:gd name="connsiteX8" fmla="*/ 179546 w 561975"/>
                <a:gd name="connsiteY8" fmla="*/ 199549 h 333375"/>
                <a:gd name="connsiteX9" fmla="*/ 236696 w 561975"/>
                <a:gd name="connsiteY9" fmla="*/ 256699 h 333375"/>
                <a:gd name="connsiteX10" fmla="*/ 331946 w 561975"/>
                <a:gd name="connsiteY10" fmla="*/ 161449 h 333375"/>
                <a:gd name="connsiteX11" fmla="*/ 389096 w 561975"/>
                <a:gd name="connsiteY11" fmla="*/ 218599 h 333375"/>
                <a:gd name="connsiteX12" fmla="*/ 504349 w 561975"/>
                <a:gd name="connsiteY12" fmla="*/ 103346 h 333375"/>
                <a:gd name="connsiteX13" fmla="*/ 560546 w 561975"/>
                <a:gd name="connsiteY13" fmla="*/ 159544 h 333375"/>
                <a:gd name="connsiteX14" fmla="*/ 560546 w 561975"/>
                <a:gd name="connsiteY14" fmla="*/ 7144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61975" h="333375">
                  <a:moveTo>
                    <a:pt x="408146" y="7144"/>
                  </a:moveTo>
                  <a:lnTo>
                    <a:pt x="464344" y="63341"/>
                  </a:lnTo>
                  <a:lnTo>
                    <a:pt x="389096" y="138589"/>
                  </a:lnTo>
                  <a:lnTo>
                    <a:pt x="331946" y="81439"/>
                  </a:lnTo>
                  <a:lnTo>
                    <a:pt x="236696" y="176689"/>
                  </a:lnTo>
                  <a:lnTo>
                    <a:pt x="179546" y="119539"/>
                  </a:lnTo>
                  <a:lnTo>
                    <a:pt x="7144" y="291941"/>
                  </a:lnTo>
                  <a:lnTo>
                    <a:pt x="47149" y="331946"/>
                  </a:lnTo>
                  <a:lnTo>
                    <a:pt x="179546" y="199549"/>
                  </a:lnTo>
                  <a:lnTo>
                    <a:pt x="236696" y="256699"/>
                  </a:lnTo>
                  <a:lnTo>
                    <a:pt x="331946" y="161449"/>
                  </a:lnTo>
                  <a:lnTo>
                    <a:pt x="389096" y="218599"/>
                  </a:lnTo>
                  <a:lnTo>
                    <a:pt x="504349" y="103346"/>
                  </a:lnTo>
                  <a:lnTo>
                    <a:pt x="560546" y="159544"/>
                  </a:lnTo>
                  <a:lnTo>
                    <a:pt x="56054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</p:spTree>
    <p:extLst>
      <p:ext uri="{BB962C8B-B14F-4D97-AF65-F5344CB8AC3E}">
        <p14:creationId xmlns:p14="http://schemas.microsoft.com/office/powerpoint/2010/main" xmlns="" val="30320931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ÎÏÎ¿ÏÎ­Î»ÎµÏÎ¼Î± ÎµÎ¹ÎºÏÎ½Î±Ï Î³Î¹Î± FAST FOOD COMPANY IMAGES">
            <a:extLst>
              <a:ext uri="{FF2B5EF4-FFF2-40B4-BE49-F238E27FC236}">
                <a16:creationId xmlns:a16="http://schemas.microsoft.com/office/drawing/2014/main" xmlns="" id="{63B28FB2-BD8D-4F3E-8D0C-008F76A5FF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28" y="191681"/>
            <a:ext cx="4791463" cy="638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3" name="Ομάδα 72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22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2" name="Τίτλος 1">
            <a:extLst>
              <a:ext uri="{FF2B5EF4-FFF2-40B4-BE49-F238E27FC236}">
                <a16:creationId xmlns:a16="http://schemas.microsoft.com/office/drawing/2014/main" xmlns="" id="{05E751F3-854F-475F-A6A3-669CF32FE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4390" y="418313"/>
            <a:ext cx="6749834" cy="432000"/>
          </a:xfrm>
        </p:spPr>
        <p:txBody>
          <a:bodyPr rtlCol="0"/>
          <a:lstStyle/>
          <a:p>
            <a:pPr algn="ctr"/>
            <a:r>
              <a:rPr lang="el-GR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Αλυσίδες  εστιατορίων πρόχειρου φαγητού (</a:t>
            </a:r>
            <a:r>
              <a:rPr lang="el-GR" sz="28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Fast</a:t>
            </a:r>
            <a:r>
              <a:rPr lang="el-GR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l-GR" sz="28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Food</a:t>
            </a:r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</a:t>
            </a:r>
            <a:r>
              <a:rPr lang="el-GR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br>
              <a:rPr lang="el-GR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l-GR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Θέση κειμένου 4">
            <a:extLst>
              <a:ext uri="{FF2B5EF4-FFF2-40B4-BE49-F238E27FC236}">
                <a16:creationId xmlns:a16="http://schemas.microsoft.com/office/drawing/2014/main" xmlns="" id="{7AED243A-8835-44B6-83E3-3C563B2AD81C}"/>
              </a:ext>
            </a:extLst>
          </p:cNvPr>
          <p:cNvSpPr txBox="1">
            <a:spLocks/>
          </p:cNvSpPr>
          <p:nvPr/>
        </p:nvSpPr>
        <p:spPr>
          <a:xfrm>
            <a:off x="5196453" y="3971432"/>
            <a:ext cx="1980000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Η τεχνολογία</a:t>
            </a:r>
            <a:endParaRPr lang="el-GR" dirty="0"/>
          </a:p>
        </p:txBody>
      </p:sp>
      <p:sp>
        <p:nvSpPr>
          <p:cNvPr id="26" name="Θέση κειμένου 6">
            <a:extLst>
              <a:ext uri="{FF2B5EF4-FFF2-40B4-BE49-F238E27FC236}">
                <a16:creationId xmlns:a16="http://schemas.microsoft.com/office/drawing/2014/main" xmlns="" id="{4950F95F-0098-4C1C-9675-F5D3AFEDC438}"/>
              </a:ext>
            </a:extLst>
          </p:cNvPr>
          <p:cNvSpPr txBox="1">
            <a:spLocks/>
          </p:cNvSpPr>
          <p:nvPr/>
        </p:nvSpPr>
        <p:spPr>
          <a:xfrm>
            <a:off x="5202092" y="4563984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Έχει την τάση να μην υφίσταται ουσιώδεις αλλαγές</a:t>
            </a:r>
          </a:p>
          <a:p>
            <a:endParaRPr lang="el-GR" sz="1600" dirty="0"/>
          </a:p>
        </p:txBody>
      </p:sp>
      <p:sp>
        <p:nvSpPr>
          <p:cNvPr id="30" name="Θέση κειμένου 6">
            <a:extLst>
              <a:ext uri="{FF2B5EF4-FFF2-40B4-BE49-F238E27FC236}">
                <a16:creationId xmlns:a16="http://schemas.microsoft.com/office/drawing/2014/main" xmlns="" id="{F9830246-9179-4747-B8F7-DF1A59D85273}"/>
              </a:ext>
            </a:extLst>
          </p:cNvPr>
          <p:cNvSpPr txBox="1">
            <a:spLocks/>
          </p:cNvSpPr>
          <p:nvPr/>
        </p:nvSpPr>
        <p:spPr>
          <a:xfrm>
            <a:off x="7449308" y="3971432"/>
            <a:ext cx="1980000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b="1" dirty="0"/>
              <a:t>Η δυνητική αγορά</a:t>
            </a:r>
          </a:p>
        </p:txBody>
      </p:sp>
      <p:sp>
        <p:nvSpPr>
          <p:cNvPr id="31" name="Θέση κειμένου 6">
            <a:extLst>
              <a:ext uri="{FF2B5EF4-FFF2-40B4-BE49-F238E27FC236}">
                <a16:creationId xmlns:a16="http://schemas.microsoft.com/office/drawing/2014/main" xmlns="" id="{21BC7CD6-FE00-4670-BF05-0E04597714DE}"/>
              </a:ext>
            </a:extLst>
          </p:cNvPr>
          <p:cNvSpPr txBox="1">
            <a:spLocks/>
          </p:cNvSpPr>
          <p:nvPr/>
        </p:nvSpPr>
        <p:spPr>
          <a:xfrm>
            <a:off x="7544854" y="4558774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Είναι η ίδια για όλους τους ανταγωνιστές</a:t>
            </a:r>
          </a:p>
        </p:txBody>
      </p:sp>
      <p:sp>
        <p:nvSpPr>
          <p:cNvPr id="34" name="Θέση κειμένου 8">
            <a:extLst>
              <a:ext uri="{FF2B5EF4-FFF2-40B4-BE49-F238E27FC236}">
                <a16:creationId xmlns:a16="http://schemas.microsoft.com/office/drawing/2014/main" xmlns="" id="{745069F4-C168-4338-8D7B-860A7241ADA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799823" y="4040397"/>
            <a:ext cx="1979930" cy="587342"/>
          </a:xfrm>
        </p:spPr>
        <p:txBody>
          <a:bodyPr rtlCol="0"/>
          <a:lstStyle/>
          <a:p>
            <a:r>
              <a:rPr lang="el-GR" b="1" dirty="0">
                <a:latin typeface="+mn-lt"/>
              </a:rPr>
              <a:t>Οι ανταγωνιστές</a:t>
            </a:r>
          </a:p>
        </p:txBody>
      </p:sp>
      <p:sp>
        <p:nvSpPr>
          <p:cNvPr id="35" name="Θέση κειμένου 6">
            <a:extLst>
              <a:ext uri="{FF2B5EF4-FFF2-40B4-BE49-F238E27FC236}">
                <a16:creationId xmlns:a16="http://schemas.microsoft.com/office/drawing/2014/main" xmlns="" id="{0C4972A2-C7E7-4A72-A368-F9B16AFD83CD}"/>
              </a:ext>
            </a:extLst>
          </p:cNvPr>
          <p:cNvSpPr txBox="1">
            <a:spLocks/>
          </p:cNvSpPr>
          <p:nvPr/>
        </p:nvSpPr>
        <p:spPr>
          <a:xfrm>
            <a:off x="9799753" y="4568406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Έχουν τις ίδιες παραγωγικές διαδικασίες και στρατηγικές μάρκετινγκ</a:t>
            </a:r>
          </a:p>
        </p:txBody>
      </p:sp>
      <p:pic>
        <p:nvPicPr>
          <p:cNvPr id="29" name="Γραφικό 28" descr="Παζλ">
            <a:extLst>
              <a:ext uri="{FF2B5EF4-FFF2-40B4-BE49-F238E27FC236}">
                <a16:creationId xmlns:a16="http://schemas.microsoft.com/office/drawing/2014/main" xmlns="" id="{EA66F8FF-7921-431A-A4BB-BE3BCA8350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442546" y="2793433"/>
            <a:ext cx="678977" cy="678977"/>
          </a:xfrm>
          <a:prstGeom prst="rect">
            <a:avLst/>
          </a:prstGeom>
        </p:spPr>
      </p:pic>
      <p:sp>
        <p:nvSpPr>
          <p:cNvPr id="2" name="Ορθογώνιο 1">
            <a:extLst>
              <a:ext uri="{FF2B5EF4-FFF2-40B4-BE49-F238E27FC236}">
                <a16:creationId xmlns:a16="http://schemas.microsoft.com/office/drawing/2014/main" xmlns="" id="{3A72971F-7913-4E3A-89E0-0A72D4CFA3A6}"/>
              </a:ext>
            </a:extLst>
          </p:cNvPr>
          <p:cNvSpPr/>
          <p:nvPr/>
        </p:nvSpPr>
        <p:spPr>
          <a:xfrm>
            <a:off x="5305142" y="1533808"/>
            <a:ext cx="64366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Το περιβάλλον στο οποίο λειτουργούν οι επιχειρήσεις αυτού του τύπου, θεωρείται σχετικά σταθερό διότι:</a:t>
            </a:r>
          </a:p>
        </p:txBody>
      </p:sp>
      <p:pic>
        <p:nvPicPr>
          <p:cNvPr id="7" name="Γραφικό 6" descr="Φορητός υπολογιστής">
            <a:extLst>
              <a:ext uri="{FF2B5EF4-FFF2-40B4-BE49-F238E27FC236}">
                <a16:creationId xmlns:a16="http://schemas.microsoft.com/office/drawing/2014/main" xmlns="" id="{A67D7256-3092-4B46-922F-810F36376B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689436" y="2727921"/>
            <a:ext cx="813128" cy="813128"/>
          </a:xfrm>
          <a:prstGeom prst="rect">
            <a:avLst/>
          </a:prstGeom>
        </p:spPr>
      </p:pic>
      <p:pic>
        <p:nvPicPr>
          <p:cNvPr id="9" name="Γραφικό 8" descr="Τσάντα αγορών">
            <a:extLst>
              <a:ext uri="{FF2B5EF4-FFF2-40B4-BE49-F238E27FC236}">
                <a16:creationId xmlns:a16="http://schemas.microsoft.com/office/drawing/2014/main" xmlns="" id="{8CB7E1D1-5526-4026-8DAB-7225B1BE535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032743" y="2753365"/>
            <a:ext cx="813128" cy="67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84409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Εικόνα 8">
            <a:extLst>
              <a:ext uri="{FF2B5EF4-FFF2-40B4-BE49-F238E27FC236}">
                <a16:creationId xmlns:a16="http://schemas.microsoft.com/office/drawing/2014/main" xmlns="" id="{3F4DED20-AFB2-4450-B360-768816DEDA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/>
          </a:blip>
          <a:srcRect l="1778" r="1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  <p:sp>
        <p:nvSpPr>
          <p:cNvPr id="21" name="Freeform 5">
            <a:extLst>
              <a:ext uri="{FF2B5EF4-FFF2-40B4-BE49-F238E27FC236}">
                <a16:creationId xmlns:a16="http://schemas.microsoft.com/office/drawing/2014/main" xmlns="" id="{87CC2527-562A-4F69-B487-4371E5B243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  <a:ex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BCDAEC91-5BCE-4B55-9CC0-43EF94CB73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 descr="ÎÏÎ¿ÏÎ­Î»ÎµÏÎ¼Î± ÎµÎ¹ÎºÏÎ½Î±Ï Î³Î¹Î± mcdonalds logo">
            <a:extLst>
              <a:ext uri="{FF2B5EF4-FFF2-40B4-BE49-F238E27FC236}">
                <a16:creationId xmlns:a16="http://schemas.microsoft.com/office/drawing/2014/main" xmlns="" id="{42ABC99E-362B-4982-A60C-0D028C0B95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08609" y="3959693"/>
            <a:ext cx="1678864" cy="100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73700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F64416F6-CEA8-42EE-A868-32B6CB637C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1474" y="-1"/>
            <a:ext cx="12233474" cy="604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mixartista.it/wp-content/uploads/2018/03/architecture-3104866.jpg">
            <a:extLst>
              <a:ext uri="{FF2B5EF4-FFF2-40B4-BE49-F238E27FC236}">
                <a16:creationId xmlns:a16="http://schemas.microsoft.com/office/drawing/2014/main" xmlns="" id="{68C17F20-8DC6-4905-AF46-7D3454AD5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1474" y="12357"/>
            <a:ext cx="12233474" cy="6047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Τίτλος 2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4860000" cy="5724000"/>
          </a:xfrm>
        </p:spPr>
        <p:txBody>
          <a:bodyPr rtlCol="0"/>
          <a:lstStyle/>
          <a:p>
            <a:pPr algn="ctr" rtl="0"/>
            <a:r>
              <a:rPr lang="el-GR" sz="4000" dirty="0"/>
              <a:t>Μεταβαλλόμενο Περιβάλλον</a:t>
            </a:r>
          </a:p>
        </p:txBody>
      </p:sp>
      <p:sp>
        <p:nvSpPr>
          <p:cNvPr id="9" name="Ορθογώνιο 6" descr="Διαχωριστική γραμμή επισήμανσης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13" name="Θέση εικόνας 12" descr="εικόνα σχεδίου"/>
          <p:cNvPicPr>
            <a:picLocks noGrp="1" noChangeAspect="1"/>
          </p:cNvPicPr>
          <p:nvPr>
            <p:ph type="pic" sz="quarter" idx="14"/>
          </p:nvPr>
        </p:nvPicPr>
        <p:blipFill>
          <a:blip r:embed="rId6"/>
          <a:stretch>
            <a:fillRect/>
          </a:stretch>
        </p:blipFill>
        <p:spPr>
          <a:xfrm>
            <a:off x="7652806" y="766482"/>
            <a:ext cx="3932788" cy="1868074"/>
          </a:xfrm>
        </p:spPr>
      </p:pic>
      <p:sp>
        <p:nvSpPr>
          <p:cNvPr id="8" name="Ορθογώνιο 6" descr="Διαχωριστικό επισήμανσης κάτω εικόνας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24</a:t>
            </a:fld>
            <a:endParaRPr lang="el-GR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D03C653-34F3-4F70-A680-178DA2BD022D}"/>
              </a:ext>
            </a:extLst>
          </p:cNvPr>
          <p:cNvSpPr txBox="1"/>
          <p:nvPr/>
        </p:nvSpPr>
        <p:spPr>
          <a:xfrm>
            <a:off x="9551774" y="6073017"/>
            <a:ext cx="165300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4" name="Picture 2" descr="ÎÏÎ¿ÏÎ­Î»ÎµÏÎ¼Î± ÎµÎ¹ÎºÏÎ½Î±Ï Î³Î¹Î± FACTORY BLACK WHITE IMAGES">
            <a:extLst>
              <a:ext uri="{FF2B5EF4-FFF2-40B4-BE49-F238E27FC236}">
                <a16:creationId xmlns:a16="http://schemas.microsoft.com/office/drawing/2014/main" xmlns="" id="{43C74E3C-8C83-4637-92DF-41CAB9DEEE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2426" y="738337"/>
            <a:ext cx="3943168" cy="191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23393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38062" y="432000"/>
            <a:ext cx="11340000" cy="432000"/>
          </a:xfrm>
        </p:spPr>
        <p:txBody>
          <a:bodyPr rtlCol="0"/>
          <a:lstStyle/>
          <a:p>
            <a:r>
              <a:rPr lang="el-GR" dirty="0"/>
              <a:t>Μεταβαλλόμενο Περιβάλλον</a:t>
            </a:r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2"/>
          </p:nvPr>
        </p:nvSpPr>
        <p:spPr/>
        <p:txBody>
          <a:bodyPr rtlCol="0"/>
          <a:lstStyle/>
          <a:p>
            <a:r>
              <a:rPr lang="el-GR" dirty="0"/>
              <a:t>Χαρακτηρίζεται από:</a:t>
            </a:r>
          </a:p>
          <a:p>
            <a:endParaRPr lang="el-GR" dirty="0"/>
          </a:p>
        </p:txBody>
      </p:sp>
      <p:sp>
        <p:nvSpPr>
          <p:cNvPr id="9" name="Θέση περιεχομένου 8"/>
          <p:cNvSpPr>
            <a:spLocks noGrp="1"/>
          </p:cNvSpPr>
          <p:nvPr>
            <p:ph idx="1"/>
          </p:nvPr>
        </p:nvSpPr>
        <p:spPr>
          <a:xfrm>
            <a:off x="794569" y="1728000"/>
            <a:ext cx="2975206" cy="720000"/>
          </a:xfrm>
        </p:spPr>
        <p:txBody>
          <a:bodyPr rtlCol="0"/>
          <a:lstStyle/>
          <a:p>
            <a:pPr rtl="0"/>
            <a:r>
              <a:rPr lang="el-GR" b="1" i="1" dirty="0"/>
              <a:t>1</a:t>
            </a:r>
            <a:r>
              <a:rPr lang="el-GR" dirty="0"/>
              <a:t/>
            </a:r>
            <a:br>
              <a:rPr lang="el-GR" dirty="0"/>
            </a:br>
            <a:endParaRPr lang="el-GR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6" name="Θέση περιεχομένου 5"/>
          <p:cNvSpPr>
            <a:spLocks noGrp="1"/>
          </p:cNvSpPr>
          <p:nvPr>
            <p:ph idx="14"/>
          </p:nvPr>
        </p:nvSpPr>
        <p:spPr>
          <a:xfrm>
            <a:off x="794569" y="2673626"/>
            <a:ext cx="2975206" cy="3814371"/>
          </a:xfrm>
          <a:noFill/>
        </p:spPr>
        <p:txBody>
          <a:bodyPr rtlCol="0"/>
          <a:lstStyle/>
          <a:p>
            <a:pPr marL="0" indent="0">
              <a:buNone/>
            </a:pPr>
            <a:r>
              <a:rPr lang="el-GR" b="1" dirty="0"/>
              <a:t>Προϊόντα ή υπηρεσίες </a:t>
            </a:r>
            <a:r>
              <a:rPr lang="el-GR" dirty="0"/>
              <a:t>που χαρακτηρίζονται από αρκετές ή συνεχόμενες αλλαγές</a:t>
            </a:r>
          </a:p>
        </p:txBody>
      </p:sp>
      <p:sp>
        <p:nvSpPr>
          <p:cNvPr id="10" name="Θέση περιεχομένου 9"/>
          <p:cNvSpPr>
            <a:spLocks noGrp="1"/>
          </p:cNvSpPr>
          <p:nvPr>
            <p:ph idx="12"/>
          </p:nvPr>
        </p:nvSpPr>
        <p:spPr/>
        <p:txBody>
          <a:bodyPr rtlCol="0"/>
          <a:lstStyle/>
          <a:p>
            <a:pPr rtl="0"/>
            <a:r>
              <a:rPr lang="el-GR" b="1" i="1" dirty="0"/>
              <a:t>2</a:t>
            </a:r>
            <a:r>
              <a:rPr lang="el-GR" dirty="0"/>
              <a:t/>
            </a:r>
            <a:br>
              <a:rPr lang="el-GR" dirty="0"/>
            </a:br>
            <a:endParaRPr lang="el-GR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7" name="Θέση περιεχομένου 6"/>
          <p:cNvSpPr>
            <a:spLocks noGrp="1"/>
          </p:cNvSpPr>
          <p:nvPr>
            <p:ph idx="15"/>
          </p:nvPr>
        </p:nvSpPr>
        <p:spPr>
          <a:xfrm>
            <a:off x="4614397" y="2673626"/>
            <a:ext cx="2975206" cy="3814371"/>
          </a:xfrm>
          <a:noFill/>
        </p:spPr>
        <p:txBody>
          <a:bodyPr rtlCol="0"/>
          <a:lstStyle/>
          <a:p>
            <a:pPr marL="0" indent="0">
              <a:buNone/>
            </a:pPr>
            <a:r>
              <a:rPr lang="el-GR" dirty="0"/>
              <a:t>Συνεχώς </a:t>
            </a:r>
            <a:r>
              <a:rPr lang="el-GR" b="1" dirty="0"/>
              <a:t>μεταβαλλόμενους ανταγωνιστές</a:t>
            </a:r>
            <a:r>
              <a:rPr lang="el-GR" dirty="0"/>
              <a:t>, </a:t>
            </a:r>
            <a:r>
              <a:rPr lang="el-GR" b="1" dirty="0"/>
              <a:t>πελάτες</a:t>
            </a:r>
            <a:r>
              <a:rPr lang="el-GR" dirty="0"/>
              <a:t> &amp; λοιπούς </a:t>
            </a:r>
            <a:r>
              <a:rPr lang="el-GR" b="1" dirty="0"/>
              <a:t>εξωτερικούς</a:t>
            </a:r>
            <a:r>
              <a:rPr lang="el-GR" dirty="0"/>
              <a:t> </a:t>
            </a:r>
            <a:r>
              <a:rPr lang="el-GR" b="1" dirty="0"/>
              <a:t>σχετικούς παράγοντες </a:t>
            </a:r>
            <a:r>
              <a:rPr lang="el-GR" dirty="0"/>
              <a:t>ή συνεχώς μεταβαλλόμενο τρόπο της συμπεριφοράς τους</a:t>
            </a:r>
          </a:p>
        </p:txBody>
      </p:sp>
      <p:sp>
        <p:nvSpPr>
          <p:cNvPr id="11" name="Θέση περιεχομένου 10"/>
          <p:cNvSpPr>
            <a:spLocks noGrp="1"/>
          </p:cNvSpPr>
          <p:nvPr>
            <p:ph idx="13"/>
          </p:nvPr>
        </p:nvSpPr>
        <p:spPr>
          <a:xfrm>
            <a:off x="8434225" y="1728000"/>
            <a:ext cx="3512468" cy="720000"/>
          </a:xfrm>
        </p:spPr>
        <p:txBody>
          <a:bodyPr rtlCol="0"/>
          <a:lstStyle/>
          <a:p>
            <a:pPr rtl="0"/>
            <a:r>
              <a:rPr lang="el-GR" b="1" i="1" dirty="0"/>
              <a:t>3</a:t>
            </a:r>
            <a:r>
              <a:rPr lang="el-GR" dirty="0"/>
              <a:t/>
            </a:r>
            <a:br>
              <a:rPr lang="el-GR" dirty="0"/>
            </a:br>
            <a:endParaRPr lang="el-GR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8" name="Θέση περιεχομένου 7"/>
          <p:cNvSpPr>
            <a:spLocks noGrp="1"/>
          </p:cNvSpPr>
          <p:nvPr>
            <p:ph idx="16"/>
          </p:nvPr>
        </p:nvSpPr>
        <p:spPr>
          <a:xfrm>
            <a:off x="8434224" y="2673626"/>
            <a:ext cx="3512469" cy="3814371"/>
          </a:xfrm>
          <a:noFill/>
        </p:spPr>
        <p:txBody>
          <a:bodyPr rtlCol="0"/>
          <a:lstStyle/>
          <a:p>
            <a:pPr marL="0" indent="0">
              <a:buNone/>
            </a:pPr>
            <a:r>
              <a:rPr lang="el-GR" b="1" dirty="0"/>
              <a:t>Απρόβλεπτες &amp; μεταβαλλόμενες κυβερνητικές πράξεις </a:t>
            </a:r>
            <a:r>
              <a:rPr lang="el-GR" dirty="0"/>
              <a:t>και πολιτικές, που πιθανόν αντανακλούν πολιτικές αντιδράσεις &amp; αλληλοεπιδράσεις μεταξύ του δημοσίου και των διαφόρων ομάδων πίεσης, όπως π.χ. ομάδων προστασίας </a:t>
            </a:r>
            <a:r>
              <a:rPr lang="el-GR" dirty="0" smtClean="0"/>
              <a:t>καταναλωτή, </a:t>
            </a:r>
            <a:r>
              <a:rPr lang="el-GR" dirty="0"/>
              <a:t>ελέγχου μόλυνσης περιβάλλοντος, ασφάλειας προϊόντων, ατομικών δικαιωμάτων (π.χ. ισότητας </a:t>
            </a:r>
            <a:r>
              <a:rPr lang="el-GR" dirty="0" smtClean="0"/>
              <a:t>φύλων), </a:t>
            </a:r>
            <a:r>
              <a:rPr lang="el-GR" dirty="0"/>
              <a:t>συνδικαλιστικών </a:t>
            </a:r>
            <a:r>
              <a:rPr lang="el-GR" dirty="0" smtClean="0"/>
              <a:t> φορέων</a:t>
            </a:r>
            <a:endParaRPr lang="el-GR" dirty="0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25</a:t>
            </a:fld>
            <a:endParaRPr lang="el-GR" dirty="0"/>
          </a:p>
        </p:txBody>
      </p:sp>
      <p:sp>
        <p:nvSpPr>
          <p:cNvPr id="12" name="TextBox 11"/>
          <p:cNvSpPr txBox="1"/>
          <p:nvPr/>
        </p:nvSpPr>
        <p:spPr>
          <a:xfrm>
            <a:off x="9835978" y="6116595"/>
            <a:ext cx="136879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17" name="Ευθεία γραμμή σύνδεσης 16">
            <a:extLst>
              <a:ext uri="{FF2B5EF4-FFF2-40B4-BE49-F238E27FC236}">
                <a16:creationId xmlns:a16="http://schemas.microsoft.com/office/drawing/2014/main" xmlns="" id="{D1B88D64-9EE3-4E51-A07F-93ED426E9ADD}"/>
              </a:ext>
            </a:extLst>
          </p:cNvPr>
          <p:cNvCxnSpPr/>
          <p:nvPr/>
        </p:nvCxnSpPr>
        <p:spPr>
          <a:xfrm>
            <a:off x="4093698" y="3953022"/>
            <a:ext cx="168813" cy="1688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Ευθεία γραμμή σύνδεσης 18">
            <a:extLst>
              <a:ext uri="{FF2B5EF4-FFF2-40B4-BE49-F238E27FC236}">
                <a16:creationId xmlns:a16="http://schemas.microsoft.com/office/drawing/2014/main" xmlns="" id="{46FB9ECB-A235-41EE-AB36-EC757DFA07E0}"/>
              </a:ext>
            </a:extLst>
          </p:cNvPr>
          <p:cNvCxnSpPr>
            <a:cxnSpLocks/>
          </p:cNvCxnSpPr>
          <p:nvPr/>
        </p:nvCxnSpPr>
        <p:spPr>
          <a:xfrm flipH="1">
            <a:off x="4093698" y="4121834"/>
            <a:ext cx="168813" cy="1547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999647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>
          <a:xfrm>
            <a:off x="6330320" y="7064776"/>
            <a:ext cx="4114800" cy="206104"/>
          </a:xfrm>
        </p:spPr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403513" y="6211193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26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825" y="591616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3B107386-7EC1-4010-A0E4-308297EA1080}"/>
              </a:ext>
            </a:extLst>
          </p:cNvPr>
          <p:cNvSpPr/>
          <p:nvPr/>
        </p:nvSpPr>
        <p:spPr>
          <a:xfrm rot="10800000">
            <a:off x="760861" y="1736950"/>
            <a:ext cx="3008914" cy="62909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7" name="Τίτλος 2">
            <a:extLst>
              <a:ext uri="{FF2B5EF4-FFF2-40B4-BE49-F238E27FC236}">
                <a16:creationId xmlns:a16="http://schemas.microsoft.com/office/drawing/2014/main" xmlns="" id="{003781B8-1F07-4497-832B-76CC563A2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024" y="469379"/>
            <a:ext cx="4814157" cy="432000"/>
          </a:xfrm>
        </p:spPr>
        <p:txBody>
          <a:bodyPr rtlCol="0"/>
          <a:lstStyle/>
          <a:p>
            <a:r>
              <a:rPr lang="el-GR" dirty="0"/>
              <a:t>Μεταβαλλόμενο Περιβάλλον</a:t>
            </a:r>
          </a:p>
        </p:txBody>
      </p:sp>
      <p:grpSp>
        <p:nvGrpSpPr>
          <p:cNvPr id="38" name="Ομάδα 37" descr="Θέση εικόνας">
            <a:extLst>
              <a:ext uri="{FF2B5EF4-FFF2-40B4-BE49-F238E27FC236}">
                <a16:creationId xmlns:a16="http://schemas.microsoft.com/office/drawing/2014/main" xmlns="" id="{E257E006-7B49-42B6-893D-10BD3DC5F8DD}"/>
              </a:ext>
            </a:extLst>
          </p:cNvPr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43" name="Ορθογώνιο 6">
              <a:extLst>
                <a:ext uri="{FF2B5EF4-FFF2-40B4-BE49-F238E27FC236}">
                  <a16:creationId xmlns:a16="http://schemas.microsoft.com/office/drawing/2014/main" xmlns="" id="{E63C6ECE-89F9-405C-82F3-F3609D09D4AD}"/>
                </a:ext>
              </a:extLst>
            </p:cNvPr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44" name="Ορθογώνιο 6">
              <a:extLst>
                <a:ext uri="{FF2B5EF4-FFF2-40B4-BE49-F238E27FC236}">
                  <a16:creationId xmlns:a16="http://schemas.microsoft.com/office/drawing/2014/main" xmlns="" id="{63707B32-BE5A-4EAF-A644-D21433DB857B}"/>
                </a:ext>
              </a:extLst>
            </p:cNvPr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grpSp>
        <p:nvGrpSpPr>
          <p:cNvPr id="47" name="Ομάδα 46" descr="Θέση εικόνας">
            <a:extLst>
              <a:ext uri="{FF2B5EF4-FFF2-40B4-BE49-F238E27FC236}">
                <a16:creationId xmlns:a16="http://schemas.microsoft.com/office/drawing/2014/main" xmlns="" id="{6E349A2F-4DCC-497D-869F-690AB370B90B}"/>
              </a:ext>
            </a:extLst>
          </p:cNvPr>
          <p:cNvGrpSpPr/>
          <p:nvPr/>
        </p:nvGrpSpPr>
        <p:grpSpPr>
          <a:xfrm>
            <a:off x="293187" y="400198"/>
            <a:ext cx="4350811" cy="6120000"/>
            <a:chOff x="-3666" y="101650"/>
            <a:chExt cx="4361588" cy="6292683"/>
          </a:xfrm>
        </p:grpSpPr>
        <p:sp>
          <p:nvSpPr>
            <p:cNvPr id="48" name="Ορθογώνιο 6">
              <a:extLst>
                <a:ext uri="{FF2B5EF4-FFF2-40B4-BE49-F238E27FC236}">
                  <a16:creationId xmlns:a16="http://schemas.microsoft.com/office/drawing/2014/main" xmlns="" id="{E0C27884-9122-4842-9235-15A0ACF5BC1C}"/>
                </a:ext>
              </a:extLst>
            </p:cNvPr>
            <p:cNvSpPr/>
            <p:nvPr/>
          </p:nvSpPr>
          <p:spPr>
            <a:xfrm>
              <a:off x="27222" y="621189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49" name="Ορθογώνιο 6">
              <a:extLst>
                <a:ext uri="{FF2B5EF4-FFF2-40B4-BE49-F238E27FC236}">
                  <a16:creationId xmlns:a16="http://schemas.microsoft.com/office/drawing/2014/main" xmlns="" id="{A977A5AD-22BB-4FA3-A611-6B61A8927E44}"/>
                </a:ext>
              </a:extLst>
            </p:cNvPr>
            <p:cNvSpPr/>
            <p:nvPr/>
          </p:nvSpPr>
          <p:spPr>
            <a:xfrm flipV="1">
              <a:off x="-3666" y="10165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50" name="Θέση περιεχομένου 3">
            <a:extLst>
              <a:ext uri="{FF2B5EF4-FFF2-40B4-BE49-F238E27FC236}">
                <a16:creationId xmlns:a16="http://schemas.microsoft.com/office/drawing/2014/main" xmlns="" id="{33E2695B-F456-488B-A819-DB2C4AA7280A}"/>
              </a:ext>
            </a:extLst>
          </p:cNvPr>
          <p:cNvSpPr txBox="1">
            <a:spLocks/>
          </p:cNvSpPr>
          <p:nvPr/>
        </p:nvSpPr>
        <p:spPr>
          <a:xfrm>
            <a:off x="419024" y="991311"/>
            <a:ext cx="2954451" cy="40779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dirty="0"/>
              <a:t>Μέρος Δεύτερο</a:t>
            </a:r>
          </a:p>
        </p:txBody>
      </p:sp>
      <p:sp>
        <p:nvSpPr>
          <p:cNvPr id="36" name="Ορθογώνιο 6">
            <a:extLst>
              <a:ext uri="{FF2B5EF4-FFF2-40B4-BE49-F238E27FC236}">
                <a16:creationId xmlns:a16="http://schemas.microsoft.com/office/drawing/2014/main" xmlns="" id="{B42290A2-47E3-44BC-BB1A-46D84E20B7C5}"/>
              </a:ext>
            </a:extLst>
          </p:cNvPr>
          <p:cNvSpPr/>
          <p:nvPr/>
        </p:nvSpPr>
        <p:spPr>
          <a:xfrm flipV="1">
            <a:off x="350988" y="400198"/>
            <a:ext cx="4320000" cy="177428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37" name="Ορθογώνιο 6">
            <a:extLst>
              <a:ext uri="{FF2B5EF4-FFF2-40B4-BE49-F238E27FC236}">
                <a16:creationId xmlns:a16="http://schemas.microsoft.com/office/drawing/2014/main" xmlns="" id="{73598087-BCD6-4FC3-B985-D436D83DC0B2}"/>
              </a:ext>
            </a:extLst>
          </p:cNvPr>
          <p:cNvSpPr/>
          <p:nvPr/>
        </p:nvSpPr>
        <p:spPr>
          <a:xfrm>
            <a:off x="345429" y="6211193"/>
            <a:ext cx="4320000" cy="177428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39" name="Θέση περιεχομένου 8">
            <a:extLst>
              <a:ext uri="{FF2B5EF4-FFF2-40B4-BE49-F238E27FC236}">
                <a16:creationId xmlns:a16="http://schemas.microsoft.com/office/drawing/2014/main" xmlns="" id="{CB4A1DEB-8FD7-477D-BEAF-7E3FF350BA26}"/>
              </a:ext>
            </a:extLst>
          </p:cNvPr>
          <p:cNvSpPr txBox="1">
            <a:spLocks/>
          </p:cNvSpPr>
          <p:nvPr/>
        </p:nvSpPr>
        <p:spPr>
          <a:xfrm>
            <a:off x="760860" y="1984868"/>
            <a:ext cx="2975206" cy="72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i="1" dirty="0">
                <a:solidFill>
                  <a:schemeClr val="accent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40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133DDDAF-78F0-4989-8EF1-96B130359DF5}"/>
              </a:ext>
            </a:extLst>
          </p:cNvPr>
          <p:cNvSpPr/>
          <p:nvPr/>
        </p:nvSpPr>
        <p:spPr>
          <a:xfrm rot="10800000" flipV="1">
            <a:off x="760861" y="2363922"/>
            <a:ext cx="3008914" cy="6291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42" name="Θέση περιεχομένου 5">
            <a:extLst>
              <a:ext uri="{FF2B5EF4-FFF2-40B4-BE49-F238E27FC236}">
                <a16:creationId xmlns:a16="http://schemas.microsoft.com/office/drawing/2014/main" xmlns="" id="{3DC47DAA-DD71-499D-96A3-615DE5A09B80}"/>
              </a:ext>
            </a:extLst>
          </p:cNvPr>
          <p:cNvSpPr txBox="1">
            <a:spLocks/>
          </p:cNvSpPr>
          <p:nvPr/>
        </p:nvSpPr>
        <p:spPr>
          <a:xfrm>
            <a:off x="794569" y="2673626"/>
            <a:ext cx="2975206" cy="381437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dirty="0"/>
              <a:t>Μεγάλες και γρήγορες </a:t>
            </a:r>
            <a:r>
              <a:rPr lang="el-GR" b="1" dirty="0"/>
              <a:t>αλλαγές στις αξίες και στις προσδοκίες</a:t>
            </a:r>
            <a:r>
              <a:rPr lang="el-GR" dirty="0"/>
              <a:t> μεγάλου αριθμού ατόμων</a:t>
            </a:r>
          </a:p>
        </p:txBody>
      </p:sp>
      <p:sp>
        <p:nvSpPr>
          <p:cNvPr id="45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5303E264-30EE-4F80-B3E5-1A030E4C4152}"/>
              </a:ext>
            </a:extLst>
          </p:cNvPr>
          <p:cNvSpPr/>
          <p:nvPr/>
        </p:nvSpPr>
        <p:spPr>
          <a:xfrm rot="10800000">
            <a:off x="4914375" y="1745562"/>
            <a:ext cx="3008914" cy="62909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46" name="Θέση περιεχομένου 8">
            <a:extLst>
              <a:ext uri="{FF2B5EF4-FFF2-40B4-BE49-F238E27FC236}">
                <a16:creationId xmlns:a16="http://schemas.microsoft.com/office/drawing/2014/main" xmlns="" id="{431E4B1A-5E39-488F-AEE1-F66C6EE79D6E}"/>
              </a:ext>
            </a:extLst>
          </p:cNvPr>
          <p:cNvSpPr txBox="1">
            <a:spLocks/>
          </p:cNvSpPr>
          <p:nvPr/>
        </p:nvSpPr>
        <p:spPr>
          <a:xfrm>
            <a:off x="4914374" y="1993480"/>
            <a:ext cx="2975206" cy="72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i="1" dirty="0">
                <a:solidFill>
                  <a:schemeClr val="accent1">
                    <a:lumMod val="75000"/>
                  </a:schemeClr>
                </a:solidFill>
              </a:rPr>
              <a:t>5</a:t>
            </a:r>
          </a:p>
        </p:txBody>
      </p:sp>
      <p:sp>
        <p:nvSpPr>
          <p:cNvPr id="53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7690D7A4-B8F5-46FA-B8C0-58B66981D698}"/>
              </a:ext>
            </a:extLst>
          </p:cNvPr>
          <p:cNvSpPr/>
          <p:nvPr/>
        </p:nvSpPr>
        <p:spPr>
          <a:xfrm rot="10800000" flipV="1">
            <a:off x="4914375" y="2372534"/>
            <a:ext cx="3008914" cy="6291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54" name="Θέση περιεχομένου 5">
            <a:extLst>
              <a:ext uri="{FF2B5EF4-FFF2-40B4-BE49-F238E27FC236}">
                <a16:creationId xmlns:a16="http://schemas.microsoft.com/office/drawing/2014/main" xmlns="" id="{3AA718A8-DC13-4E20-A4A0-0604DCFEBD83}"/>
              </a:ext>
            </a:extLst>
          </p:cNvPr>
          <p:cNvSpPr txBox="1">
            <a:spLocks/>
          </p:cNvSpPr>
          <p:nvPr/>
        </p:nvSpPr>
        <p:spPr>
          <a:xfrm>
            <a:off x="4948083" y="2682238"/>
            <a:ext cx="2975206" cy="381437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dirty="0"/>
              <a:t>Μεγάλες </a:t>
            </a:r>
            <a:r>
              <a:rPr lang="el-GR" b="1" dirty="0"/>
              <a:t>τεχνολογικές ανακαλύψεις ή καινοτομίες</a:t>
            </a:r>
            <a:r>
              <a:rPr lang="el-GR" dirty="0"/>
              <a:t> οι οποίες κάνουν την χρησιμοποίηση των υπαρχόντων τεχνολογιών, ασύμφορη ή αδύνατη (άχρηστη)</a:t>
            </a:r>
          </a:p>
        </p:txBody>
      </p:sp>
      <p:cxnSp>
        <p:nvCxnSpPr>
          <p:cNvPr id="67" name="Ευθεία γραμμή σύνδεσης 66">
            <a:extLst>
              <a:ext uri="{FF2B5EF4-FFF2-40B4-BE49-F238E27FC236}">
                <a16:creationId xmlns:a16="http://schemas.microsoft.com/office/drawing/2014/main" xmlns="" id="{D969085C-1C2D-42B2-9201-63572D948FDE}"/>
              </a:ext>
            </a:extLst>
          </p:cNvPr>
          <p:cNvCxnSpPr/>
          <p:nvPr/>
        </p:nvCxnSpPr>
        <p:spPr>
          <a:xfrm>
            <a:off x="4274522" y="3773097"/>
            <a:ext cx="168813" cy="168812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Ευθεία γραμμή σύνδεσης 67">
            <a:extLst>
              <a:ext uri="{FF2B5EF4-FFF2-40B4-BE49-F238E27FC236}">
                <a16:creationId xmlns:a16="http://schemas.microsoft.com/office/drawing/2014/main" xmlns="" id="{860EB489-7EAA-4AC2-A1E4-AFD18D33557F}"/>
              </a:ext>
            </a:extLst>
          </p:cNvPr>
          <p:cNvCxnSpPr>
            <a:cxnSpLocks/>
          </p:cNvCxnSpPr>
          <p:nvPr/>
        </p:nvCxnSpPr>
        <p:spPr>
          <a:xfrm flipH="1">
            <a:off x="4274522" y="3902637"/>
            <a:ext cx="168813" cy="154744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876408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Î£ÏÎµÏÎ¹ÎºÎ® ÎµÎ¹ÎºÏÎ½Î±">
            <a:extLst>
              <a:ext uri="{FF2B5EF4-FFF2-40B4-BE49-F238E27FC236}">
                <a16:creationId xmlns:a16="http://schemas.microsoft.com/office/drawing/2014/main" xmlns="" id="{3AC27DE8-7E55-4764-A3B5-E5E69C8A14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554" y="219196"/>
            <a:ext cx="4737966" cy="641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Ομάδα 18" descr="Θέση εικόνας"/>
          <p:cNvGrpSpPr/>
          <p:nvPr/>
        </p:nvGrpSpPr>
        <p:grpSpPr>
          <a:xfrm>
            <a:off x="323999" y="323998"/>
            <a:ext cx="4320000" cy="6163999"/>
            <a:chOff x="180000" y="180000"/>
            <a:chExt cx="4330700" cy="6337924"/>
          </a:xfrm>
        </p:grpSpPr>
        <p:sp>
          <p:nvSpPr>
            <p:cNvPr id="20" name="Ορθογώνιο 6"/>
            <p:cNvSpPr/>
            <p:nvPr/>
          </p:nvSpPr>
          <p:spPr>
            <a:xfrm>
              <a:off x="180000" y="633549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21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3" name="Τίτλος 2"/>
          <p:cNvSpPr>
            <a:spLocks noGrp="1"/>
          </p:cNvSpPr>
          <p:nvPr>
            <p:ph type="title"/>
          </p:nvPr>
        </p:nvSpPr>
        <p:spPr>
          <a:xfrm>
            <a:off x="5414965" y="312341"/>
            <a:ext cx="6660100" cy="432000"/>
          </a:xfrm>
        </p:spPr>
        <p:txBody>
          <a:bodyPr rtlCol="0"/>
          <a:lstStyle/>
          <a:p>
            <a:pPr algn="ctr" rtl="0"/>
            <a:r>
              <a:rPr lang="el-GR" altLang="el-GR" sz="2200" b="1" dirty="0">
                <a:sym typeface="+mn-ea"/>
              </a:rPr>
              <a:t>Παραδείγματα επιχειρήσεων που λειτουργούν σε μεταβαλλόμενο περιβάλλον</a:t>
            </a:r>
            <a:endParaRPr lang="el-GR" sz="2200" b="1" dirty="0"/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35"/>
          </p:nvPr>
        </p:nvSpPr>
        <p:spPr>
          <a:xfrm>
            <a:off x="6312525" y="3574904"/>
            <a:ext cx="2251710" cy="360000"/>
          </a:xfrm>
        </p:spPr>
        <p:txBody>
          <a:bodyPr rtlCol="0"/>
          <a:lstStyle/>
          <a:p>
            <a:pPr algn="ctr"/>
            <a:r>
              <a:rPr lang="el-GR" sz="1600" b="1" dirty="0"/>
              <a:t>Η/Υ, προγραμμάτων Η/Υ και πληροφορικής</a:t>
            </a:r>
          </a:p>
        </p:txBody>
      </p:sp>
      <p:sp>
        <p:nvSpPr>
          <p:cNvPr id="13" name="Θέση κειμένου 12"/>
          <p:cNvSpPr>
            <a:spLocks noGrp="1"/>
          </p:cNvSpPr>
          <p:nvPr>
            <p:ph type="body" sz="quarter" idx="45"/>
          </p:nvPr>
        </p:nvSpPr>
        <p:spPr>
          <a:xfrm>
            <a:off x="6502380" y="5180035"/>
            <a:ext cx="1872000" cy="360000"/>
          </a:xfrm>
        </p:spPr>
        <p:txBody>
          <a:bodyPr rtlCol="0"/>
          <a:lstStyle/>
          <a:p>
            <a:pPr algn="ctr"/>
            <a:r>
              <a:rPr lang="el-GR" sz="1600" b="1" dirty="0"/>
              <a:t>Φαρμακευτικών προϊόντων</a:t>
            </a:r>
          </a:p>
        </p:txBody>
      </p:sp>
      <p:sp>
        <p:nvSpPr>
          <p:cNvPr id="8" name="Θέση κειμένου 7"/>
          <p:cNvSpPr>
            <a:spLocks noGrp="1"/>
          </p:cNvSpPr>
          <p:nvPr>
            <p:ph type="body" sz="quarter" idx="37"/>
          </p:nvPr>
        </p:nvSpPr>
        <p:spPr>
          <a:xfrm>
            <a:off x="9899640" y="3574904"/>
            <a:ext cx="1872000" cy="360000"/>
          </a:xfrm>
        </p:spPr>
        <p:txBody>
          <a:bodyPr rtlCol="0"/>
          <a:lstStyle/>
          <a:p>
            <a:pPr algn="ctr"/>
            <a:r>
              <a:rPr lang="el-GR" sz="1600" b="1" dirty="0"/>
              <a:t>Ηλεκτρονικής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27</a:t>
            </a:fld>
            <a:endParaRPr lang="el-GR" dirty="0"/>
          </a:p>
        </p:txBody>
      </p:sp>
      <p:sp>
        <p:nvSpPr>
          <p:cNvPr id="26" name="Θέση κειμένου 13"/>
          <p:cNvSpPr>
            <a:spLocks noGrp="1"/>
          </p:cNvSpPr>
          <p:nvPr/>
        </p:nvSpPr>
        <p:spPr>
          <a:xfrm>
            <a:off x="9794091" y="5346555"/>
            <a:ext cx="2233930" cy="9067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b="1" dirty="0">
                <a:latin typeface="+mj-lt"/>
              </a:rPr>
              <a:t>Μόδας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32744" y="6073017"/>
            <a:ext cx="14861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5" name="Γραφικό 14" descr="Φορητός υπολογιστής">
            <a:extLst>
              <a:ext uri="{FF2B5EF4-FFF2-40B4-BE49-F238E27FC236}">
                <a16:creationId xmlns:a16="http://schemas.microsoft.com/office/drawing/2014/main" xmlns="" id="{CDFCD0E9-41DD-4282-BB8B-81B3BF19C1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981180" y="2541079"/>
            <a:ext cx="914400" cy="914400"/>
          </a:xfrm>
          <a:prstGeom prst="rect">
            <a:avLst/>
          </a:prstGeom>
        </p:spPr>
      </p:pic>
      <p:pic>
        <p:nvPicPr>
          <p:cNvPr id="17" name="Γραφικό 16" descr="Κάμερα Web">
            <a:extLst>
              <a:ext uri="{FF2B5EF4-FFF2-40B4-BE49-F238E27FC236}">
                <a16:creationId xmlns:a16="http://schemas.microsoft.com/office/drawing/2014/main" xmlns="" id="{F4A16A86-99CD-45A2-BA94-07140FF020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378440" y="2549913"/>
            <a:ext cx="914400" cy="914400"/>
          </a:xfrm>
          <a:prstGeom prst="rect">
            <a:avLst/>
          </a:prstGeom>
        </p:spPr>
      </p:pic>
      <p:pic>
        <p:nvPicPr>
          <p:cNvPr id="30" name="Γραφικό 29" descr="Φάρμακο">
            <a:extLst>
              <a:ext uri="{FF2B5EF4-FFF2-40B4-BE49-F238E27FC236}">
                <a16:creationId xmlns:a16="http://schemas.microsoft.com/office/drawing/2014/main" xmlns="" id="{B1B40417-2239-4715-BB2E-5D031CED0E6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089975" y="4259729"/>
            <a:ext cx="763567" cy="763567"/>
          </a:xfrm>
          <a:prstGeom prst="rect">
            <a:avLst/>
          </a:prstGeom>
        </p:spPr>
      </p:pic>
      <p:pic>
        <p:nvPicPr>
          <p:cNvPr id="32" name="Γραφικό 31" descr="Ψηλά τακούνια">
            <a:extLst>
              <a:ext uri="{FF2B5EF4-FFF2-40B4-BE49-F238E27FC236}">
                <a16:creationId xmlns:a16="http://schemas.microsoft.com/office/drawing/2014/main" xmlns="" id="{C7694312-7B33-4319-96E9-E9F60F83063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529273" y="4234165"/>
            <a:ext cx="763567" cy="763567"/>
          </a:xfrm>
          <a:prstGeom prst="rect">
            <a:avLst/>
          </a:prstGeom>
        </p:spPr>
      </p:pic>
      <p:sp>
        <p:nvSpPr>
          <p:cNvPr id="22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D0A4F8C6-0877-4617-89C4-0A13AC5C7D05}"/>
              </a:ext>
            </a:extLst>
          </p:cNvPr>
          <p:cNvSpPr/>
          <p:nvPr/>
        </p:nvSpPr>
        <p:spPr>
          <a:xfrm rot="10800000" flipV="1">
            <a:off x="8206192" y="1989473"/>
            <a:ext cx="1872000" cy="17345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9" name="Γραφικό 8" descr="Δορυφόρος">
            <a:extLst>
              <a:ext uri="{FF2B5EF4-FFF2-40B4-BE49-F238E27FC236}">
                <a16:creationId xmlns:a16="http://schemas.microsoft.com/office/drawing/2014/main" xmlns="" id="{5DEBF03A-7DA8-4053-8B25-CD322C29408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8745015" y="1325736"/>
            <a:ext cx="783990" cy="783990"/>
          </a:xfrm>
          <a:prstGeom prst="rect">
            <a:avLst/>
          </a:prstGeom>
        </p:spPr>
      </p:pic>
      <p:sp>
        <p:nvSpPr>
          <p:cNvPr id="23" name="Θέση κειμένου 7">
            <a:extLst>
              <a:ext uri="{FF2B5EF4-FFF2-40B4-BE49-F238E27FC236}">
                <a16:creationId xmlns:a16="http://schemas.microsoft.com/office/drawing/2014/main" xmlns="" id="{417308D7-7504-4238-8D83-E2FA038C908C}"/>
              </a:ext>
            </a:extLst>
          </p:cNvPr>
          <p:cNvSpPr txBox="1">
            <a:spLocks/>
          </p:cNvSpPr>
          <p:nvPr/>
        </p:nvSpPr>
        <p:spPr>
          <a:xfrm>
            <a:off x="8201010" y="2273391"/>
            <a:ext cx="1872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b="1" dirty="0"/>
              <a:t>Τηλεπικοινωνιών</a:t>
            </a:r>
          </a:p>
        </p:txBody>
      </p:sp>
    </p:spTree>
    <p:extLst>
      <p:ext uri="{BB962C8B-B14F-4D97-AF65-F5344CB8AC3E}">
        <p14:creationId xmlns:p14="http://schemas.microsoft.com/office/powerpoint/2010/main" xmlns="" val="2063828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Εικόνα 30">
            <a:extLst>
              <a:ext uri="{FF2B5EF4-FFF2-40B4-BE49-F238E27FC236}">
                <a16:creationId xmlns:a16="http://schemas.microsoft.com/office/drawing/2014/main" xmlns="" id="{462A6CAA-E48F-4796-839B-8E93357372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  <p:sp>
        <p:nvSpPr>
          <p:cNvPr id="103" name="Freeform 5">
            <a:extLst>
              <a:ext uri="{FF2B5EF4-FFF2-40B4-BE49-F238E27FC236}">
                <a16:creationId xmlns:a16="http://schemas.microsoft.com/office/drawing/2014/main" xmlns="" id="{87CC2527-562A-4F69-B487-4371E5B243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  <a:ex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0" name="Θέση κειμένου 44">
            <a:extLst>
              <a:ext uri="{FF2B5EF4-FFF2-40B4-BE49-F238E27FC236}">
                <a16:creationId xmlns:a16="http://schemas.microsoft.com/office/drawing/2014/main" xmlns="" id="{00453FE2-8F5B-415E-8D8B-48C4491E4EA8}"/>
              </a:ext>
            </a:extLst>
          </p:cNvPr>
          <p:cNvSpPr txBox="1">
            <a:spLocks/>
          </p:cNvSpPr>
          <p:nvPr/>
        </p:nvSpPr>
        <p:spPr>
          <a:xfrm>
            <a:off x="8022021" y="3231931"/>
            <a:ext cx="3852041" cy="1834056"/>
          </a:xfrm>
          <a:prstGeom prst="ellipse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40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Ετ</a:t>
            </a:r>
            <a:r>
              <a:rPr lang="en-US" sz="40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αιρεία IBM </a:t>
            </a:r>
          </a:p>
        </p:txBody>
      </p:sp>
      <p:cxnSp>
        <p:nvCxnSpPr>
          <p:cNvPr id="104" name="Straight Connector 98">
            <a:extLst>
              <a:ext uri="{FF2B5EF4-FFF2-40B4-BE49-F238E27FC236}">
                <a16:creationId xmlns:a16="http://schemas.microsoft.com/office/drawing/2014/main" xmlns="" id="{BCDAEC91-5BCE-4B55-9CC0-43EF94CB73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257906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07785" y="1855454"/>
            <a:ext cx="4491355" cy="4217563"/>
          </a:xfrm>
        </p:spPr>
        <p:txBody>
          <a:bodyPr rtlCol="0"/>
          <a:lstStyle/>
          <a:p>
            <a:r>
              <a:rPr lang="el-GR" sz="1600" b="1" dirty="0"/>
              <a:t>Παράδειγμα</a:t>
            </a:r>
            <a:r>
              <a:rPr lang="el-GR" sz="1600" dirty="0"/>
              <a:t>: η εισαγωγή </a:t>
            </a:r>
            <a:r>
              <a:rPr lang="el-GR" sz="1600" b="1" dirty="0"/>
              <a:t>ηλεκτρονικών ψηφιακών ρολογιών</a:t>
            </a:r>
            <a:r>
              <a:rPr lang="el-GR" sz="1600" dirty="0"/>
              <a:t>, είχε μια τεράστια επίδραση στις βιομηχανίες και την αγορά των ρολογιών</a:t>
            </a:r>
          </a:p>
          <a:p>
            <a:pPr marL="0" indent="0">
              <a:buNone/>
            </a:pPr>
            <a:endParaRPr lang="el-GR" sz="1600" dirty="0"/>
          </a:p>
          <a:p>
            <a:r>
              <a:rPr lang="el-GR" sz="1600" dirty="0"/>
              <a:t>Για πολλούς αιώνες τα </a:t>
            </a:r>
            <a:r>
              <a:rPr lang="el-GR" sz="1600" b="1" dirty="0"/>
              <a:t>ελβετικά ρολόγια κυριαρχούσαν στην αγορά</a:t>
            </a:r>
            <a:r>
              <a:rPr lang="el-GR" sz="1600" dirty="0"/>
              <a:t>, βασιζόμενα στην απαιτούμενη δεξιοτεχνία (τέχνη) της κατασκευής τους, στην οποία έδιναν έμφαση οι ελβετικές επιχειρήσεις που ανταγωνίζονταν μεταξύ τους και λειτουργούσαν ανεξάρτητα</a:t>
            </a:r>
          </a:p>
          <a:p>
            <a:pPr marL="0" indent="0">
              <a:buNone/>
            </a:pPr>
            <a:endParaRPr lang="el-GR" sz="1600" dirty="0"/>
          </a:p>
          <a:p>
            <a:r>
              <a:rPr lang="el-GR" sz="1600" dirty="0"/>
              <a:t>Η τεχνολογική αλλαγή από τα χειροποίητα στα ηλεκτρονικά ψηφιακά ρολόγια βρήκε τις ελβετικές επιχειρήσεις ανέτοιμες ή και ανίκανες να ανταποκριθούν στον ανταγωνισμό </a:t>
            </a:r>
          </a:p>
          <a:p>
            <a:pPr rtl="0"/>
            <a:endParaRPr lang="el-GR" sz="1600" noProof="1"/>
          </a:p>
          <a:p>
            <a:pPr marL="0" indent="0" rtl="0">
              <a:buNone/>
            </a:pPr>
            <a:endParaRPr lang="el-GR" sz="1600" noProof="1"/>
          </a:p>
        </p:txBody>
      </p:sp>
      <p:pic>
        <p:nvPicPr>
          <p:cNvPr id="15" name="Θέση εικόνας 14" descr="εναέρια προβολή αυτοκινητοδρόμων μεγάλης πόλης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5217319" y="1255405"/>
            <a:ext cx="6974680" cy="3935414"/>
          </a:xfrm>
        </p:spPr>
      </p:pic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29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2" name="Θέση εικόνας 10" descr="σχέδια μεταλλικών ραφιών βιβλίων σε οροφή">
            <a:extLst>
              <a:ext uri="{FF2B5EF4-FFF2-40B4-BE49-F238E27FC236}">
                <a16:creationId xmlns:a16="http://schemas.microsoft.com/office/drawing/2014/main" xmlns="" id="{BA849515-A640-4DC8-B9F0-DECBBF2B15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7318" y="1255405"/>
            <a:ext cx="6974682" cy="3935414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noFill/>
            <a:prstDash val="solid"/>
            <a:miter lim="800000"/>
          </a:ln>
          <a:effectLst/>
        </p:spPr>
      </p:pic>
      <p:sp>
        <p:nvSpPr>
          <p:cNvPr id="10" name="Τίτλος 5">
            <a:extLst>
              <a:ext uri="{FF2B5EF4-FFF2-40B4-BE49-F238E27FC236}">
                <a16:creationId xmlns:a16="http://schemas.microsoft.com/office/drawing/2014/main" xmlns="" id="{0A149CDD-BAFB-4748-B4CE-8211264509F0}"/>
              </a:ext>
            </a:extLst>
          </p:cNvPr>
          <p:cNvSpPr txBox="1">
            <a:spLocks/>
          </p:cNvSpPr>
          <p:nvPr/>
        </p:nvSpPr>
        <p:spPr>
          <a:xfrm>
            <a:off x="107786" y="763720"/>
            <a:ext cx="4491355" cy="83999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 spc="-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l-GR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Μεταβολές περιβάλλοντος λόγω τεχνολογικών αλλαγών</a:t>
            </a:r>
            <a:r>
              <a:rPr lang="el-G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l-G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el-GR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176" name="Picture 8" descr="ÎÏÎ¿ÏÎ­Î»ÎµÏÎ¼Î± ÎµÎ¹ÎºÏÎ½Î±Ï Î³Î¹Î± SMART WATCH ">
            <a:extLst>
              <a:ext uri="{FF2B5EF4-FFF2-40B4-BE49-F238E27FC236}">
                <a16:creationId xmlns:a16="http://schemas.microsoft.com/office/drawing/2014/main" xmlns="" id="{4FCF232E-9538-445D-B5C3-C3943544F4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7316" y="1255405"/>
            <a:ext cx="6974683" cy="3935414"/>
          </a:xfrm>
          <a:prstGeom prst="rect">
            <a:avLst/>
          </a:prstGeom>
          <a:noFill/>
          <a:ln w="76200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ÎÏÎ¿ÏÎ­Î»ÎµÏÎ¼Î± ÎµÎ¹ÎºÏÎ½Î±Ï Î³Î¹Î± smart WATCH image high definition">
            <a:extLst>
              <a:ext uri="{FF2B5EF4-FFF2-40B4-BE49-F238E27FC236}">
                <a16:creationId xmlns:a16="http://schemas.microsoft.com/office/drawing/2014/main" xmlns="" id="{3ECA1B43-F708-41FF-9A0C-056281C3BD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7314" y="1255405"/>
            <a:ext cx="6974679" cy="393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Î£ÏÎµÏÎ¹ÎºÎ® ÎµÎ¹ÎºÏÎ½Î±">
            <a:extLst>
              <a:ext uri="{FF2B5EF4-FFF2-40B4-BE49-F238E27FC236}">
                <a16:creationId xmlns:a16="http://schemas.microsoft.com/office/drawing/2014/main" xmlns="" id="{38E8906C-74E4-45E2-90D7-8777A9D83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7308" y="1255405"/>
            <a:ext cx="6974678" cy="393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39592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CEACDD1A-AA08-42B0-8EDA-0A94931CB4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47" r="16382" b="-1"/>
          <a:stretch/>
        </p:blipFill>
        <p:spPr bwMode="auto">
          <a:xfrm>
            <a:off x="838200" y="-3810"/>
            <a:ext cx="992886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xmlns="" id="{CB607B98-7700-4DC9-8BE8-A876255F9C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00536BB-96C2-4EB0-B87D-544F34D0A13B}"/>
              </a:ext>
            </a:extLst>
          </p:cNvPr>
          <p:cNvSpPr txBox="1"/>
          <p:nvPr/>
        </p:nvSpPr>
        <p:spPr>
          <a:xfrm>
            <a:off x="9804420" y="5609600"/>
            <a:ext cx="21898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Εργοστάσιο πλεκτοβιομηχανίας, Λονδίνο 1970</a:t>
            </a:r>
          </a:p>
        </p:txBody>
      </p:sp>
    </p:spTree>
    <p:extLst>
      <p:ext uri="{BB962C8B-B14F-4D97-AF65-F5344CB8AC3E}">
        <p14:creationId xmlns:p14="http://schemas.microsoft.com/office/powerpoint/2010/main" xmlns="" val="5254583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>
          <a:xfrm>
            <a:off x="6330320" y="7064776"/>
            <a:ext cx="4114800" cy="206104"/>
          </a:xfrm>
        </p:spPr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403513" y="6211193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30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825" y="591616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3B107386-7EC1-4010-A0E4-308297EA1080}"/>
              </a:ext>
            </a:extLst>
          </p:cNvPr>
          <p:cNvSpPr/>
          <p:nvPr/>
        </p:nvSpPr>
        <p:spPr>
          <a:xfrm rot="10800000" flipV="1">
            <a:off x="1369184" y="2962614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xmlns="" id="{2A94E4AC-3624-4571-B1C5-4715AC642C31}"/>
              </a:ext>
            </a:extLst>
          </p:cNvPr>
          <p:cNvSpPr txBox="1">
            <a:spLocks/>
          </p:cNvSpPr>
          <p:nvPr/>
        </p:nvSpPr>
        <p:spPr>
          <a:xfrm>
            <a:off x="1384009" y="2371132"/>
            <a:ext cx="2560949" cy="27436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Πολυτελών Ρολογιών</a:t>
            </a:r>
            <a:endParaRPr lang="el-GR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07932BAD-5506-4A1F-8A7F-80DD13A72B60}"/>
              </a:ext>
            </a:extLst>
          </p:cNvPr>
          <p:cNvSpPr/>
          <p:nvPr/>
        </p:nvSpPr>
        <p:spPr>
          <a:xfrm rot="10800000" flipV="1">
            <a:off x="8247043" y="3020505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3" name="Text Placeholder 24">
            <a:extLst>
              <a:ext uri="{FF2B5EF4-FFF2-40B4-BE49-F238E27FC236}">
                <a16:creationId xmlns:a16="http://schemas.microsoft.com/office/drawing/2014/main" xmlns="" id="{CA604BFF-055F-4891-B93D-A156B919C0E5}"/>
              </a:ext>
            </a:extLst>
          </p:cNvPr>
          <p:cNvSpPr txBox="1">
            <a:spLocks/>
          </p:cNvSpPr>
          <p:nvPr/>
        </p:nvSpPr>
        <p:spPr>
          <a:xfrm>
            <a:off x="8340864" y="2365464"/>
            <a:ext cx="2388132" cy="49643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Εύχρηστων &amp; καλαίσθητων ρολογιών</a:t>
            </a:r>
            <a:r>
              <a:rPr lang="el-G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  <p:grpSp>
        <p:nvGrpSpPr>
          <p:cNvPr id="38" name="Ομάδα 37" descr="Θέση εικόνας">
            <a:extLst>
              <a:ext uri="{FF2B5EF4-FFF2-40B4-BE49-F238E27FC236}">
                <a16:creationId xmlns:a16="http://schemas.microsoft.com/office/drawing/2014/main" xmlns="" id="{E257E006-7B49-42B6-893D-10BD3DC5F8DD}"/>
              </a:ext>
            </a:extLst>
          </p:cNvPr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43" name="Ορθογώνιο 6">
              <a:extLst>
                <a:ext uri="{FF2B5EF4-FFF2-40B4-BE49-F238E27FC236}">
                  <a16:creationId xmlns:a16="http://schemas.microsoft.com/office/drawing/2014/main" xmlns="" id="{E63C6ECE-89F9-405C-82F3-F3609D09D4AD}"/>
                </a:ext>
              </a:extLst>
            </p:cNvPr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44" name="Ορθογώνιο 6">
              <a:extLst>
                <a:ext uri="{FF2B5EF4-FFF2-40B4-BE49-F238E27FC236}">
                  <a16:creationId xmlns:a16="http://schemas.microsoft.com/office/drawing/2014/main" xmlns="" id="{63707B32-BE5A-4EAF-A644-D21433DB857B}"/>
                </a:ext>
              </a:extLst>
            </p:cNvPr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grpSp>
        <p:nvGrpSpPr>
          <p:cNvPr id="47" name="Ομάδα 46" descr="Θέση εικόνας">
            <a:extLst>
              <a:ext uri="{FF2B5EF4-FFF2-40B4-BE49-F238E27FC236}">
                <a16:creationId xmlns:a16="http://schemas.microsoft.com/office/drawing/2014/main" xmlns="" id="{6E349A2F-4DCC-497D-869F-690AB370B90B}"/>
              </a:ext>
            </a:extLst>
          </p:cNvPr>
          <p:cNvGrpSpPr/>
          <p:nvPr/>
        </p:nvGrpSpPr>
        <p:grpSpPr>
          <a:xfrm>
            <a:off x="293187" y="400198"/>
            <a:ext cx="4350811" cy="6120000"/>
            <a:chOff x="-3666" y="101650"/>
            <a:chExt cx="4361588" cy="6292683"/>
          </a:xfrm>
        </p:grpSpPr>
        <p:sp>
          <p:nvSpPr>
            <p:cNvPr id="48" name="Ορθογώνιο 6">
              <a:extLst>
                <a:ext uri="{FF2B5EF4-FFF2-40B4-BE49-F238E27FC236}">
                  <a16:creationId xmlns:a16="http://schemas.microsoft.com/office/drawing/2014/main" xmlns="" id="{E0C27884-9122-4842-9235-15A0ACF5BC1C}"/>
                </a:ext>
              </a:extLst>
            </p:cNvPr>
            <p:cNvSpPr/>
            <p:nvPr/>
          </p:nvSpPr>
          <p:spPr>
            <a:xfrm>
              <a:off x="27222" y="621189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49" name="Ορθογώνιο 6">
              <a:extLst>
                <a:ext uri="{FF2B5EF4-FFF2-40B4-BE49-F238E27FC236}">
                  <a16:creationId xmlns:a16="http://schemas.microsoft.com/office/drawing/2014/main" xmlns="" id="{A977A5AD-22BB-4FA3-A611-6B61A8927E44}"/>
                </a:ext>
              </a:extLst>
            </p:cNvPr>
            <p:cNvSpPr/>
            <p:nvPr/>
          </p:nvSpPr>
          <p:spPr>
            <a:xfrm flipV="1">
              <a:off x="-3666" y="10165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50" name="Θέση περιεχομένου 3">
            <a:extLst>
              <a:ext uri="{FF2B5EF4-FFF2-40B4-BE49-F238E27FC236}">
                <a16:creationId xmlns:a16="http://schemas.microsoft.com/office/drawing/2014/main" xmlns="" id="{33E2695B-F456-488B-A819-DB2C4AA7280A}"/>
              </a:ext>
            </a:extLst>
          </p:cNvPr>
          <p:cNvSpPr txBox="1">
            <a:spLocks/>
          </p:cNvSpPr>
          <p:nvPr/>
        </p:nvSpPr>
        <p:spPr>
          <a:xfrm>
            <a:off x="182880" y="976918"/>
            <a:ext cx="11757895" cy="1007736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Ολόκληρη </a:t>
            </a:r>
            <a:r>
              <a:rPr lang="el-GR" sz="1600" b="1" dirty="0"/>
              <a:t>η βιομηχανία ρολογιών της Ελβετίας </a:t>
            </a:r>
            <a:r>
              <a:rPr lang="el-GR" sz="1600" dirty="0"/>
              <a:t>υπέστη τεράστιες ζημιές και </a:t>
            </a:r>
            <a:r>
              <a:rPr lang="el-GR" sz="1600" b="1" dirty="0"/>
              <a:t>αναγκάστηκε</a:t>
            </a:r>
            <a:r>
              <a:rPr lang="el-GR" sz="1600" dirty="0"/>
              <a:t> σταδιακά, τουλάχιστον ορισμένες από τις επιχειρήσεις του κλάδου, </a:t>
            </a:r>
            <a:r>
              <a:rPr lang="el-GR" sz="1600" b="1" dirty="0"/>
              <a:t>να προσαρμοστεί </a:t>
            </a:r>
            <a:r>
              <a:rPr lang="el-GR" sz="1600" dirty="0"/>
              <a:t>στην παραγωγή προϊόντων που απευθύνονται σε συγκεκριμένα τμήματα του καταναλωτικού κοινού, όπως:</a:t>
            </a:r>
          </a:p>
        </p:txBody>
      </p:sp>
      <p:sp>
        <p:nvSpPr>
          <p:cNvPr id="36" name="Ορθογώνιο 6">
            <a:extLst>
              <a:ext uri="{FF2B5EF4-FFF2-40B4-BE49-F238E27FC236}">
                <a16:creationId xmlns:a16="http://schemas.microsoft.com/office/drawing/2014/main" xmlns="" id="{B42290A2-47E3-44BC-BB1A-46D84E20B7C5}"/>
              </a:ext>
            </a:extLst>
          </p:cNvPr>
          <p:cNvSpPr/>
          <p:nvPr/>
        </p:nvSpPr>
        <p:spPr>
          <a:xfrm flipV="1">
            <a:off x="350988" y="400198"/>
            <a:ext cx="4320000" cy="177428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37" name="Ορθογώνιο 6">
            <a:extLst>
              <a:ext uri="{FF2B5EF4-FFF2-40B4-BE49-F238E27FC236}">
                <a16:creationId xmlns:a16="http://schemas.microsoft.com/office/drawing/2014/main" xmlns="" id="{73598087-BCD6-4FC3-B985-D436D83DC0B2}"/>
              </a:ext>
            </a:extLst>
          </p:cNvPr>
          <p:cNvSpPr/>
          <p:nvPr/>
        </p:nvSpPr>
        <p:spPr>
          <a:xfrm>
            <a:off x="345429" y="6211193"/>
            <a:ext cx="4320000" cy="177428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40" name="Εικόνα 39">
            <a:extLst>
              <a:ext uri="{FF2B5EF4-FFF2-40B4-BE49-F238E27FC236}">
                <a16:creationId xmlns:a16="http://schemas.microsoft.com/office/drawing/2014/main" xmlns="" id="{90B3516A-0F06-42E3-9E62-4B1A122836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80444" y="3807759"/>
            <a:ext cx="3585700" cy="2782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021869B-C87D-4EC1-AF1C-67B41D108FEE}"/>
              </a:ext>
            </a:extLst>
          </p:cNvPr>
          <p:cNvSpPr txBox="1"/>
          <p:nvPr/>
        </p:nvSpPr>
        <p:spPr>
          <a:xfrm>
            <a:off x="7512148" y="6314634"/>
            <a:ext cx="389136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dirty="0"/>
          </a:p>
        </p:txBody>
      </p:sp>
      <p:sp>
        <p:nvSpPr>
          <p:cNvPr id="45" name="Τίτλος 5">
            <a:extLst>
              <a:ext uri="{FF2B5EF4-FFF2-40B4-BE49-F238E27FC236}">
                <a16:creationId xmlns:a16="http://schemas.microsoft.com/office/drawing/2014/main" xmlns="" id="{01BEF8DF-284F-4898-8C5D-8BA74FBB616C}"/>
              </a:ext>
            </a:extLst>
          </p:cNvPr>
          <p:cNvSpPr txBox="1">
            <a:spLocks/>
          </p:cNvSpPr>
          <p:nvPr/>
        </p:nvSpPr>
        <p:spPr>
          <a:xfrm>
            <a:off x="2796940" y="261697"/>
            <a:ext cx="7066760" cy="83999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 spc="-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Προσαρμογή ελβετικής βιομηχανίας ρολογιών</a:t>
            </a:r>
            <a:r>
              <a:rPr lang="el-G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l-GR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9222" name="Picture 6" descr="ÎÏÎ¿ÏÎ­Î»ÎµÏÎ¼Î± ÎµÎ¹ÎºÏÎ½Î±Ï Î³Î¹Î± SWATCH STORE">
            <a:extLst>
              <a:ext uri="{FF2B5EF4-FFF2-40B4-BE49-F238E27FC236}">
                <a16:creationId xmlns:a16="http://schemas.microsoft.com/office/drawing/2014/main" xmlns="" id="{F42D7DC5-5AB3-4798-BB26-963944FB5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2079" y="3850792"/>
            <a:ext cx="3585700" cy="2741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ÎÏÎ¿ÏÎ­Î»ÎµÏÎ¼Î± ÎµÎ¹ÎºÏÎ½Î±Ï Î³Î¹Î± swatch logo">
            <a:extLst>
              <a:ext uri="{FF2B5EF4-FFF2-40B4-BE49-F238E27FC236}">
                <a16:creationId xmlns:a16="http://schemas.microsoft.com/office/drawing/2014/main" xmlns="" id="{9CA6EF96-E542-4046-A230-63F49DDFBD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42487" y="3288415"/>
            <a:ext cx="984885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 descr="Î£ÏÎµÏÎ¹ÎºÎ® ÎµÎ¹ÎºÏÎ½Î±">
            <a:extLst>
              <a:ext uri="{FF2B5EF4-FFF2-40B4-BE49-F238E27FC236}">
                <a16:creationId xmlns:a16="http://schemas.microsoft.com/office/drawing/2014/main" xmlns="" id="{D4DD783B-FB80-40B9-8DBB-76B413209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4627" y="3078467"/>
            <a:ext cx="984885" cy="639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3705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Θέση κειμένου 7"/>
          <p:cNvSpPr>
            <a:spLocks noGrp="1"/>
          </p:cNvSpPr>
          <p:nvPr>
            <p:ph type="body" sz="quarter" idx="18"/>
          </p:nvPr>
        </p:nvSpPr>
        <p:spPr>
          <a:xfrm>
            <a:off x="1670797" y="898990"/>
            <a:ext cx="4331070" cy="462915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dirty="0"/>
              <a:t>Στην ηλεκτρονική, οι τεχνολογικές τομές:</a:t>
            </a:r>
          </a:p>
        </p:txBody>
      </p:sp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r>
              <a:rPr lang="el-GR" sz="3600" b="1" dirty="0"/>
              <a:t>Επεξήγηση</a:t>
            </a:r>
            <a:endParaRPr lang="el-GR" sz="3600" dirty="0"/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tretch>
            <a:fillRect/>
          </a:stretch>
        </p:blipFill>
        <p:spPr>
          <a:xfrm>
            <a:off x="9713594" y="767558"/>
            <a:ext cx="1872000" cy="1865922"/>
          </a:xfrm>
        </p:spPr>
      </p:pic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31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>
            <a:extLst>
              <a:ext uri="{FF2B5EF4-FFF2-40B4-BE49-F238E27FC236}">
                <a16:creationId xmlns:a16="http://schemas.microsoft.com/office/drawing/2014/main" xmlns="" id="{D84BD926-C760-4DAE-80C0-7BA1F6D4F535}"/>
              </a:ext>
            </a:extLst>
          </p:cNvPr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>
            <a:extLst>
              <a:ext uri="{FF2B5EF4-FFF2-40B4-BE49-F238E27FC236}">
                <a16:creationId xmlns:a16="http://schemas.microsoft.com/office/drawing/2014/main" xmlns="" id="{059D96B5-82D3-405D-B465-77AC6ECA8146}"/>
              </a:ext>
            </a:extLst>
          </p:cNvPr>
          <p:cNvSpPr txBox="1">
            <a:spLocks/>
          </p:cNvSpPr>
          <p:nvPr/>
        </p:nvSpPr>
        <p:spPr>
          <a:xfrm>
            <a:off x="630867" y="3517313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T</a:t>
            </a:r>
            <a:r>
              <a:rPr lang="el-GR" b="1" dirty="0"/>
              <a:t>ων ολοκληρωμένων κυκλωμάτων</a:t>
            </a:r>
          </a:p>
        </p:txBody>
      </p:sp>
      <p:sp>
        <p:nvSpPr>
          <p:cNvPr id="20" name="Θέση κειμένου 5">
            <a:extLst>
              <a:ext uri="{FF2B5EF4-FFF2-40B4-BE49-F238E27FC236}">
                <a16:creationId xmlns:a16="http://schemas.microsoft.com/office/drawing/2014/main" xmlns="" id="{C884C3C2-0F88-4D3C-8E7A-998E967553B5}"/>
              </a:ext>
            </a:extLst>
          </p:cNvPr>
          <p:cNvSpPr txBox="1">
            <a:spLocks/>
          </p:cNvSpPr>
          <p:nvPr/>
        </p:nvSpPr>
        <p:spPr>
          <a:xfrm>
            <a:off x="4000962" y="3517313"/>
            <a:ext cx="2832531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T</a:t>
            </a:r>
            <a:r>
              <a:rPr lang="el-GR" b="1" dirty="0"/>
              <a:t>ης ελαχιστοποίησης του μεγέθους</a:t>
            </a:r>
          </a:p>
        </p:txBody>
      </p:sp>
      <p:sp>
        <p:nvSpPr>
          <p:cNvPr id="26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58C2BD62-295E-40DD-B479-BDB1A2925D7E}"/>
              </a:ext>
            </a:extLst>
          </p:cNvPr>
          <p:cNvSpPr/>
          <p:nvPr/>
        </p:nvSpPr>
        <p:spPr>
          <a:xfrm rot="10800000" flipV="1">
            <a:off x="578988" y="3240084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16A8833F-422B-4B2D-A8B7-E0351A04DE50}"/>
              </a:ext>
            </a:extLst>
          </p:cNvPr>
          <p:cNvSpPr/>
          <p:nvPr/>
        </p:nvSpPr>
        <p:spPr>
          <a:xfrm rot="10800000" flipV="1">
            <a:off x="4126415" y="3289130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xmlns="" id="{64FA7217-53EE-48A4-884E-265AADD5AC21}"/>
              </a:ext>
            </a:extLst>
          </p:cNvPr>
          <p:cNvSpPr txBox="1">
            <a:spLocks/>
          </p:cNvSpPr>
          <p:nvPr/>
        </p:nvSpPr>
        <p:spPr>
          <a:xfrm>
            <a:off x="582690" y="5444253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800" dirty="0"/>
              <a:t>επηρέασαν σημαντικότατα την φύση των προϊόντων (π.χ. προσωπικοί Η/Υ)</a:t>
            </a:r>
          </a:p>
          <a:p>
            <a:pPr algn="ctr"/>
            <a:endParaRPr lang="el-GR" sz="1800" dirty="0"/>
          </a:p>
          <a:p>
            <a:pPr algn="ctr"/>
            <a:r>
              <a:rPr lang="el-GR" sz="1800" dirty="0"/>
              <a:t> </a:t>
            </a:r>
          </a:p>
        </p:txBody>
      </p:sp>
      <p:pic>
        <p:nvPicPr>
          <p:cNvPr id="13314" name="Picture 2" descr="ÎÏÎ¿ÏÎ­Î»ÎµÏÎ¼Î± ÎµÎ¹ÎºÏÎ½Î±Ï Î³Î¹Î± PRODUCTIVITY black white images">
            <a:extLst>
              <a:ext uri="{FF2B5EF4-FFF2-40B4-BE49-F238E27FC236}">
                <a16:creationId xmlns:a16="http://schemas.microsoft.com/office/drawing/2014/main" xmlns="" id="{53C239CE-26C2-4D6B-9E28-6A4602968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7294" y="784677"/>
            <a:ext cx="4125502" cy="186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Γραφικό 6" descr="Μονό γρανάζι">
            <a:extLst>
              <a:ext uri="{FF2B5EF4-FFF2-40B4-BE49-F238E27FC236}">
                <a16:creationId xmlns:a16="http://schemas.microsoft.com/office/drawing/2014/main" xmlns="" id="{D0AEBA35-E827-4036-9D67-9C76956363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307729" y="2225704"/>
            <a:ext cx="914400" cy="914400"/>
          </a:xfrm>
          <a:prstGeom prst="rect">
            <a:avLst/>
          </a:prstGeom>
        </p:spPr>
      </p:pic>
      <p:pic>
        <p:nvPicPr>
          <p:cNvPr id="15" name="Γραφικό 14" descr="Smartphone">
            <a:extLst>
              <a:ext uri="{FF2B5EF4-FFF2-40B4-BE49-F238E27FC236}">
                <a16:creationId xmlns:a16="http://schemas.microsoft.com/office/drawing/2014/main" xmlns="" id="{173F524D-7451-4A88-A8BB-34D484FF83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002531" y="2361334"/>
            <a:ext cx="784839" cy="784839"/>
          </a:xfrm>
          <a:prstGeom prst="rect">
            <a:avLst/>
          </a:prstGeom>
        </p:spPr>
      </p:pic>
      <p:pic>
        <p:nvPicPr>
          <p:cNvPr id="10242" name="Picture 2" descr="ÎÏÎ¿ÏÎ­Î»ÎµÏÎ¼Î± ÎµÎ¹ÎºÏÎ½Î±Ï Î³Î¹Î± LAPTOP BLACK WHITE IMAGES">
            <a:extLst>
              <a:ext uri="{FF2B5EF4-FFF2-40B4-BE49-F238E27FC236}">
                <a16:creationId xmlns:a16="http://schemas.microsoft.com/office/drawing/2014/main" xmlns="" id="{4177A2B7-4855-48C4-B3BC-37FB80C6C3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6748" y="754958"/>
            <a:ext cx="4623012" cy="392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Î£ÏÎµÏÎ¹ÎºÎ® ÎµÎ¹ÎºÏÎ½Î±">
            <a:extLst>
              <a:ext uri="{FF2B5EF4-FFF2-40B4-BE49-F238E27FC236}">
                <a16:creationId xmlns:a16="http://schemas.microsoft.com/office/drawing/2014/main" xmlns="" id="{1AB4B078-06B9-420E-8F2C-81090ECD3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6748" y="740483"/>
            <a:ext cx="4623012" cy="394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Γραφικό 16" descr="Βέλος: Περιστροφή δεξιά">
            <a:extLst>
              <a:ext uri="{FF2B5EF4-FFF2-40B4-BE49-F238E27FC236}">
                <a16:creationId xmlns:a16="http://schemas.microsoft.com/office/drawing/2014/main" xmlns="" id="{E36BF1E2-8F0D-41F0-AC1D-AF47C4A2C54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343882" y="4578669"/>
            <a:ext cx="657080" cy="657080"/>
          </a:xfrm>
          <a:prstGeom prst="rect">
            <a:avLst/>
          </a:prstGeom>
        </p:spPr>
      </p:pic>
      <p:sp>
        <p:nvSpPr>
          <p:cNvPr id="29" name="Τίτλος 5">
            <a:extLst>
              <a:ext uri="{FF2B5EF4-FFF2-40B4-BE49-F238E27FC236}">
                <a16:creationId xmlns:a16="http://schemas.microsoft.com/office/drawing/2014/main" xmlns="" id="{984AB8C6-2629-4488-819D-CC7B50C00E99}"/>
              </a:ext>
            </a:extLst>
          </p:cNvPr>
          <p:cNvSpPr txBox="1">
            <a:spLocks/>
          </p:cNvSpPr>
          <p:nvPr/>
        </p:nvSpPr>
        <p:spPr>
          <a:xfrm>
            <a:off x="1819104" y="358911"/>
            <a:ext cx="4036553" cy="83999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 spc="-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Τομέας Ηλεκτρονικής</a:t>
            </a:r>
            <a:r>
              <a:rPr lang="el-G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l-GR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03869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>
            <a:extLst>
              <a:ext uri="{FF2B5EF4-FFF2-40B4-BE49-F238E27FC236}">
                <a16:creationId xmlns:a16="http://schemas.microsoft.com/office/drawing/2014/main" xmlns="" id="{0BC9EFE1-D8CB-4668-9980-DB108327A7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305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xmlns="" id="{7CBAE1BD-B8E4-4029-8AA2-C77E4FED98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8" name="Freeform 49">
            <a:extLst>
              <a:ext uri="{FF2B5EF4-FFF2-40B4-BE49-F238E27FC236}">
                <a16:creationId xmlns:a16="http://schemas.microsoft.com/office/drawing/2014/main" xmlns="" id="{77DA6D33-2D62-458C-BF5D-DBF612FD557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1268" name="Picture 4" descr="ÎÏÎ¿ÏÎ­Î»ÎµÏÎ¼Î± ÎµÎ¹ÎºÏÎ½Î±Ï Î³Î¹Î± FACTORY APPLE">
            <a:extLst>
              <a:ext uri="{FF2B5EF4-FFF2-40B4-BE49-F238E27FC236}">
                <a16:creationId xmlns:a16="http://schemas.microsoft.com/office/drawing/2014/main" xmlns="" id="{C51789C9-7794-4AF4-92C2-65026711B7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97" r="19455" b="-1"/>
          <a:stretch/>
        </p:blipFill>
        <p:spPr bwMode="auto">
          <a:xfrm>
            <a:off x="1" y="770037"/>
            <a:ext cx="5298683" cy="6097438"/>
          </a:xfrm>
          <a:custGeom>
            <a:avLst/>
            <a:gdLst>
              <a:gd name="connsiteX0" fmla="*/ 2178155 w 5298683"/>
              <a:gd name="connsiteY0" fmla="*/ 0 h 6097438"/>
              <a:gd name="connsiteX1" fmla="*/ 5298683 w 5298683"/>
              <a:gd name="connsiteY1" fmla="*/ 3120527 h 6097438"/>
              <a:gd name="connsiteX2" fmla="*/ 3392805 w 5298683"/>
              <a:gd name="connsiteY2" fmla="*/ 5995828 h 6097438"/>
              <a:gd name="connsiteX3" fmla="*/ 3115184 w 5298683"/>
              <a:gd name="connsiteY3" fmla="*/ 6097438 h 6097438"/>
              <a:gd name="connsiteX4" fmla="*/ 1241127 w 5298683"/>
              <a:gd name="connsiteY4" fmla="*/ 6097438 h 6097438"/>
              <a:gd name="connsiteX5" fmla="*/ 963506 w 5298683"/>
              <a:gd name="connsiteY5" fmla="*/ 5995828 h 6097438"/>
              <a:gd name="connsiteX6" fmla="*/ 193210 w 5298683"/>
              <a:gd name="connsiteY6" fmla="*/ 5528477 h 6097438"/>
              <a:gd name="connsiteX7" fmla="*/ 0 w 5298683"/>
              <a:gd name="connsiteY7" fmla="*/ 5352876 h 6097438"/>
              <a:gd name="connsiteX8" fmla="*/ 0 w 5298683"/>
              <a:gd name="connsiteY8" fmla="*/ 888178 h 6097438"/>
              <a:gd name="connsiteX9" fmla="*/ 193210 w 5298683"/>
              <a:gd name="connsiteY9" fmla="*/ 712577 h 6097438"/>
              <a:gd name="connsiteX10" fmla="*/ 2178155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Θέση κειμένου 44">
            <a:extLst>
              <a:ext uri="{FF2B5EF4-FFF2-40B4-BE49-F238E27FC236}">
                <a16:creationId xmlns:a16="http://schemas.microsoft.com/office/drawing/2014/main" xmlns="" id="{65C3C285-A5AC-45F2-9C11-893C4A0DF632}"/>
              </a:ext>
            </a:extLst>
          </p:cNvPr>
          <p:cNvSpPr txBox="1">
            <a:spLocks/>
          </p:cNvSpPr>
          <p:nvPr/>
        </p:nvSpPr>
        <p:spPr>
          <a:xfrm>
            <a:off x="7855455" y="3657601"/>
            <a:ext cx="2752354" cy="2709275"/>
          </a:xfrm>
          <a:prstGeom prst="ellipse">
            <a:avLst/>
          </a:prstGeom>
          <a:solidFill>
            <a:srgbClr val="FFFFFF"/>
          </a:solidFill>
          <a:ln w="174625" cmpd="thinThick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1800"/>
              <a:t>Εργοστάσιο </a:t>
            </a:r>
            <a:r>
              <a:rPr lang="el-GR" sz="1800"/>
              <a:t>κατασκευής </a:t>
            </a:r>
            <a:r>
              <a:rPr lang="en-US" sz="1800"/>
              <a:t>iPad στην Ταϊβάν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31156922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Θέση κειμένου 7"/>
          <p:cNvSpPr>
            <a:spLocks noGrp="1"/>
          </p:cNvSpPr>
          <p:nvPr>
            <p:ph type="body" sz="quarter" idx="18"/>
          </p:nvPr>
        </p:nvSpPr>
        <p:spPr>
          <a:xfrm>
            <a:off x="556398" y="1067080"/>
            <a:ext cx="6001867" cy="462915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sz="1600" dirty="0"/>
              <a:t>Στην μόδα, ο όγκος των πληροφοριών, η διαφήμιση και τα ΜΜΕ, συνέβαλλαν στις αλλαγές των προτιμήσεων της νεολαίας</a:t>
            </a:r>
          </a:p>
        </p:txBody>
      </p:sp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r>
              <a:rPr lang="el-GR" sz="3600" b="1" dirty="0"/>
              <a:t>Επεξήγηση</a:t>
            </a:r>
            <a:endParaRPr lang="el-GR" sz="3600" dirty="0"/>
          </a:p>
        </p:txBody>
      </p:sp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tretch>
            <a:fillRect/>
          </a:stretch>
        </p:blipFill>
        <p:spPr>
          <a:xfrm>
            <a:off x="9713594" y="767558"/>
            <a:ext cx="1872000" cy="1865922"/>
          </a:xfrm>
        </p:spPr>
      </p:pic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33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>
            <a:extLst>
              <a:ext uri="{FF2B5EF4-FFF2-40B4-BE49-F238E27FC236}">
                <a16:creationId xmlns:a16="http://schemas.microsoft.com/office/drawing/2014/main" xmlns="" id="{D84BD926-C760-4DAE-80C0-7BA1F6D4F535}"/>
              </a:ext>
            </a:extLst>
          </p:cNvPr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>
            <a:extLst>
              <a:ext uri="{FF2B5EF4-FFF2-40B4-BE49-F238E27FC236}">
                <a16:creationId xmlns:a16="http://schemas.microsoft.com/office/drawing/2014/main" xmlns="" id="{059D96B5-82D3-405D-B465-77AC6ECA8146}"/>
              </a:ext>
            </a:extLst>
          </p:cNvPr>
          <p:cNvSpPr txBox="1">
            <a:spLocks/>
          </p:cNvSpPr>
          <p:nvPr/>
        </p:nvSpPr>
        <p:spPr>
          <a:xfrm>
            <a:off x="631083" y="3869006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Εταιρείες όπως η </a:t>
            </a:r>
            <a:r>
              <a:rPr lang="el-GR" sz="1600" b="1" dirty="0" err="1"/>
              <a:t>Levis</a:t>
            </a:r>
            <a:r>
              <a:rPr lang="el-GR" sz="1600" b="1" dirty="0"/>
              <a:t>,</a:t>
            </a:r>
            <a:r>
              <a:rPr lang="el-GR" sz="1600" dirty="0"/>
              <a:t> </a:t>
            </a:r>
            <a:r>
              <a:rPr lang="el-GR" sz="1600" dirty="0" err="1"/>
              <a:t>No</a:t>
            </a:r>
            <a:r>
              <a:rPr lang="el-GR" sz="1600" dirty="0"/>
              <a:t> 1 μάρκα τζιν και σπορ ρούχων, υποσκελίστηκε από ανταγωνιστικές επιχειρήσεις</a:t>
            </a:r>
          </a:p>
        </p:txBody>
      </p:sp>
      <p:sp>
        <p:nvSpPr>
          <p:cNvPr id="20" name="Θέση κειμένου 5">
            <a:extLst>
              <a:ext uri="{FF2B5EF4-FFF2-40B4-BE49-F238E27FC236}">
                <a16:creationId xmlns:a16="http://schemas.microsoft.com/office/drawing/2014/main" xmlns="" id="{C884C3C2-0F88-4D3C-8E7A-998E967553B5}"/>
              </a:ext>
            </a:extLst>
          </p:cNvPr>
          <p:cNvSpPr txBox="1">
            <a:spLocks/>
          </p:cNvSpPr>
          <p:nvPr/>
        </p:nvSpPr>
        <p:spPr>
          <a:xfrm>
            <a:off x="4280455" y="3869006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Όπως η </a:t>
            </a:r>
            <a:r>
              <a:rPr lang="el-GR" sz="1600" b="1" dirty="0" err="1"/>
              <a:t>Tommy</a:t>
            </a:r>
            <a:r>
              <a:rPr lang="el-GR" sz="1600" b="1" dirty="0"/>
              <a:t> </a:t>
            </a:r>
            <a:r>
              <a:rPr lang="el-GR" sz="1600" b="1" dirty="0" err="1"/>
              <a:t>Hilfiger</a:t>
            </a:r>
            <a:r>
              <a:rPr lang="el-GR" sz="1600" dirty="0"/>
              <a:t>, που αξιοποίησε τις νέες τάσεις στο νεανικό ντύσιμο, μέσω της διαφήμισης και του MTV</a:t>
            </a:r>
          </a:p>
        </p:txBody>
      </p:sp>
      <p:sp>
        <p:nvSpPr>
          <p:cNvPr id="26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58C2BD62-295E-40DD-B479-BDB1A2925D7E}"/>
              </a:ext>
            </a:extLst>
          </p:cNvPr>
          <p:cNvSpPr/>
          <p:nvPr/>
        </p:nvSpPr>
        <p:spPr>
          <a:xfrm rot="10800000" flipV="1">
            <a:off x="579204" y="3591777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16A8833F-422B-4B2D-A8B7-E0351A04DE50}"/>
              </a:ext>
            </a:extLst>
          </p:cNvPr>
          <p:cNvSpPr/>
          <p:nvPr/>
        </p:nvSpPr>
        <p:spPr>
          <a:xfrm rot="10800000" flipV="1">
            <a:off x="4126631" y="3640823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9" name="Τίτλος 5">
            <a:extLst>
              <a:ext uri="{FF2B5EF4-FFF2-40B4-BE49-F238E27FC236}">
                <a16:creationId xmlns:a16="http://schemas.microsoft.com/office/drawing/2014/main" xmlns="" id="{984AB8C6-2629-4488-819D-CC7B50C00E99}"/>
              </a:ext>
            </a:extLst>
          </p:cNvPr>
          <p:cNvSpPr txBox="1">
            <a:spLocks/>
          </p:cNvSpPr>
          <p:nvPr/>
        </p:nvSpPr>
        <p:spPr>
          <a:xfrm>
            <a:off x="1539054" y="401590"/>
            <a:ext cx="4036553" cy="46291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 spc="-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Μόδα</a:t>
            </a:r>
            <a:r>
              <a:rPr lang="el-G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l-GR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3324" name="Picture 12" descr="ÎÏÎ¿ÏÎ­Î»ÎµÏÎ¼Î± ÎµÎ¹ÎºÏÎ½Î±Ï Î³Î¹Î± levis logo">
            <a:extLst>
              <a:ext uri="{FF2B5EF4-FFF2-40B4-BE49-F238E27FC236}">
                <a16:creationId xmlns:a16="http://schemas.microsoft.com/office/drawing/2014/main" xmlns="" id="{708E3B84-0127-40F6-8FA3-360E1B28C3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403" y="2866740"/>
            <a:ext cx="775633" cy="69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ÎÏÎ¿ÏÎ­Î»ÎµÏÎ¼Î± ÎµÎ¹ÎºÏÎ½Î±Ï Î³Î¹Î± tommy hilfiger logo">
            <a:extLst>
              <a:ext uri="{FF2B5EF4-FFF2-40B4-BE49-F238E27FC236}">
                <a16:creationId xmlns:a16="http://schemas.microsoft.com/office/drawing/2014/main" xmlns="" id="{46B8FC8E-344E-42F5-8D0A-60B9B59811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6700" y="2816143"/>
            <a:ext cx="775634" cy="77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ÎÏÎ¿ÏÎ­Î»ÎµÏÎ¼Î± ÎµÎ¹ÎºÏÎ½Î±Ï Î³Î¹Î± images black white fashion figures">
            <a:extLst>
              <a:ext uri="{FF2B5EF4-FFF2-40B4-BE49-F238E27FC236}">
                <a16:creationId xmlns:a16="http://schemas.microsoft.com/office/drawing/2014/main" xmlns="" id="{D6A7D421-348F-48DD-B086-98B9C4133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993" y="767558"/>
            <a:ext cx="4185202" cy="5159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s://alexandranea.com.au/wp-content/uploads/2015/09/Valentino-Roma-Stripes-lowres.jpg">
            <a:extLst>
              <a:ext uri="{FF2B5EF4-FFF2-40B4-BE49-F238E27FC236}">
                <a16:creationId xmlns:a16="http://schemas.microsoft.com/office/drawing/2014/main" xmlns="" id="{F554225E-1A32-474C-B0C2-38F193639E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6209" y="747856"/>
            <a:ext cx="3672265" cy="532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Î£ÏÎµÏÎ¹ÎºÎ® ÎµÎ¹ÎºÏÎ½Î±">
            <a:extLst>
              <a:ext uri="{FF2B5EF4-FFF2-40B4-BE49-F238E27FC236}">
                <a16:creationId xmlns:a16="http://schemas.microsoft.com/office/drawing/2014/main" xmlns="" id="{310263A2-374A-4EC7-86FB-A9B87A7AFB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9827" y="592823"/>
            <a:ext cx="3494472" cy="5424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589328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Εικόνα 12">
            <a:extLst>
              <a:ext uri="{FF2B5EF4-FFF2-40B4-BE49-F238E27FC236}">
                <a16:creationId xmlns:a16="http://schemas.microsoft.com/office/drawing/2014/main" xmlns="" id="{AA2C8ABA-B745-44F7-82A8-9B2A9C2C07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</a:blip>
          <a:srcRect t="2448" b="11014"/>
          <a:stretch/>
        </p:blipFill>
        <p:spPr>
          <a:xfrm>
            <a:off x="20" y="-12347"/>
            <a:ext cx="12191980" cy="6857990"/>
          </a:xfrm>
          <a:prstGeom prst="rect">
            <a:avLst/>
          </a:prstGeom>
          <a:noFill/>
        </p:spPr>
      </p:pic>
      <p:sp>
        <p:nvSpPr>
          <p:cNvPr id="21" name="Freeform 5">
            <a:extLst>
              <a:ext uri="{FF2B5EF4-FFF2-40B4-BE49-F238E27FC236}">
                <a16:creationId xmlns:a16="http://schemas.microsoft.com/office/drawing/2014/main" xmlns="" id="{87CC2527-562A-4F69-B487-4371E5B243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  <a:ex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16" name="Θέση κειμένου 44">
            <a:extLst>
              <a:ext uri="{FF2B5EF4-FFF2-40B4-BE49-F238E27FC236}">
                <a16:creationId xmlns:a16="http://schemas.microsoft.com/office/drawing/2014/main" xmlns="" id="{7AF27F69-B290-430A-BF6F-CCD24830CAE9}"/>
              </a:ext>
            </a:extLst>
          </p:cNvPr>
          <p:cNvSpPr txBox="1">
            <a:spLocks/>
          </p:cNvSpPr>
          <p:nvPr/>
        </p:nvSpPr>
        <p:spPr>
          <a:xfrm>
            <a:off x="8022021" y="3231931"/>
            <a:ext cx="3852041" cy="1834056"/>
          </a:xfrm>
          <a:prstGeom prst="ellipse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25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Tommy</a:t>
            </a: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25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Hilfiger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BCDAEC91-5BCE-4B55-9CC0-43EF94CB73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8" name="Picture 2" descr="ÎÏÎ¿ÏÎ­Î»ÎµÏÎ¼Î± ÎµÎ¹ÎºÏÎ½Î±Ï Î³Î¹Î± tommy hilfiger logo">
            <a:extLst>
              <a:ext uri="{FF2B5EF4-FFF2-40B4-BE49-F238E27FC236}">
                <a16:creationId xmlns:a16="http://schemas.microsoft.com/office/drawing/2014/main" xmlns="" id="{4E89D719-2D45-4CF7-961D-092AD302F6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16985" y="5181600"/>
            <a:ext cx="1062111" cy="1062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700483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Θέση κειμένου 7"/>
          <p:cNvSpPr>
            <a:spLocks noGrp="1"/>
          </p:cNvSpPr>
          <p:nvPr>
            <p:ph type="body" sz="quarter" idx="18"/>
          </p:nvPr>
        </p:nvSpPr>
        <p:spPr>
          <a:xfrm>
            <a:off x="228470" y="458966"/>
            <a:ext cx="6717359" cy="2137719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sz="2000" b="1" dirty="0"/>
              <a:t>Αβεβαιότητα</a:t>
            </a:r>
            <a:r>
              <a:rPr lang="el-GR" sz="1600" dirty="0"/>
              <a:t> </a:t>
            </a:r>
          </a:p>
          <a:p>
            <a:pPr marL="0" indent="0" algn="ctr">
              <a:buNone/>
            </a:pPr>
            <a:endParaRPr lang="el-GR" sz="1600" dirty="0"/>
          </a:p>
          <a:p>
            <a:pPr marL="0" indent="0" algn="ctr">
              <a:buNone/>
            </a:pPr>
            <a:endParaRPr lang="el-GR" sz="1600" dirty="0"/>
          </a:p>
          <a:p>
            <a:pPr marL="0" indent="0" algn="ctr">
              <a:buNone/>
            </a:pPr>
            <a:r>
              <a:rPr lang="el-GR" sz="1600" dirty="0"/>
              <a:t>είναι η έλλειψη πλήρους πληροφόρησης σχετικά με το τι υπάρχει και </a:t>
            </a:r>
            <a:r>
              <a:rPr lang="el-GR" sz="1600" dirty="0" smtClean="0"/>
              <a:t>ποιες </a:t>
            </a:r>
            <a:r>
              <a:rPr lang="el-GR" sz="1600" dirty="0"/>
              <a:t>εξελίξεις μπορούν να συμβούν στο εξωτερικό περιβάλλον και σημαίνει ότι οι αρμόδιοι για τη λήψη αποφάσεων δυσκολεύονται να προβλέψουν, λόγω έλλειψης πληροφοριών, τις εξωτερικές αλλαγές</a:t>
            </a:r>
          </a:p>
        </p:txBody>
      </p:sp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r>
              <a:rPr lang="el-GR" sz="2800" b="1" dirty="0"/>
              <a:t>Περιβαλλοντική Αβεβαιότητα</a:t>
            </a:r>
            <a:endParaRPr lang="el-GR" sz="2800" dirty="0"/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tretch>
            <a:fillRect/>
          </a:stretch>
        </p:blipFill>
        <p:spPr>
          <a:xfrm>
            <a:off x="9713594" y="767558"/>
            <a:ext cx="1872000" cy="1865922"/>
          </a:xfrm>
        </p:spPr>
      </p:pic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35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>
            <a:extLst>
              <a:ext uri="{FF2B5EF4-FFF2-40B4-BE49-F238E27FC236}">
                <a16:creationId xmlns:a16="http://schemas.microsoft.com/office/drawing/2014/main" xmlns="" id="{D84BD926-C760-4DAE-80C0-7BA1F6D4F535}"/>
              </a:ext>
            </a:extLst>
          </p:cNvPr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>
            <a:extLst>
              <a:ext uri="{FF2B5EF4-FFF2-40B4-BE49-F238E27FC236}">
                <a16:creationId xmlns:a16="http://schemas.microsoft.com/office/drawing/2014/main" xmlns="" id="{059D96B5-82D3-405D-B465-77AC6ECA8146}"/>
              </a:ext>
            </a:extLst>
          </p:cNvPr>
          <p:cNvSpPr txBox="1">
            <a:spLocks/>
          </p:cNvSpPr>
          <p:nvPr/>
        </p:nvSpPr>
        <p:spPr>
          <a:xfrm>
            <a:off x="578988" y="5370829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Βαθμός πολυπλοκότητας</a:t>
            </a:r>
            <a:endParaRPr lang="el-GR" sz="1600" dirty="0"/>
          </a:p>
        </p:txBody>
      </p:sp>
      <p:sp>
        <p:nvSpPr>
          <p:cNvPr id="20" name="Θέση κειμένου 5">
            <a:extLst>
              <a:ext uri="{FF2B5EF4-FFF2-40B4-BE49-F238E27FC236}">
                <a16:creationId xmlns:a16="http://schemas.microsoft.com/office/drawing/2014/main" xmlns="" id="{C884C3C2-0F88-4D3C-8E7A-998E967553B5}"/>
              </a:ext>
            </a:extLst>
          </p:cNvPr>
          <p:cNvSpPr txBox="1">
            <a:spLocks/>
          </p:cNvSpPr>
          <p:nvPr/>
        </p:nvSpPr>
        <p:spPr>
          <a:xfrm>
            <a:off x="4588377" y="5370829"/>
            <a:ext cx="1658433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Ρυθμός αλλαγής</a:t>
            </a:r>
            <a:endParaRPr lang="el-GR" sz="1600" dirty="0"/>
          </a:p>
        </p:txBody>
      </p:sp>
      <p:sp>
        <p:nvSpPr>
          <p:cNvPr id="26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58C2BD62-295E-40DD-B479-BDB1A2925D7E}"/>
              </a:ext>
            </a:extLst>
          </p:cNvPr>
          <p:cNvSpPr/>
          <p:nvPr/>
        </p:nvSpPr>
        <p:spPr>
          <a:xfrm rot="10800000" flipV="1">
            <a:off x="578988" y="5093600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16A8833F-422B-4B2D-A8B7-E0351A04DE50}"/>
              </a:ext>
            </a:extLst>
          </p:cNvPr>
          <p:cNvSpPr/>
          <p:nvPr/>
        </p:nvSpPr>
        <p:spPr>
          <a:xfrm rot="10800000" flipV="1">
            <a:off x="4126415" y="5142646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xmlns="" id="{64FA7217-53EE-48A4-884E-265AADD5AC21}"/>
              </a:ext>
            </a:extLst>
          </p:cNvPr>
          <p:cNvSpPr txBox="1">
            <a:spLocks/>
          </p:cNvSpPr>
          <p:nvPr/>
        </p:nvSpPr>
        <p:spPr>
          <a:xfrm>
            <a:off x="350258" y="3483903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b="1" dirty="0"/>
              <a:t>Οι δύο διαστάσεις της περιβαλλοντικής αβεβαιότητας:</a:t>
            </a:r>
          </a:p>
          <a:p>
            <a:pPr algn="ctr"/>
            <a:endParaRPr lang="el-GR" sz="1600" dirty="0"/>
          </a:p>
          <a:p>
            <a:pPr algn="ctr"/>
            <a:r>
              <a:rPr lang="el-GR" sz="1600" dirty="0"/>
              <a:t> </a:t>
            </a:r>
          </a:p>
        </p:txBody>
      </p:sp>
      <p:pic>
        <p:nvPicPr>
          <p:cNvPr id="13314" name="Picture 2" descr="ÎÏÎ¿ÏÎ­Î»ÎµÏÎ¼Î± ÎµÎ¹ÎºÏÎ½Î±Ï Î³Î¹Î± PRODUCTIVITY black white images">
            <a:extLst>
              <a:ext uri="{FF2B5EF4-FFF2-40B4-BE49-F238E27FC236}">
                <a16:creationId xmlns:a16="http://schemas.microsoft.com/office/drawing/2014/main" xmlns="" id="{53C239CE-26C2-4D6B-9E28-6A4602968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7294" y="784677"/>
            <a:ext cx="4125502" cy="186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Î£ÏÎµÏÎ¹ÎºÎ® ÎµÎ¹ÎºÏÎ½Î±">
            <a:extLst>
              <a:ext uri="{FF2B5EF4-FFF2-40B4-BE49-F238E27FC236}">
                <a16:creationId xmlns:a16="http://schemas.microsoft.com/office/drawing/2014/main" xmlns="" id="{1AB4B078-06B9-420E-8F2C-81090ECD3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6748" y="740483"/>
            <a:ext cx="4623012" cy="2688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Γραφικό 5" descr="Βέλος: Περιστροφή δεξιά">
            <a:extLst>
              <a:ext uri="{FF2B5EF4-FFF2-40B4-BE49-F238E27FC236}">
                <a16:creationId xmlns:a16="http://schemas.microsoft.com/office/drawing/2014/main" xmlns="" id="{471EF749-59E8-447F-82CA-7E757405F88E}"/>
              </a:ext>
            </a:extLst>
          </p:cNvPr>
          <p:cNvSpPr/>
          <p:nvPr/>
        </p:nvSpPr>
        <p:spPr>
          <a:xfrm>
            <a:off x="3322851" y="923614"/>
            <a:ext cx="528595" cy="408460"/>
          </a:xfrm>
          <a:custGeom>
            <a:avLst/>
            <a:gdLst>
              <a:gd name="connsiteX0" fmla="*/ 453323 w 528594"/>
              <a:gd name="connsiteY0" fmla="*/ 264782 h 408459"/>
              <a:gd name="connsiteX1" fmla="*/ 423289 w 528594"/>
              <a:gd name="connsiteY1" fmla="*/ 108607 h 408459"/>
              <a:gd name="connsiteX2" fmla="*/ 271318 w 528594"/>
              <a:gd name="connsiteY2" fmla="*/ 4690 h 408459"/>
              <a:gd name="connsiteX3" fmla="*/ 87511 w 528594"/>
              <a:gd name="connsiteY3" fmla="*/ 50942 h 408459"/>
              <a:gd name="connsiteX4" fmla="*/ 2816 w 528594"/>
              <a:gd name="connsiteY4" fmla="*/ 203514 h 408459"/>
              <a:gd name="connsiteX5" fmla="*/ 73095 w 528594"/>
              <a:gd name="connsiteY5" fmla="*/ 94190 h 408459"/>
              <a:gd name="connsiteX6" fmla="*/ 201039 w 528594"/>
              <a:gd name="connsiteY6" fmla="*/ 71965 h 408459"/>
              <a:gd name="connsiteX7" fmla="*/ 299550 w 528594"/>
              <a:gd name="connsiteY7" fmla="*/ 148852 h 408459"/>
              <a:gd name="connsiteX8" fmla="*/ 321174 w 528594"/>
              <a:gd name="connsiteY8" fmla="*/ 264782 h 408459"/>
              <a:gd name="connsiteX9" fmla="*/ 243086 w 528594"/>
              <a:gd name="connsiteY9" fmla="*/ 264782 h 408459"/>
              <a:gd name="connsiteX10" fmla="*/ 387248 w 528594"/>
              <a:gd name="connsiteY10" fmla="*/ 408945 h 408459"/>
              <a:gd name="connsiteX11" fmla="*/ 531411 w 528594"/>
              <a:gd name="connsiteY11" fmla="*/ 264782 h 408459"/>
              <a:gd name="connsiteX12" fmla="*/ 453323 w 528594"/>
              <a:gd name="connsiteY12" fmla="*/ 264782 h 408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8594" h="408459">
                <a:moveTo>
                  <a:pt x="453323" y="264782"/>
                </a:moveTo>
                <a:cubicBezTo>
                  <a:pt x="455125" y="208920"/>
                  <a:pt x="453323" y="157862"/>
                  <a:pt x="423289" y="108607"/>
                </a:cubicBezTo>
                <a:cubicBezTo>
                  <a:pt x="389651" y="53345"/>
                  <a:pt x="336191" y="12499"/>
                  <a:pt x="271318" y="4690"/>
                </a:cubicBezTo>
                <a:cubicBezTo>
                  <a:pt x="206445" y="-3119"/>
                  <a:pt x="140971" y="13700"/>
                  <a:pt x="87511" y="50942"/>
                </a:cubicBezTo>
                <a:cubicBezTo>
                  <a:pt x="41860" y="84580"/>
                  <a:pt x="2816" y="145248"/>
                  <a:pt x="2816" y="203514"/>
                </a:cubicBezTo>
                <a:cubicBezTo>
                  <a:pt x="10024" y="159063"/>
                  <a:pt x="35252" y="119419"/>
                  <a:pt x="73095" y="94190"/>
                </a:cubicBezTo>
                <a:cubicBezTo>
                  <a:pt x="110937" y="68962"/>
                  <a:pt x="157189" y="61153"/>
                  <a:pt x="201039" y="71965"/>
                </a:cubicBezTo>
                <a:cubicBezTo>
                  <a:pt x="242485" y="81576"/>
                  <a:pt x="276724" y="113412"/>
                  <a:pt x="299550" y="148852"/>
                </a:cubicBezTo>
                <a:cubicBezTo>
                  <a:pt x="322375" y="184292"/>
                  <a:pt x="321174" y="223937"/>
                  <a:pt x="321174" y="264782"/>
                </a:cubicBezTo>
                <a:lnTo>
                  <a:pt x="243086" y="264782"/>
                </a:lnTo>
                <a:lnTo>
                  <a:pt x="387248" y="408945"/>
                </a:lnTo>
                <a:cubicBezTo>
                  <a:pt x="387248" y="408945"/>
                  <a:pt x="506783" y="289410"/>
                  <a:pt x="531411" y="264782"/>
                </a:cubicBezTo>
                <a:lnTo>
                  <a:pt x="453323" y="264782"/>
                </a:lnTo>
                <a:close/>
              </a:path>
            </a:pathLst>
          </a:custGeom>
          <a:solidFill>
            <a:srgbClr val="000000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grpSp>
        <p:nvGrpSpPr>
          <p:cNvPr id="22" name="Γραφικό 20" descr="Γρανάζια">
            <a:extLst>
              <a:ext uri="{FF2B5EF4-FFF2-40B4-BE49-F238E27FC236}">
                <a16:creationId xmlns:a16="http://schemas.microsoft.com/office/drawing/2014/main" xmlns="" id="{792F58C6-DC0D-45C2-9919-0A931CAF24EA}"/>
              </a:ext>
            </a:extLst>
          </p:cNvPr>
          <p:cNvGrpSpPr/>
          <p:nvPr/>
        </p:nvGrpSpPr>
        <p:grpSpPr>
          <a:xfrm>
            <a:off x="1409045" y="4516048"/>
            <a:ext cx="608010" cy="546748"/>
            <a:chOff x="5638800" y="2971800"/>
            <a:chExt cx="914400" cy="914400"/>
          </a:xfrm>
          <a:solidFill>
            <a:schemeClr val="accent1"/>
          </a:solidFill>
        </p:grpSpPr>
        <p:sp>
          <p:nvSpPr>
            <p:cNvPr id="23" name="Ελεύθερη σχεδίαση: Σχήμα 22">
              <a:extLst>
                <a:ext uri="{FF2B5EF4-FFF2-40B4-BE49-F238E27FC236}">
                  <a16:creationId xmlns:a16="http://schemas.microsoft.com/office/drawing/2014/main" xmlns="" id="{822EA322-3BAA-4751-9898-0F524C7BE475}"/>
                </a:ext>
              </a:extLst>
            </p:cNvPr>
            <p:cNvSpPr/>
            <p:nvPr/>
          </p:nvSpPr>
          <p:spPr>
            <a:xfrm>
              <a:off x="5993606" y="3045619"/>
              <a:ext cx="419100" cy="419100"/>
            </a:xfrm>
            <a:custGeom>
              <a:avLst/>
              <a:gdLst>
                <a:gd name="connsiteX0" fmla="*/ 210026 w 419100"/>
                <a:gd name="connsiteY0" fmla="*/ 281464 h 419100"/>
                <a:gd name="connsiteX1" fmla="*/ 138589 w 419100"/>
                <a:gd name="connsiteY1" fmla="*/ 210026 h 419100"/>
                <a:gd name="connsiteX2" fmla="*/ 210026 w 419100"/>
                <a:gd name="connsiteY2" fmla="*/ 138589 h 419100"/>
                <a:gd name="connsiteX3" fmla="*/ 281464 w 419100"/>
                <a:gd name="connsiteY3" fmla="*/ 210026 h 419100"/>
                <a:gd name="connsiteX4" fmla="*/ 210026 w 419100"/>
                <a:gd name="connsiteY4" fmla="*/ 281464 h 419100"/>
                <a:gd name="connsiteX5" fmla="*/ 370999 w 419100"/>
                <a:gd name="connsiteY5" fmla="*/ 165259 h 419100"/>
                <a:gd name="connsiteX6" fmla="*/ 355759 w 419100"/>
                <a:gd name="connsiteY6" fmla="*/ 128111 h 419100"/>
                <a:gd name="connsiteX7" fmla="*/ 370999 w 419100"/>
                <a:gd name="connsiteY7" fmla="*/ 83344 h 419100"/>
                <a:gd name="connsiteX8" fmla="*/ 336709 w 419100"/>
                <a:gd name="connsiteY8" fmla="*/ 49054 h 419100"/>
                <a:gd name="connsiteX9" fmla="*/ 291941 w 419100"/>
                <a:gd name="connsiteY9" fmla="*/ 64294 h 419100"/>
                <a:gd name="connsiteX10" fmla="*/ 254794 w 419100"/>
                <a:gd name="connsiteY10" fmla="*/ 49054 h 419100"/>
                <a:gd name="connsiteX11" fmla="*/ 233839 w 419100"/>
                <a:gd name="connsiteY11" fmla="*/ 7144 h 419100"/>
                <a:gd name="connsiteX12" fmla="*/ 186214 w 419100"/>
                <a:gd name="connsiteY12" fmla="*/ 7144 h 419100"/>
                <a:gd name="connsiteX13" fmla="*/ 165259 w 419100"/>
                <a:gd name="connsiteY13" fmla="*/ 49054 h 419100"/>
                <a:gd name="connsiteX14" fmla="*/ 128111 w 419100"/>
                <a:gd name="connsiteY14" fmla="*/ 64294 h 419100"/>
                <a:gd name="connsiteX15" fmla="*/ 83344 w 419100"/>
                <a:gd name="connsiteY15" fmla="*/ 49054 h 419100"/>
                <a:gd name="connsiteX16" fmla="*/ 49054 w 419100"/>
                <a:gd name="connsiteY16" fmla="*/ 83344 h 419100"/>
                <a:gd name="connsiteX17" fmla="*/ 64294 w 419100"/>
                <a:gd name="connsiteY17" fmla="*/ 128111 h 419100"/>
                <a:gd name="connsiteX18" fmla="*/ 49054 w 419100"/>
                <a:gd name="connsiteY18" fmla="*/ 165259 h 419100"/>
                <a:gd name="connsiteX19" fmla="*/ 7144 w 419100"/>
                <a:gd name="connsiteY19" fmla="*/ 186214 h 419100"/>
                <a:gd name="connsiteX20" fmla="*/ 7144 w 419100"/>
                <a:gd name="connsiteY20" fmla="*/ 233839 h 419100"/>
                <a:gd name="connsiteX21" fmla="*/ 49054 w 419100"/>
                <a:gd name="connsiteY21" fmla="*/ 254794 h 419100"/>
                <a:gd name="connsiteX22" fmla="*/ 64294 w 419100"/>
                <a:gd name="connsiteY22" fmla="*/ 291941 h 419100"/>
                <a:gd name="connsiteX23" fmla="*/ 49054 w 419100"/>
                <a:gd name="connsiteY23" fmla="*/ 336709 h 419100"/>
                <a:gd name="connsiteX24" fmla="*/ 82391 w 419100"/>
                <a:gd name="connsiteY24" fmla="*/ 370046 h 419100"/>
                <a:gd name="connsiteX25" fmla="*/ 127159 w 419100"/>
                <a:gd name="connsiteY25" fmla="*/ 354806 h 419100"/>
                <a:gd name="connsiteX26" fmla="*/ 164306 w 419100"/>
                <a:gd name="connsiteY26" fmla="*/ 370046 h 419100"/>
                <a:gd name="connsiteX27" fmla="*/ 185261 w 419100"/>
                <a:gd name="connsiteY27" fmla="*/ 411956 h 419100"/>
                <a:gd name="connsiteX28" fmla="*/ 232886 w 419100"/>
                <a:gd name="connsiteY28" fmla="*/ 411956 h 419100"/>
                <a:gd name="connsiteX29" fmla="*/ 253841 w 419100"/>
                <a:gd name="connsiteY29" fmla="*/ 370046 h 419100"/>
                <a:gd name="connsiteX30" fmla="*/ 290989 w 419100"/>
                <a:gd name="connsiteY30" fmla="*/ 354806 h 419100"/>
                <a:gd name="connsiteX31" fmla="*/ 335756 w 419100"/>
                <a:gd name="connsiteY31" fmla="*/ 370046 h 419100"/>
                <a:gd name="connsiteX32" fmla="*/ 370046 w 419100"/>
                <a:gd name="connsiteY32" fmla="*/ 336709 h 419100"/>
                <a:gd name="connsiteX33" fmla="*/ 354806 w 419100"/>
                <a:gd name="connsiteY33" fmla="*/ 291941 h 419100"/>
                <a:gd name="connsiteX34" fmla="*/ 370999 w 419100"/>
                <a:gd name="connsiteY34" fmla="*/ 254794 h 419100"/>
                <a:gd name="connsiteX35" fmla="*/ 412909 w 419100"/>
                <a:gd name="connsiteY35" fmla="*/ 233839 h 419100"/>
                <a:gd name="connsiteX36" fmla="*/ 412909 w 419100"/>
                <a:gd name="connsiteY36" fmla="*/ 186214 h 419100"/>
                <a:gd name="connsiteX37" fmla="*/ 370999 w 419100"/>
                <a:gd name="connsiteY37" fmla="*/ 165259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19100" h="419100">
                  <a:moveTo>
                    <a:pt x="210026" y="281464"/>
                  </a:moveTo>
                  <a:cubicBezTo>
                    <a:pt x="170021" y="281464"/>
                    <a:pt x="138589" y="249079"/>
                    <a:pt x="138589" y="210026"/>
                  </a:cubicBezTo>
                  <a:cubicBezTo>
                    <a:pt x="138589" y="170974"/>
                    <a:pt x="170974" y="138589"/>
                    <a:pt x="210026" y="138589"/>
                  </a:cubicBezTo>
                  <a:cubicBezTo>
                    <a:pt x="250031" y="138589"/>
                    <a:pt x="281464" y="170974"/>
                    <a:pt x="281464" y="210026"/>
                  </a:cubicBezTo>
                  <a:cubicBezTo>
                    <a:pt x="281464" y="249079"/>
                    <a:pt x="249079" y="281464"/>
                    <a:pt x="210026" y="281464"/>
                  </a:cubicBezTo>
                  <a:close/>
                  <a:moveTo>
                    <a:pt x="370999" y="165259"/>
                  </a:moveTo>
                  <a:cubicBezTo>
                    <a:pt x="367189" y="151924"/>
                    <a:pt x="362426" y="139541"/>
                    <a:pt x="355759" y="128111"/>
                  </a:cubicBezTo>
                  <a:lnTo>
                    <a:pt x="370999" y="83344"/>
                  </a:lnTo>
                  <a:lnTo>
                    <a:pt x="336709" y="49054"/>
                  </a:lnTo>
                  <a:lnTo>
                    <a:pt x="291941" y="64294"/>
                  </a:lnTo>
                  <a:cubicBezTo>
                    <a:pt x="280511" y="57626"/>
                    <a:pt x="268129" y="52864"/>
                    <a:pt x="254794" y="49054"/>
                  </a:cubicBezTo>
                  <a:lnTo>
                    <a:pt x="233839" y="7144"/>
                  </a:lnTo>
                  <a:lnTo>
                    <a:pt x="186214" y="7144"/>
                  </a:lnTo>
                  <a:lnTo>
                    <a:pt x="165259" y="49054"/>
                  </a:lnTo>
                  <a:cubicBezTo>
                    <a:pt x="151924" y="52864"/>
                    <a:pt x="139541" y="57626"/>
                    <a:pt x="128111" y="64294"/>
                  </a:cubicBezTo>
                  <a:lnTo>
                    <a:pt x="83344" y="49054"/>
                  </a:lnTo>
                  <a:lnTo>
                    <a:pt x="49054" y="83344"/>
                  </a:lnTo>
                  <a:lnTo>
                    <a:pt x="64294" y="128111"/>
                  </a:lnTo>
                  <a:cubicBezTo>
                    <a:pt x="57626" y="139541"/>
                    <a:pt x="52864" y="151924"/>
                    <a:pt x="49054" y="165259"/>
                  </a:cubicBezTo>
                  <a:lnTo>
                    <a:pt x="7144" y="186214"/>
                  </a:lnTo>
                  <a:lnTo>
                    <a:pt x="7144" y="233839"/>
                  </a:lnTo>
                  <a:lnTo>
                    <a:pt x="49054" y="254794"/>
                  </a:lnTo>
                  <a:cubicBezTo>
                    <a:pt x="52864" y="268129"/>
                    <a:pt x="57626" y="280511"/>
                    <a:pt x="64294" y="291941"/>
                  </a:cubicBezTo>
                  <a:lnTo>
                    <a:pt x="49054" y="336709"/>
                  </a:lnTo>
                  <a:lnTo>
                    <a:pt x="82391" y="370046"/>
                  </a:lnTo>
                  <a:lnTo>
                    <a:pt x="127159" y="354806"/>
                  </a:lnTo>
                  <a:cubicBezTo>
                    <a:pt x="138589" y="361474"/>
                    <a:pt x="150971" y="366236"/>
                    <a:pt x="164306" y="370046"/>
                  </a:cubicBezTo>
                  <a:lnTo>
                    <a:pt x="185261" y="411956"/>
                  </a:lnTo>
                  <a:lnTo>
                    <a:pt x="232886" y="411956"/>
                  </a:lnTo>
                  <a:lnTo>
                    <a:pt x="253841" y="370046"/>
                  </a:lnTo>
                  <a:cubicBezTo>
                    <a:pt x="267176" y="366236"/>
                    <a:pt x="279559" y="361474"/>
                    <a:pt x="290989" y="354806"/>
                  </a:cubicBezTo>
                  <a:lnTo>
                    <a:pt x="335756" y="370046"/>
                  </a:lnTo>
                  <a:lnTo>
                    <a:pt x="370046" y="336709"/>
                  </a:lnTo>
                  <a:lnTo>
                    <a:pt x="354806" y="291941"/>
                  </a:lnTo>
                  <a:cubicBezTo>
                    <a:pt x="361474" y="280511"/>
                    <a:pt x="367189" y="267176"/>
                    <a:pt x="370999" y="254794"/>
                  </a:cubicBezTo>
                  <a:lnTo>
                    <a:pt x="412909" y="233839"/>
                  </a:lnTo>
                  <a:lnTo>
                    <a:pt x="412909" y="186214"/>
                  </a:lnTo>
                  <a:lnTo>
                    <a:pt x="370999" y="1652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4" name="Ελεύθερη σχεδίαση: Σχήμα 23">
              <a:extLst>
                <a:ext uri="{FF2B5EF4-FFF2-40B4-BE49-F238E27FC236}">
                  <a16:creationId xmlns:a16="http://schemas.microsoft.com/office/drawing/2014/main" xmlns="" id="{9DB30469-FCBC-486C-BFEA-117C82877CA5}"/>
                </a:ext>
              </a:extLst>
            </p:cNvPr>
            <p:cNvSpPr/>
            <p:nvPr/>
          </p:nvSpPr>
          <p:spPr>
            <a:xfrm>
              <a:off x="5778341" y="3392329"/>
              <a:ext cx="419100" cy="419100"/>
            </a:xfrm>
            <a:custGeom>
              <a:avLst/>
              <a:gdLst>
                <a:gd name="connsiteX0" fmla="*/ 210026 w 419100"/>
                <a:gd name="connsiteY0" fmla="*/ 281464 h 419100"/>
                <a:gd name="connsiteX1" fmla="*/ 138589 w 419100"/>
                <a:gd name="connsiteY1" fmla="*/ 210026 h 419100"/>
                <a:gd name="connsiteX2" fmla="*/ 210026 w 419100"/>
                <a:gd name="connsiteY2" fmla="*/ 138589 h 419100"/>
                <a:gd name="connsiteX3" fmla="*/ 281464 w 419100"/>
                <a:gd name="connsiteY3" fmla="*/ 210026 h 419100"/>
                <a:gd name="connsiteX4" fmla="*/ 210026 w 419100"/>
                <a:gd name="connsiteY4" fmla="*/ 281464 h 419100"/>
                <a:gd name="connsiteX5" fmla="*/ 210026 w 419100"/>
                <a:gd name="connsiteY5" fmla="*/ 281464 h 419100"/>
                <a:gd name="connsiteX6" fmla="*/ 355759 w 419100"/>
                <a:gd name="connsiteY6" fmla="*/ 128111 h 419100"/>
                <a:gd name="connsiteX7" fmla="*/ 370999 w 419100"/>
                <a:gd name="connsiteY7" fmla="*/ 83344 h 419100"/>
                <a:gd name="connsiteX8" fmla="*/ 336709 w 419100"/>
                <a:gd name="connsiteY8" fmla="*/ 49054 h 419100"/>
                <a:gd name="connsiteX9" fmla="*/ 291941 w 419100"/>
                <a:gd name="connsiteY9" fmla="*/ 64294 h 419100"/>
                <a:gd name="connsiteX10" fmla="*/ 254794 w 419100"/>
                <a:gd name="connsiteY10" fmla="*/ 49054 h 419100"/>
                <a:gd name="connsiteX11" fmla="*/ 233839 w 419100"/>
                <a:gd name="connsiteY11" fmla="*/ 7144 h 419100"/>
                <a:gd name="connsiteX12" fmla="*/ 186214 w 419100"/>
                <a:gd name="connsiteY12" fmla="*/ 7144 h 419100"/>
                <a:gd name="connsiteX13" fmla="*/ 165259 w 419100"/>
                <a:gd name="connsiteY13" fmla="*/ 49054 h 419100"/>
                <a:gd name="connsiteX14" fmla="*/ 128111 w 419100"/>
                <a:gd name="connsiteY14" fmla="*/ 64294 h 419100"/>
                <a:gd name="connsiteX15" fmla="*/ 83344 w 419100"/>
                <a:gd name="connsiteY15" fmla="*/ 49054 h 419100"/>
                <a:gd name="connsiteX16" fmla="*/ 50006 w 419100"/>
                <a:gd name="connsiteY16" fmla="*/ 82391 h 419100"/>
                <a:gd name="connsiteX17" fmla="*/ 64294 w 419100"/>
                <a:gd name="connsiteY17" fmla="*/ 127159 h 419100"/>
                <a:gd name="connsiteX18" fmla="*/ 49054 w 419100"/>
                <a:gd name="connsiteY18" fmla="*/ 164306 h 419100"/>
                <a:gd name="connsiteX19" fmla="*/ 7144 w 419100"/>
                <a:gd name="connsiteY19" fmla="*/ 185261 h 419100"/>
                <a:gd name="connsiteX20" fmla="*/ 7144 w 419100"/>
                <a:gd name="connsiteY20" fmla="*/ 232886 h 419100"/>
                <a:gd name="connsiteX21" fmla="*/ 49054 w 419100"/>
                <a:gd name="connsiteY21" fmla="*/ 253841 h 419100"/>
                <a:gd name="connsiteX22" fmla="*/ 64294 w 419100"/>
                <a:gd name="connsiteY22" fmla="*/ 290989 h 419100"/>
                <a:gd name="connsiteX23" fmla="*/ 50006 w 419100"/>
                <a:gd name="connsiteY23" fmla="*/ 335756 h 419100"/>
                <a:gd name="connsiteX24" fmla="*/ 83344 w 419100"/>
                <a:gd name="connsiteY24" fmla="*/ 369094 h 419100"/>
                <a:gd name="connsiteX25" fmla="*/ 128111 w 419100"/>
                <a:gd name="connsiteY25" fmla="*/ 354806 h 419100"/>
                <a:gd name="connsiteX26" fmla="*/ 165259 w 419100"/>
                <a:gd name="connsiteY26" fmla="*/ 370046 h 419100"/>
                <a:gd name="connsiteX27" fmla="*/ 186214 w 419100"/>
                <a:gd name="connsiteY27" fmla="*/ 411956 h 419100"/>
                <a:gd name="connsiteX28" fmla="*/ 233839 w 419100"/>
                <a:gd name="connsiteY28" fmla="*/ 411956 h 419100"/>
                <a:gd name="connsiteX29" fmla="*/ 254794 w 419100"/>
                <a:gd name="connsiteY29" fmla="*/ 370046 h 419100"/>
                <a:gd name="connsiteX30" fmla="*/ 291941 w 419100"/>
                <a:gd name="connsiteY30" fmla="*/ 354806 h 419100"/>
                <a:gd name="connsiteX31" fmla="*/ 336709 w 419100"/>
                <a:gd name="connsiteY31" fmla="*/ 370046 h 419100"/>
                <a:gd name="connsiteX32" fmla="*/ 370046 w 419100"/>
                <a:gd name="connsiteY32" fmla="*/ 335756 h 419100"/>
                <a:gd name="connsiteX33" fmla="*/ 355759 w 419100"/>
                <a:gd name="connsiteY33" fmla="*/ 291941 h 419100"/>
                <a:gd name="connsiteX34" fmla="*/ 370999 w 419100"/>
                <a:gd name="connsiteY34" fmla="*/ 254794 h 419100"/>
                <a:gd name="connsiteX35" fmla="*/ 412909 w 419100"/>
                <a:gd name="connsiteY35" fmla="*/ 233839 h 419100"/>
                <a:gd name="connsiteX36" fmla="*/ 412909 w 419100"/>
                <a:gd name="connsiteY36" fmla="*/ 186214 h 419100"/>
                <a:gd name="connsiteX37" fmla="*/ 370999 w 419100"/>
                <a:gd name="connsiteY37" fmla="*/ 165259 h 419100"/>
                <a:gd name="connsiteX38" fmla="*/ 355759 w 419100"/>
                <a:gd name="connsiteY38" fmla="*/ 128111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9100" h="419100">
                  <a:moveTo>
                    <a:pt x="210026" y="281464"/>
                  </a:moveTo>
                  <a:cubicBezTo>
                    <a:pt x="170021" y="281464"/>
                    <a:pt x="138589" y="249079"/>
                    <a:pt x="138589" y="210026"/>
                  </a:cubicBezTo>
                  <a:cubicBezTo>
                    <a:pt x="138589" y="170021"/>
                    <a:pt x="170974" y="138589"/>
                    <a:pt x="210026" y="138589"/>
                  </a:cubicBezTo>
                  <a:cubicBezTo>
                    <a:pt x="250031" y="138589"/>
                    <a:pt x="281464" y="170974"/>
                    <a:pt x="281464" y="210026"/>
                  </a:cubicBezTo>
                  <a:cubicBezTo>
                    <a:pt x="281464" y="249079"/>
                    <a:pt x="250031" y="281464"/>
                    <a:pt x="210026" y="281464"/>
                  </a:cubicBezTo>
                  <a:lnTo>
                    <a:pt x="210026" y="281464"/>
                  </a:lnTo>
                  <a:close/>
                  <a:moveTo>
                    <a:pt x="355759" y="128111"/>
                  </a:moveTo>
                  <a:lnTo>
                    <a:pt x="370999" y="83344"/>
                  </a:lnTo>
                  <a:lnTo>
                    <a:pt x="336709" y="49054"/>
                  </a:lnTo>
                  <a:lnTo>
                    <a:pt x="291941" y="64294"/>
                  </a:lnTo>
                  <a:cubicBezTo>
                    <a:pt x="280511" y="57626"/>
                    <a:pt x="267176" y="52864"/>
                    <a:pt x="254794" y="49054"/>
                  </a:cubicBezTo>
                  <a:lnTo>
                    <a:pt x="233839" y="7144"/>
                  </a:lnTo>
                  <a:lnTo>
                    <a:pt x="186214" y="7144"/>
                  </a:lnTo>
                  <a:lnTo>
                    <a:pt x="165259" y="49054"/>
                  </a:lnTo>
                  <a:cubicBezTo>
                    <a:pt x="151924" y="52864"/>
                    <a:pt x="139541" y="57626"/>
                    <a:pt x="128111" y="64294"/>
                  </a:cubicBezTo>
                  <a:lnTo>
                    <a:pt x="83344" y="49054"/>
                  </a:lnTo>
                  <a:lnTo>
                    <a:pt x="50006" y="82391"/>
                  </a:lnTo>
                  <a:lnTo>
                    <a:pt x="64294" y="127159"/>
                  </a:lnTo>
                  <a:cubicBezTo>
                    <a:pt x="57626" y="138589"/>
                    <a:pt x="52864" y="151924"/>
                    <a:pt x="49054" y="164306"/>
                  </a:cubicBezTo>
                  <a:lnTo>
                    <a:pt x="7144" y="185261"/>
                  </a:lnTo>
                  <a:lnTo>
                    <a:pt x="7144" y="232886"/>
                  </a:lnTo>
                  <a:lnTo>
                    <a:pt x="49054" y="253841"/>
                  </a:lnTo>
                  <a:cubicBezTo>
                    <a:pt x="52864" y="267176"/>
                    <a:pt x="57626" y="279559"/>
                    <a:pt x="64294" y="290989"/>
                  </a:cubicBezTo>
                  <a:lnTo>
                    <a:pt x="50006" y="335756"/>
                  </a:lnTo>
                  <a:lnTo>
                    <a:pt x="83344" y="369094"/>
                  </a:lnTo>
                  <a:lnTo>
                    <a:pt x="128111" y="354806"/>
                  </a:lnTo>
                  <a:cubicBezTo>
                    <a:pt x="139541" y="361474"/>
                    <a:pt x="151924" y="366236"/>
                    <a:pt x="165259" y="370046"/>
                  </a:cubicBezTo>
                  <a:lnTo>
                    <a:pt x="186214" y="411956"/>
                  </a:lnTo>
                  <a:lnTo>
                    <a:pt x="233839" y="411956"/>
                  </a:lnTo>
                  <a:lnTo>
                    <a:pt x="254794" y="370046"/>
                  </a:lnTo>
                  <a:cubicBezTo>
                    <a:pt x="268129" y="366236"/>
                    <a:pt x="280511" y="361474"/>
                    <a:pt x="291941" y="354806"/>
                  </a:cubicBezTo>
                  <a:lnTo>
                    <a:pt x="336709" y="370046"/>
                  </a:lnTo>
                  <a:lnTo>
                    <a:pt x="370046" y="335756"/>
                  </a:lnTo>
                  <a:lnTo>
                    <a:pt x="355759" y="291941"/>
                  </a:lnTo>
                  <a:cubicBezTo>
                    <a:pt x="362426" y="280511"/>
                    <a:pt x="367189" y="268129"/>
                    <a:pt x="370999" y="254794"/>
                  </a:cubicBezTo>
                  <a:lnTo>
                    <a:pt x="412909" y="233839"/>
                  </a:lnTo>
                  <a:lnTo>
                    <a:pt x="412909" y="186214"/>
                  </a:lnTo>
                  <a:lnTo>
                    <a:pt x="370999" y="165259"/>
                  </a:lnTo>
                  <a:cubicBezTo>
                    <a:pt x="367189" y="151924"/>
                    <a:pt x="362426" y="139541"/>
                    <a:pt x="355759" y="1281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pic>
        <p:nvPicPr>
          <p:cNvPr id="15362" name="Picture 2" descr="ÎÏÎ¿ÏÎ­Î»ÎµÏÎ¼Î± ÎµÎ¹ÎºÏÎ½Î±Ï Î³Î¹Î± environmental uncertainty">
            <a:extLst>
              <a:ext uri="{FF2B5EF4-FFF2-40B4-BE49-F238E27FC236}">
                <a16:creationId xmlns:a16="http://schemas.microsoft.com/office/drawing/2014/main" xmlns="" id="{760AB943-D48C-42D4-825B-3821BE68EE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1390" y="768197"/>
            <a:ext cx="4461413" cy="2715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Γραφικό 5" descr="Επανάληψη">
            <a:extLst>
              <a:ext uri="{FF2B5EF4-FFF2-40B4-BE49-F238E27FC236}">
                <a16:creationId xmlns:a16="http://schemas.microsoft.com/office/drawing/2014/main" xmlns="" id="{8EF43AEB-1556-4C03-985E-0CDB42CC2C07}"/>
              </a:ext>
            </a:extLst>
          </p:cNvPr>
          <p:cNvGrpSpPr/>
          <p:nvPr/>
        </p:nvGrpSpPr>
        <p:grpSpPr>
          <a:xfrm>
            <a:off x="5152740" y="4560187"/>
            <a:ext cx="523122" cy="557936"/>
            <a:chOff x="5638800" y="2971800"/>
            <a:chExt cx="914400" cy="914400"/>
          </a:xfrm>
          <a:solidFill>
            <a:schemeClr val="accent1"/>
          </a:solidFill>
        </p:grpSpPr>
        <p:sp>
          <p:nvSpPr>
            <p:cNvPr id="11" name="Ελεύθερη σχεδίαση: Σχήμα 10">
              <a:extLst>
                <a:ext uri="{FF2B5EF4-FFF2-40B4-BE49-F238E27FC236}">
                  <a16:creationId xmlns:a16="http://schemas.microsoft.com/office/drawing/2014/main" xmlns="" id="{82A029BF-197A-4B95-BE89-9A4E4D91AA1C}"/>
                </a:ext>
              </a:extLst>
            </p:cNvPr>
            <p:cNvSpPr/>
            <p:nvPr/>
          </p:nvSpPr>
          <p:spPr>
            <a:xfrm>
              <a:off x="5647849" y="3069431"/>
              <a:ext cx="771525" cy="457200"/>
            </a:xfrm>
            <a:custGeom>
              <a:avLst/>
              <a:gdLst>
                <a:gd name="connsiteX0" fmla="*/ 190024 w 771525"/>
                <a:gd name="connsiteY0" fmla="*/ 451009 h 457200"/>
                <a:gd name="connsiteX1" fmla="*/ 372904 w 771525"/>
                <a:gd name="connsiteY1" fmla="*/ 268129 h 457200"/>
                <a:gd name="connsiteX2" fmla="*/ 270986 w 771525"/>
                <a:gd name="connsiteY2" fmla="*/ 268129 h 457200"/>
                <a:gd name="connsiteX3" fmla="*/ 450056 w 771525"/>
                <a:gd name="connsiteY3" fmla="*/ 158591 h 457200"/>
                <a:gd name="connsiteX4" fmla="*/ 582454 w 771525"/>
                <a:gd name="connsiteY4" fmla="*/ 209074 h 457200"/>
                <a:gd name="connsiteX5" fmla="*/ 768191 w 771525"/>
                <a:gd name="connsiteY5" fmla="*/ 209074 h 457200"/>
                <a:gd name="connsiteX6" fmla="*/ 450056 w 771525"/>
                <a:gd name="connsiteY6" fmla="*/ 7144 h 457200"/>
                <a:gd name="connsiteX7" fmla="*/ 110014 w 771525"/>
                <a:gd name="connsiteY7" fmla="*/ 268129 h 457200"/>
                <a:gd name="connsiteX8" fmla="*/ 7144 w 771525"/>
                <a:gd name="connsiteY8" fmla="*/ 268129 h 457200"/>
                <a:gd name="connsiteX9" fmla="*/ 190024 w 771525"/>
                <a:gd name="connsiteY9" fmla="*/ 451009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525" h="457200">
                  <a:moveTo>
                    <a:pt x="190024" y="451009"/>
                  </a:moveTo>
                  <a:lnTo>
                    <a:pt x="372904" y="268129"/>
                  </a:lnTo>
                  <a:lnTo>
                    <a:pt x="270986" y="268129"/>
                  </a:lnTo>
                  <a:cubicBezTo>
                    <a:pt x="304324" y="203359"/>
                    <a:pt x="371951" y="158591"/>
                    <a:pt x="450056" y="158591"/>
                  </a:cubicBezTo>
                  <a:cubicBezTo>
                    <a:pt x="500539" y="158591"/>
                    <a:pt x="547211" y="177641"/>
                    <a:pt x="582454" y="209074"/>
                  </a:cubicBezTo>
                  <a:lnTo>
                    <a:pt x="768191" y="209074"/>
                  </a:lnTo>
                  <a:cubicBezTo>
                    <a:pt x="711994" y="89059"/>
                    <a:pt x="590074" y="7144"/>
                    <a:pt x="450056" y="7144"/>
                  </a:cubicBezTo>
                  <a:cubicBezTo>
                    <a:pt x="287179" y="7144"/>
                    <a:pt x="150019" y="117634"/>
                    <a:pt x="110014" y="268129"/>
                  </a:cubicBezTo>
                  <a:lnTo>
                    <a:pt x="7144" y="268129"/>
                  </a:lnTo>
                  <a:lnTo>
                    <a:pt x="190024" y="45100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5" name="Ελεύθερη σχεδίαση: Σχήμα 14">
              <a:extLst>
                <a:ext uri="{FF2B5EF4-FFF2-40B4-BE49-F238E27FC236}">
                  <a16:creationId xmlns:a16="http://schemas.microsoft.com/office/drawing/2014/main" xmlns="" id="{6CD1698F-1CFF-4127-9BA1-E402C1B977F3}"/>
                </a:ext>
              </a:extLst>
            </p:cNvPr>
            <p:cNvSpPr/>
            <p:nvPr/>
          </p:nvSpPr>
          <p:spPr>
            <a:xfrm>
              <a:off x="5771674" y="3330416"/>
              <a:ext cx="771525" cy="457200"/>
            </a:xfrm>
            <a:custGeom>
              <a:avLst/>
              <a:gdLst>
                <a:gd name="connsiteX0" fmla="*/ 768191 w 771525"/>
                <a:gd name="connsiteY0" fmla="*/ 190024 h 457200"/>
                <a:gd name="connsiteX1" fmla="*/ 585311 w 771525"/>
                <a:gd name="connsiteY1" fmla="*/ 7144 h 457200"/>
                <a:gd name="connsiteX2" fmla="*/ 402431 w 771525"/>
                <a:gd name="connsiteY2" fmla="*/ 190024 h 457200"/>
                <a:gd name="connsiteX3" fmla="*/ 505301 w 771525"/>
                <a:gd name="connsiteY3" fmla="*/ 190024 h 457200"/>
                <a:gd name="connsiteX4" fmla="*/ 326231 w 771525"/>
                <a:gd name="connsiteY4" fmla="*/ 299561 h 457200"/>
                <a:gd name="connsiteX5" fmla="*/ 193834 w 771525"/>
                <a:gd name="connsiteY5" fmla="*/ 249079 h 457200"/>
                <a:gd name="connsiteX6" fmla="*/ 7144 w 771525"/>
                <a:gd name="connsiteY6" fmla="*/ 249079 h 457200"/>
                <a:gd name="connsiteX7" fmla="*/ 326231 w 771525"/>
                <a:gd name="connsiteY7" fmla="*/ 451009 h 457200"/>
                <a:gd name="connsiteX8" fmla="*/ 666274 w 771525"/>
                <a:gd name="connsiteY8" fmla="*/ 190024 h 457200"/>
                <a:gd name="connsiteX9" fmla="*/ 768191 w 771525"/>
                <a:gd name="connsiteY9" fmla="*/ 190024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525" h="457200">
                  <a:moveTo>
                    <a:pt x="768191" y="190024"/>
                  </a:moveTo>
                  <a:lnTo>
                    <a:pt x="585311" y="7144"/>
                  </a:lnTo>
                  <a:lnTo>
                    <a:pt x="402431" y="190024"/>
                  </a:lnTo>
                  <a:lnTo>
                    <a:pt x="505301" y="190024"/>
                  </a:lnTo>
                  <a:cubicBezTo>
                    <a:pt x="471964" y="254794"/>
                    <a:pt x="404336" y="299561"/>
                    <a:pt x="326231" y="299561"/>
                  </a:cubicBezTo>
                  <a:cubicBezTo>
                    <a:pt x="275749" y="299561"/>
                    <a:pt x="229076" y="280511"/>
                    <a:pt x="193834" y="249079"/>
                  </a:cubicBezTo>
                  <a:lnTo>
                    <a:pt x="7144" y="249079"/>
                  </a:lnTo>
                  <a:cubicBezTo>
                    <a:pt x="64294" y="369094"/>
                    <a:pt x="185261" y="451009"/>
                    <a:pt x="326231" y="451009"/>
                  </a:cubicBezTo>
                  <a:cubicBezTo>
                    <a:pt x="489109" y="451009"/>
                    <a:pt x="626269" y="340519"/>
                    <a:pt x="666274" y="190024"/>
                  </a:cubicBezTo>
                  <a:lnTo>
                    <a:pt x="768191" y="1900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</p:spTree>
    <p:extLst>
      <p:ext uri="{BB962C8B-B14F-4D97-AF65-F5344CB8AC3E}">
        <p14:creationId xmlns:p14="http://schemas.microsoft.com/office/powerpoint/2010/main" xmlns="" val="22962478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Ορθογώνιο 36">
            <a:extLst>
              <a:ext uri="{FF2B5EF4-FFF2-40B4-BE49-F238E27FC236}">
                <a16:creationId xmlns:a16="http://schemas.microsoft.com/office/drawing/2014/main" xmlns="" id="{EA3472D1-A3ED-4523-8C34-35B401C6958C}"/>
              </a:ext>
            </a:extLst>
          </p:cNvPr>
          <p:cNvSpPr/>
          <p:nvPr/>
        </p:nvSpPr>
        <p:spPr>
          <a:xfrm>
            <a:off x="3006811" y="3634909"/>
            <a:ext cx="3089189" cy="165580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6" name="Ορθογώνιο 35">
            <a:extLst>
              <a:ext uri="{FF2B5EF4-FFF2-40B4-BE49-F238E27FC236}">
                <a16:creationId xmlns:a16="http://schemas.microsoft.com/office/drawing/2014/main" xmlns="" id="{5ADDFF70-AF9C-4EBD-ACF8-EF6B1E2C425F}"/>
              </a:ext>
            </a:extLst>
          </p:cNvPr>
          <p:cNvSpPr/>
          <p:nvPr/>
        </p:nvSpPr>
        <p:spPr>
          <a:xfrm>
            <a:off x="6437868" y="3634910"/>
            <a:ext cx="3089189" cy="165580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5" name="Ορθογώνιο 34">
            <a:extLst>
              <a:ext uri="{FF2B5EF4-FFF2-40B4-BE49-F238E27FC236}">
                <a16:creationId xmlns:a16="http://schemas.microsoft.com/office/drawing/2014/main" xmlns="" id="{322AA520-BAE1-49D6-A178-285F3FCEC577}"/>
              </a:ext>
            </a:extLst>
          </p:cNvPr>
          <p:cNvSpPr/>
          <p:nvPr/>
        </p:nvSpPr>
        <p:spPr>
          <a:xfrm>
            <a:off x="6437868" y="1683583"/>
            <a:ext cx="3089189" cy="165580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 rtl="0"/>
            <a:r>
              <a:rPr lang="el-GR" dirty="0"/>
              <a:t>Περιβαλλοντική Αβεβαιότητα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36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" name="Ορθογώνιο 7">
            <a:extLst>
              <a:ext uri="{FF2B5EF4-FFF2-40B4-BE49-F238E27FC236}">
                <a16:creationId xmlns:a16="http://schemas.microsoft.com/office/drawing/2014/main" xmlns="" id="{9D6EBC1E-4F9F-4115-BE1A-26C7F59E6D40}"/>
              </a:ext>
            </a:extLst>
          </p:cNvPr>
          <p:cNvSpPr/>
          <p:nvPr/>
        </p:nvSpPr>
        <p:spPr>
          <a:xfrm>
            <a:off x="3006811" y="1675760"/>
            <a:ext cx="3089189" cy="16558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8BB8D53-6178-4EC9-8B67-FCC6C6FCC851}"/>
              </a:ext>
            </a:extLst>
          </p:cNvPr>
          <p:cNvSpPr txBox="1"/>
          <p:nvPr/>
        </p:nvSpPr>
        <p:spPr>
          <a:xfrm>
            <a:off x="6685004" y="1807944"/>
            <a:ext cx="259491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b="1" dirty="0"/>
              <a:t>Υψηλή Αβεβαιότητα</a:t>
            </a:r>
          </a:p>
          <a:p>
            <a:pPr algn="ctr"/>
            <a:endParaRPr lang="el-GR" sz="1600" dirty="0"/>
          </a:p>
          <a:p>
            <a:pPr algn="ctr"/>
            <a:r>
              <a:rPr lang="el-GR" sz="1600" dirty="0"/>
              <a:t>Απαιτεί την υψηλότερη ευελιξία &amp; προσαρμοστικότητα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CDB2F1B5-8231-4631-8C77-70C2A1376D55}"/>
              </a:ext>
            </a:extLst>
          </p:cNvPr>
          <p:cNvSpPr txBox="1"/>
          <p:nvPr/>
        </p:nvSpPr>
        <p:spPr>
          <a:xfrm>
            <a:off x="3253943" y="2038776"/>
            <a:ext cx="2594919" cy="8925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b="1" dirty="0"/>
              <a:t>Υψηλή – Μέτρια Αβεβαιότητα</a:t>
            </a:r>
          </a:p>
          <a:p>
            <a:pPr algn="ctr"/>
            <a:endParaRPr lang="el-GR" sz="1600" b="1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49898907-673B-4DB3-9330-AE036EA2D4DC}"/>
              </a:ext>
            </a:extLst>
          </p:cNvPr>
          <p:cNvSpPr txBox="1"/>
          <p:nvPr/>
        </p:nvSpPr>
        <p:spPr>
          <a:xfrm>
            <a:off x="6685004" y="4054346"/>
            <a:ext cx="259491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b="1" dirty="0"/>
              <a:t>Χαμηλή – Μέτρια Αβεβαιότητα</a:t>
            </a:r>
          </a:p>
          <a:p>
            <a:pPr algn="ctr"/>
            <a:endParaRPr lang="el-GR" sz="1600" b="1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FFF43CBA-E6E4-4FD3-80AA-F76D9AC4B43E}"/>
              </a:ext>
            </a:extLst>
          </p:cNvPr>
          <p:cNvSpPr txBox="1"/>
          <p:nvPr/>
        </p:nvSpPr>
        <p:spPr>
          <a:xfrm>
            <a:off x="3557542" y="4054346"/>
            <a:ext cx="198772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b="1" dirty="0"/>
              <a:t>Χαμηλή Αβεβαιότητα</a:t>
            </a:r>
          </a:p>
          <a:p>
            <a:pPr algn="ctr"/>
            <a:endParaRPr lang="el-GR" sz="1600" b="1" dirty="0"/>
          </a:p>
        </p:txBody>
      </p:sp>
      <p:cxnSp>
        <p:nvCxnSpPr>
          <p:cNvPr id="15" name="Ευθύγραμμο βέλος σύνδεσης 14">
            <a:extLst>
              <a:ext uri="{FF2B5EF4-FFF2-40B4-BE49-F238E27FC236}">
                <a16:creationId xmlns:a16="http://schemas.microsoft.com/office/drawing/2014/main" xmlns="" id="{B492598D-B2B1-4C31-90EF-CD3CD43514A1}"/>
              </a:ext>
            </a:extLst>
          </p:cNvPr>
          <p:cNvCxnSpPr>
            <a:cxnSpLocks/>
          </p:cNvCxnSpPr>
          <p:nvPr/>
        </p:nvCxnSpPr>
        <p:spPr>
          <a:xfrm>
            <a:off x="6232268" y="5553379"/>
            <a:ext cx="329478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Ευθύγραμμο βέλος σύνδεσης 17">
            <a:extLst>
              <a:ext uri="{FF2B5EF4-FFF2-40B4-BE49-F238E27FC236}">
                <a16:creationId xmlns:a16="http://schemas.microsoft.com/office/drawing/2014/main" xmlns="" id="{ED6F51EC-373B-43DF-8126-32CF69DB18C7}"/>
              </a:ext>
            </a:extLst>
          </p:cNvPr>
          <p:cNvCxnSpPr>
            <a:cxnSpLocks/>
          </p:cNvCxnSpPr>
          <p:nvPr/>
        </p:nvCxnSpPr>
        <p:spPr>
          <a:xfrm flipH="1">
            <a:off x="3019505" y="5553532"/>
            <a:ext cx="3225463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Ευθύγραμμο βέλος σύνδεσης 37">
            <a:extLst>
              <a:ext uri="{FF2B5EF4-FFF2-40B4-BE49-F238E27FC236}">
                <a16:creationId xmlns:a16="http://schemas.microsoft.com/office/drawing/2014/main" xmlns="" id="{F99B131B-C56B-46D1-A287-7A26BB0D9713}"/>
              </a:ext>
            </a:extLst>
          </p:cNvPr>
          <p:cNvCxnSpPr>
            <a:cxnSpLocks/>
          </p:cNvCxnSpPr>
          <p:nvPr/>
        </p:nvCxnSpPr>
        <p:spPr>
          <a:xfrm flipV="1">
            <a:off x="2739768" y="1675760"/>
            <a:ext cx="0" cy="22606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Ευθύγραμμο βέλος σύνδεσης 38">
            <a:extLst>
              <a:ext uri="{FF2B5EF4-FFF2-40B4-BE49-F238E27FC236}">
                <a16:creationId xmlns:a16="http://schemas.microsoft.com/office/drawing/2014/main" xmlns="" id="{4C706B18-E6D9-4CAF-AE42-AA983F4C9FFE}"/>
              </a:ext>
            </a:extLst>
          </p:cNvPr>
          <p:cNvCxnSpPr>
            <a:cxnSpLocks/>
          </p:cNvCxnSpPr>
          <p:nvPr/>
        </p:nvCxnSpPr>
        <p:spPr>
          <a:xfrm flipH="1">
            <a:off x="2739768" y="3923813"/>
            <a:ext cx="1" cy="154066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3FE717EA-DF16-4B4A-9967-A1883827D918}"/>
              </a:ext>
            </a:extLst>
          </p:cNvPr>
          <p:cNvSpPr txBox="1"/>
          <p:nvPr/>
        </p:nvSpPr>
        <p:spPr>
          <a:xfrm>
            <a:off x="3019505" y="5751324"/>
            <a:ext cx="141277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Χαμηλή</a:t>
            </a:r>
          </a:p>
          <a:p>
            <a:pPr algn="ctr"/>
            <a:endParaRPr lang="el-GR" sz="16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F8281A69-4D9B-4FF5-8C27-6CA795EB5114}"/>
              </a:ext>
            </a:extLst>
          </p:cNvPr>
          <p:cNvSpPr txBox="1"/>
          <p:nvPr/>
        </p:nvSpPr>
        <p:spPr>
          <a:xfrm>
            <a:off x="8353505" y="5751324"/>
            <a:ext cx="141277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Υψηλή</a:t>
            </a:r>
          </a:p>
          <a:p>
            <a:pPr algn="ctr"/>
            <a:endParaRPr lang="el-GR" sz="16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BD5EBF84-75B1-41AD-9A44-2681813C72A5}"/>
              </a:ext>
            </a:extLst>
          </p:cNvPr>
          <p:cNvSpPr txBox="1"/>
          <p:nvPr/>
        </p:nvSpPr>
        <p:spPr>
          <a:xfrm>
            <a:off x="1470468" y="1742618"/>
            <a:ext cx="114573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Υψηλός</a:t>
            </a:r>
          </a:p>
          <a:p>
            <a:pPr algn="ctr"/>
            <a:endParaRPr lang="el-GR" sz="16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B3A65D0F-EC90-48D0-A539-AE7AF388CD13}"/>
              </a:ext>
            </a:extLst>
          </p:cNvPr>
          <p:cNvSpPr txBox="1"/>
          <p:nvPr/>
        </p:nvSpPr>
        <p:spPr>
          <a:xfrm>
            <a:off x="1441380" y="4905594"/>
            <a:ext cx="120390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Χαμηλός</a:t>
            </a:r>
          </a:p>
          <a:p>
            <a:pPr algn="ctr"/>
            <a:endParaRPr lang="el-GR" sz="16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DCB5EB9A-717F-4586-85DA-86C82BAA7516}"/>
              </a:ext>
            </a:extLst>
          </p:cNvPr>
          <p:cNvSpPr txBox="1"/>
          <p:nvPr/>
        </p:nvSpPr>
        <p:spPr>
          <a:xfrm>
            <a:off x="4528418" y="6273225"/>
            <a:ext cx="34331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Πολυπλοκότητα Περιβάλλοντος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C8815D78-93B3-4721-921F-A6254AC016BB}"/>
              </a:ext>
            </a:extLst>
          </p:cNvPr>
          <p:cNvSpPr txBox="1"/>
          <p:nvPr/>
        </p:nvSpPr>
        <p:spPr>
          <a:xfrm>
            <a:off x="859931" y="3169380"/>
            <a:ext cx="1612795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Ρυθμός Αλλαγής Περιβάλλοντος</a:t>
            </a:r>
          </a:p>
          <a:p>
            <a:pPr algn="ctr"/>
            <a:endParaRPr lang="el-GR" sz="1600" b="1" dirty="0"/>
          </a:p>
        </p:txBody>
      </p:sp>
    </p:spTree>
    <p:extLst>
      <p:ext uri="{BB962C8B-B14F-4D97-AF65-F5344CB8AC3E}">
        <p14:creationId xmlns:p14="http://schemas.microsoft.com/office/powerpoint/2010/main" xmlns="" val="22929091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Θέση κειμένου 26">
            <a:extLst>
              <a:ext uri="{FF2B5EF4-FFF2-40B4-BE49-F238E27FC236}">
                <a16:creationId xmlns:a16="http://schemas.microsoft.com/office/drawing/2014/main" xmlns="" id="{8D08393C-C63D-4B14-921F-B7008EFF388B}"/>
              </a:ext>
            </a:extLst>
          </p:cNvPr>
          <p:cNvSpPr txBox="1">
            <a:spLocks/>
          </p:cNvSpPr>
          <p:nvPr/>
        </p:nvSpPr>
        <p:spPr>
          <a:xfrm>
            <a:off x="5757395" y="778088"/>
            <a:ext cx="4047052" cy="3991724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txBody>
          <a:bodyPr vert="horz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l-GR" sz="2400" dirty="0">
              <a:solidFill>
                <a:schemeClr val="bg1"/>
              </a:solidFill>
            </a:endParaRPr>
          </a:p>
          <a:p>
            <a:r>
              <a:rPr lang="el-GR" sz="2400" dirty="0">
                <a:solidFill>
                  <a:schemeClr val="bg1"/>
                </a:solidFill>
              </a:rPr>
              <a:t>Η διάσταση του ρυθμού αλλαγής (σταθερότητα ή αστάθεια)</a:t>
            </a:r>
          </a:p>
          <a:p>
            <a:endParaRPr lang="el-GR" dirty="0"/>
          </a:p>
        </p:txBody>
      </p:sp>
      <p:sp>
        <p:nvSpPr>
          <p:cNvPr id="27" name="Θέση κειμένου 26"/>
          <p:cNvSpPr>
            <a:spLocks noGrp="1"/>
          </p:cNvSpPr>
          <p:nvPr>
            <p:ph type="body" sz="quarter" idx="27"/>
          </p:nvPr>
        </p:nvSpPr>
        <p:spPr>
          <a:xfrm>
            <a:off x="2116206" y="778087"/>
            <a:ext cx="4047052" cy="3991724"/>
          </a:xfrm>
        </p:spPr>
        <p:txBody>
          <a:bodyPr rtlCol="0"/>
          <a:lstStyle/>
          <a:p>
            <a:r>
              <a:rPr lang="el-GR" sz="2400" dirty="0"/>
              <a:t>Η διάσταση της απλότητας &amp; της πολυπλοκότητας</a:t>
            </a:r>
          </a:p>
          <a:p>
            <a:pPr rtl="0"/>
            <a:endParaRPr lang="el-GR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37</a:t>
            </a:fld>
            <a:endParaRPr lang="el-GR" dirty="0"/>
          </a:p>
        </p:txBody>
      </p:sp>
      <p:sp>
        <p:nvSpPr>
          <p:cNvPr id="34" name="Πλαίσιο κειμένου 33" descr="Σημείο τομής γραφήματος"/>
          <p:cNvSpPr txBox="1"/>
          <p:nvPr/>
        </p:nvSpPr>
        <p:spPr>
          <a:xfrm>
            <a:off x="5757395" y="1845482"/>
            <a:ext cx="405863" cy="1856935"/>
          </a:xfrm>
          <a:custGeom>
            <a:avLst/>
            <a:gdLst>
              <a:gd name="connsiteX0" fmla="*/ 173971 w 317688"/>
              <a:gd name="connsiteY0" fmla="*/ 0 h 1544221"/>
              <a:gd name="connsiteX1" fmla="*/ 219948 w 317688"/>
              <a:gd name="connsiteY1" fmla="*/ 125619 h 1544221"/>
              <a:gd name="connsiteX2" fmla="*/ 317688 w 317688"/>
              <a:gd name="connsiteY2" fmla="*/ 772110 h 1544221"/>
              <a:gd name="connsiteX3" fmla="*/ 219948 w 317688"/>
              <a:gd name="connsiteY3" fmla="*/ 1418601 h 1544221"/>
              <a:gd name="connsiteX4" fmla="*/ 173971 w 317688"/>
              <a:gd name="connsiteY4" fmla="*/ 1544221 h 1544221"/>
              <a:gd name="connsiteX5" fmla="*/ 142832 w 317688"/>
              <a:gd name="connsiteY5" fmla="*/ 1479580 h 1544221"/>
              <a:gd name="connsiteX6" fmla="*/ 0 w 317688"/>
              <a:gd name="connsiteY6" fmla="*/ 772110 h 1544221"/>
              <a:gd name="connsiteX7" fmla="*/ 142832 w 317688"/>
              <a:gd name="connsiteY7" fmla="*/ 64641 h 1544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688" h="1544221">
                <a:moveTo>
                  <a:pt x="173971" y="0"/>
                </a:moveTo>
                <a:lnTo>
                  <a:pt x="219948" y="125619"/>
                </a:lnTo>
                <a:cubicBezTo>
                  <a:pt x="283469" y="329846"/>
                  <a:pt x="317688" y="546982"/>
                  <a:pt x="317688" y="772110"/>
                </a:cubicBezTo>
                <a:cubicBezTo>
                  <a:pt x="317688" y="997239"/>
                  <a:pt x="283469" y="1214375"/>
                  <a:pt x="219948" y="1418601"/>
                </a:cubicBezTo>
                <a:lnTo>
                  <a:pt x="173971" y="1544221"/>
                </a:lnTo>
                <a:lnTo>
                  <a:pt x="142832" y="1479580"/>
                </a:lnTo>
                <a:cubicBezTo>
                  <a:pt x="50859" y="1262132"/>
                  <a:pt x="0" y="1023060"/>
                  <a:pt x="0" y="772110"/>
                </a:cubicBezTo>
                <a:cubicBezTo>
                  <a:pt x="0" y="521160"/>
                  <a:pt x="50859" y="282088"/>
                  <a:pt x="142832" y="6464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lang="en-ZA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l-GR" dirty="0"/>
          </a:p>
        </p:txBody>
      </p:sp>
      <p:sp>
        <p:nvSpPr>
          <p:cNvPr id="36" name="TextBox 37">
            <a:extLst>
              <a:ext uri="{FF2B5EF4-FFF2-40B4-BE49-F238E27FC236}">
                <a16:creationId xmlns:a16="http://schemas.microsoft.com/office/drawing/2014/main" xmlns="" id="{93EA8AB7-17BD-4D13-A6A6-7C8C331114A4}"/>
              </a:ext>
            </a:extLst>
          </p:cNvPr>
          <p:cNvSpPr txBox="1"/>
          <p:nvPr/>
        </p:nvSpPr>
        <p:spPr>
          <a:xfrm>
            <a:off x="9804447" y="609904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1" name="Τίτλος 22">
            <a:extLst>
              <a:ext uri="{FF2B5EF4-FFF2-40B4-BE49-F238E27FC236}">
                <a16:creationId xmlns:a16="http://schemas.microsoft.com/office/drawing/2014/main" xmlns="" id="{87D3FB5C-27C1-4F65-8FBA-FD9F8D3D6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679" y="5256568"/>
            <a:ext cx="11462641" cy="432000"/>
          </a:xfrm>
        </p:spPr>
        <p:txBody>
          <a:bodyPr rtlCol="0"/>
          <a:lstStyle/>
          <a:p>
            <a:pPr algn="ctr"/>
            <a:r>
              <a:rPr lang="el-GR" sz="2000" dirty="0"/>
              <a:t>Μπορούν να συνδυαστούν σε ένα πλαίσιο για την αξιολόγηση της περιβαλλοντικής αβεβαιότητας</a:t>
            </a:r>
          </a:p>
        </p:txBody>
      </p:sp>
    </p:spTree>
    <p:extLst>
      <p:ext uri="{BB962C8B-B14F-4D97-AF65-F5344CB8AC3E}">
        <p14:creationId xmlns:p14="http://schemas.microsoft.com/office/powerpoint/2010/main" xmlns="" val="33086463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Ορθογώνιο 15">
            <a:extLst>
              <a:ext uri="{FF2B5EF4-FFF2-40B4-BE49-F238E27FC236}">
                <a16:creationId xmlns:a16="http://schemas.microsoft.com/office/drawing/2014/main" xmlns="" id="{E43DF70A-3D57-475C-968E-6C5585BBCE00}"/>
              </a:ext>
            </a:extLst>
          </p:cNvPr>
          <p:cNvSpPr/>
          <p:nvPr/>
        </p:nvSpPr>
        <p:spPr>
          <a:xfrm>
            <a:off x="7746238" y="3310253"/>
            <a:ext cx="3246133" cy="5992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12" name="Ορθογώνιο 11">
            <a:extLst>
              <a:ext uri="{FF2B5EF4-FFF2-40B4-BE49-F238E27FC236}">
                <a16:creationId xmlns:a16="http://schemas.microsoft.com/office/drawing/2014/main" xmlns="" id="{CC71E7C5-5645-4000-9BA2-CFEAF9261B46}"/>
              </a:ext>
            </a:extLst>
          </p:cNvPr>
          <p:cNvSpPr/>
          <p:nvPr/>
        </p:nvSpPr>
        <p:spPr>
          <a:xfrm>
            <a:off x="7741171" y="526992"/>
            <a:ext cx="3251200" cy="65648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38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636219" y="6073017"/>
            <a:ext cx="158316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Ορθογώνιο 5">
            <a:extLst>
              <a:ext uri="{FF2B5EF4-FFF2-40B4-BE49-F238E27FC236}">
                <a16:creationId xmlns:a16="http://schemas.microsoft.com/office/drawing/2014/main" xmlns="" id="{FB57DB3B-1288-44BD-821B-1565A9C200AC}"/>
              </a:ext>
            </a:extLst>
          </p:cNvPr>
          <p:cNvSpPr/>
          <p:nvPr/>
        </p:nvSpPr>
        <p:spPr>
          <a:xfrm>
            <a:off x="3783262" y="526992"/>
            <a:ext cx="3251200" cy="65648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F2B4237-7347-48E1-9050-644E0B2A3E4F}"/>
              </a:ext>
            </a:extLst>
          </p:cNvPr>
          <p:cNvSpPr txBox="1"/>
          <p:nvPr/>
        </p:nvSpPr>
        <p:spPr>
          <a:xfrm>
            <a:off x="3842612" y="598699"/>
            <a:ext cx="3073400" cy="58477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Απλότητα + Σταθερότητα =  Μικρή Αβεβαιότητα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C0C5DD2-022C-46D5-89BF-D6F03F6C4322}"/>
              </a:ext>
            </a:extLst>
          </p:cNvPr>
          <p:cNvSpPr txBox="1"/>
          <p:nvPr/>
        </p:nvSpPr>
        <p:spPr>
          <a:xfrm>
            <a:off x="7750960" y="598698"/>
            <a:ext cx="3208377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Πολυπλοκότητα + Σταθερότητα = Μικρή έως Μέτρια Αβεβαιότητα</a:t>
            </a:r>
          </a:p>
        </p:txBody>
      </p:sp>
      <p:sp>
        <p:nvSpPr>
          <p:cNvPr id="13" name="Ορθογώνιο 12">
            <a:extLst>
              <a:ext uri="{FF2B5EF4-FFF2-40B4-BE49-F238E27FC236}">
                <a16:creationId xmlns:a16="http://schemas.microsoft.com/office/drawing/2014/main" xmlns="" id="{2967B374-D555-4FD8-9AA4-A48E15A70A2B}"/>
              </a:ext>
            </a:extLst>
          </p:cNvPr>
          <p:cNvSpPr/>
          <p:nvPr/>
        </p:nvSpPr>
        <p:spPr>
          <a:xfrm>
            <a:off x="3783262" y="3243290"/>
            <a:ext cx="3251200" cy="63338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1B3AE45-88B2-4EC4-BBB7-8625AA379055}"/>
              </a:ext>
            </a:extLst>
          </p:cNvPr>
          <p:cNvSpPr txBox="1"/>
          <p:nvPr/>
        </p:nvSpPr>
        <p:spPr>
          <a:xfrm>
            <a:off x="3872162" y="3288211"/>
            <a:ext cx="3073400" cy="58477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Απλότητα + Αστάθεια = 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/>
            <a:r>
              <a:rPr lang="el-GR" sz="1600" b="1" dirty="0">
                <a:solidFill>
                  <a:schemeClr val="bg1"/>
                </a:solidFill>
              </a:rPr>
              <a:t>Υψηλή έως Μέτρια Αβεβαιότητα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E9D3630-9B03-40F8-84EB-7EE00BA1584C}"/>
              </a:ext>
            </a:extLst>
          </p:cNvPr>
          <p:cNvSpPr txBox="1"/>
          <p:nvPr/>
        </p:nvSpPr>
        <p:spPr>
          <a:xfrm>
            <a:off x="7956543" y="3324719"/>
            <a:ext cx="2606476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Πολυπλοκότητα + Αστάθεια =  Υψηλή Αβεβαιότητα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D5722289-2A15-4014-B2FF-4245A6858276}"/>
              </a:ext>
            </a:extLst>
          </p:cNvPr>
          <p:cNvSpPr txBox="1"/>
          <p:nvPr/>
        </p:nvSpPr>
        <p:spPr>
          <a:xfrm>
            <a:off x="3783262" y="1213338"/>
            <a:ext cx="3251200" cy="2031325"/>
          </a:xfrm>
          <a:prstGeom prst="rect">
            <a:avLst/>
          </a:prstGeom>
          <a:solidFill>
            <a:schemeClr val="bg1"/>
          </a:solidFill>
          <a:ln w="19050">
            <a:solidFill>
              <a:schemeClr val="bg2">
                <a:lumMod val="5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l-GR" sz="1400" dirty="0"/>
              <a:t>Μικρός αριθμός εξωτερικών στοιχείων. Τα στοιχεία είναι όμοια</a:t>
            </a:r>
          </a:p>
          <a:p>
            <a:pPr marL="342900" indent="-342900">
              <a:buAutoNum type="arabicPeriod"/>
            </a:pPr>
            <a:r>
              <a:rPr lang="el-GR" sz="1400" dirty="0"/>
              <a:t>Τα στοιχεία παραμένουν ίδια ή αλλάζουν με αργό ρυθμό </a:t>
            </a:r>
          </a:p>
          <a:p>
            <a:r>
              <a:rPr lang="el-GR" sz="1400" dirty="0"/>
              <a:t>Παραδείγματα: Εμφιαλωτήρια αναψυκτικών, διανομείς μπύρας, κατασκευαστές εμπορευματοκιβωτίων, εταιρείες επεξεργασίας τροφίμων</a:t>
            </a:r>
          </a:p>
          <a:p>
            <a:endParaRPr lang="el-GR" sz="1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E033728-429D-4509-882D-0C2F8F26027E}"/>
              </a:ext>
            </a:extLst>
          </p:cNvPr>
          <p:cNvSpPr txBox="1"/>
          <p:nvPr/>
        </p:nvSpPr>
        <p:spPr>
          <a:xfrm>
            <a:off x="3783262" y="3910115"/>
            <a:ext cx="3251199" cy="1815882"/>
          </a:xfrm>
          <a:prstGeom prst="rect">
            <a:avLst/>
          </a:prstGeom>
          <a:solidFill>
            <a:schemeClr val="bg1"/>
          </a:solidFill>
          <a:ln w="19050">
            <a:solidFill>
              <a:schemeClr val="bg2">
                <a:lumMod val="5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l-GR" sz="1400" dirty="0"/>
              <a:t>Μικρός αριθμός εξωτερικών στοιχείων. Τα στοιχεία είναι όμοια</a:t>
            </a:r>
          </a:p>
          <a:p>
            <a:pPr marL="342900" indent="-342900">
              <a:buAutoNum type="arabicPeriod"/>
            </a:pPr>
            <a:r>
              <a:rPr lang="el-GR" sz="1400" dirty="0"/>
              <a:t>Τα στοιχεία αλλάζουν συχνά &amp; με απρόβλεπτο τρόπο</a:t>
            </a:r>
          </a:p>
          <a:p>
            <a:r>
              <a:rPr lang="el-GR" sz="1400" dirty="0"/>
              <a:t>Παραδείγματα: Ηλεκτρονικό εμπόριο, ενδύματα μόδας, μουσική βιομηχανία, κατασκευαστές παιχνιδιών</a:t>
            </a:r>
          </a:p>
          <a:p>
            <a:endParaRPr lang="el-GR" sz="1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726B3F0F-874A-46A8-A42E-8B8C30916786}"/>
              </a:ext>
            </a:extLst>
          </p:cNvPr>
          <p:cNvSpPr txBox="1"/>
          <p:nvPr/>
        </p:nvSpPr>
        <p:spPr>
          <a:xfrm>
            <a:off x="7746237" y="1237661"/>
            <a:ext cx="3251200" cy="2031325"/>
          </a:xfrm>
          <a:prstGeom prst="rect">
            <a:avLst/>
          </a:prstGeom>
          <a:solidFill>
            <a:schemeClr val="bg1"/>
          </a:solidFill>
          <a:ln w="19050">
            <a:solidFill>
              <a:schemeClr val="bg2">
                <a:lumMod val="5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l-GR" sz="1400" dirty="0"/>
              <a:t>Μεγάλος αριθμός εξωτερικών στοιχείων. Τα στοιχεία είναι ανόμοια</a:t>
            </a:r>
          </a:p>
          <a:p>
            <a:pPr marL="342900" indent="-342900">
              <a:buAutoNum type="arabicPeriod"/>
            </a:pPr>
            <a:r>
              <a:rPr lang="el-GR" sz="1400" dirty="0"/>
              <a:t>Τα στοιχεία παραμένουν ίδια ή αλλάζουν με αργό ρυθμό </a:t>
            </a:r>
          </a:p>
          <a:p>
            <a:r>
              <a:rPr lang="el-GR" sz="1400" dirty="0"/>
              <a:t>Παραδείγματα: Πανεπιστήμια, κατασκευαστές ηλεκτρ. συσκευών, εταιρείες χημικών προϊόντων, ασφαλιστικές εταιρείες</a:t>
            </a:r>
            <a:endParaRPr lang="en-US" sz="1400" dirty="0"/>
          </a:p>
          <a:p>
            <a:endParaRPr lang="el-GR" sz="1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53D87673-94D9-495A-BDF3-00A3A554224D}"/>
              </a:ext>
            </a:extLst>
          </p:cNvPr>
          <p:cNvSpPr txBox="1"/>
          <p:nvPr/>
        </p:nvSpPr>
        <p:spPr>
          <a:xfrm>
            <a:off x="7746238" y="3918069"/>
            <a:ext cx="3251199" cy="1815882"/>
          </a:xfrm>
          <a:prstGeom prst="rect">
            <a:avLst/>
          </a:prstGeom>
          <a:solidFill>
            <a:schemeClr val="bg1"/>
          </a:solidFill>
          <a:ln w="19050">
            <a:solidFill>
              <a:schemeClr val="bg2">
                <a:lumMod val="5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l-GR" sz="1400" dirty="0"/>
              <a:t>Μεγάλος αριθμός εξωτερικών στοιχείων</a:t>
            </a:r>
            <a:r>
              <a:rPr lang="el-GR" sz="1400" dirty="0" smtClean="0"/>
              <a:t>. Τα </a:t>
            </a:r>
            <a:r>
              <a:rPr lang="el-GR" sz="1400" dirty="0"/>
              <a:t>στοιχεία είναι ανόμοια</a:t>
            </a:r>
          </a:p>
          <a:p>
            <a:pPr marL="342900" indent="-342900">
              <a:buAutoNum type="arabicPeriod"/>
            </a:pPr>
            <a:r>
              <a:rPr lang="el-GR" sz="1400" dirty="0"/>
              <a:t>Τα στοιχεία αλλάζουν συχνά &amp; με απρόβλεπτο τρόπο</a:t>
            </a:r>
          </a:p>
          <a:p>
            <a:r>
              <a:rPr lang="el-GR" sz="1400" dirty="0"/>
              <a:t>Παραδείγματα: Επιχειρήσεις υπολογιστών, επιχειρήσεις αεροναυπηγικής, επιχειρήσεις τηλεπικοινωνιών, αεροπορικές εταιρείες</a:t>
            </a:r>
          </a:p>
        </p:txBody>
      </p:sp>
      <p:cxnSp>
        <p:nvCxnSpPr>
          <p:cNvPr id="22" name="Ευθεία γραμμή σύνδεσης 21">
            <a:extLst>
              <a:ext uri="{FF2B5EF4-FFF2-40B4-BE49-F238E27FC236}">
                <a16:creationId xmlns:a16="http://schemas.microsoft.com/office/drawing/2014/main" xmlns="" id="{E3769DB4-FE39-4D7C-A1C3-6DC68857B2DF}"/>
              </a:ext>
            </a:extLst>
          </p:cNvPr>
          <p:cNvCxnSpPr/>
          <p:nvPr/>
        </p:nvCxnSpPr>
        <p:spPr>
          <a:xfrm>
            <a:off x="3804512" y="6073017"/>
            <a:ext cx="715482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Ευθεία γραμμή σύνδεσης 23">
            <a:extLst>
              <a:ext uri="{FF2B5EF4-FFF2-40B4-BE49-F238E27FC236}">
                <a16:creationId xmlns:a16="http://schemas.microsoft.com/office/drawing/2014/main" xmlns="" id="{999C1089-2C18-405C-8B6D-3B2D873F6AE1}"/>
              </a:ext>
            </a:extLst>
          </p:cNvPr>
          <p:cNvCxnSpPr>
            <a:cxnSpLocks/>
          </p:cNvCxnSpPr>
          <p:nvPr/>
        </p:nvCxnSpPr>
        <p:spPr>
          <a:xfrm flipH="1" flipV="1">
            <a:off x="3360012" y="598699"/>
            <a:ext cx="6444" cy="51272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23A564F-435E-4BBA-91FA-083710D1E813}"/>
              </a:ext>
            </a:extLst>
          </p:cNvPr>
          <p:cNvSpPr txBox="1"/>
          <p:nvPr/>
        </p:nvSpPr>
        <p:spPr>
          <a:xfrm>
            <a:off x="3341917" y="6124428"/>
            <a:ext cx="141277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Απλότητα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BE45AD5F-FE3E-49D1-B849-9D2FAA9A7031}"/>
              </a:ext>
            </a:extLst>
          </p:cNvPr>
          <p:cNvSpPr txBox="1"/>
          <p:nvPr/>
        </p:nvSpPr>
        <p:spPr>
          <a:xfrm>
            <a:off x="9636219" y="6127749"/>
            <a:ext cx="156855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Πολυπλοκότητα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CE86571D-58E4-4B0A-95C5-25950EEC138D}"/>
              </a:ext>
            </a:extLst>
          </p:cNvPr>
          <p:cNvSpPr txBox="1"/>
          <p:nvPr/>
        </p:nvSpPr>
        <p:spPr>
          <a:xfrm>
            <a:off x="5735674" y="6318720"/>
            <a:ext cx="34331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Πολυπλοκότητα Περιβάλλοντος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05CDE44C-6572-40A6-B548-FB572CA64898}"/>
              </a:ext>
            </a:extLst>
          </p:cNvPr>
          <p:cNvSpPr txBox="1"/>
          <p:nvPr/>
        </p:nvSpPr>
        <p:spPr>
          <a:xfrm>
            <a:off x="1737810" y="589210"/>
            <a:ext cx="127502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Σταθερότητα</a:t>
            </a:r>
          </a:p>
          <a:p>
            <a:pPr algn="ctr"/>
            <a:endParaRPr lang="el-GR" sz="16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62DA5316-72FA-41FE-BBDA-C6E8265EA54D}"/>
              </a:ext>
            </a:extLst>
          </p:cNvPr>
          <p:cNvSpPr txBox="1"/>
          <p:nvPr/>
        </p:nvSpPr>
        <p:spPr>
          <a:xfrm>
            <a:off x="1867577" y="5258607"/>
            <a:ext cx="120390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Αστάθεια</a:t>
            </a:r>
          </a:p>
          <a:p>
            <a:pPr algn="ctr"/>
            <a:endParaRPr lang="el-GR" sz="16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9FA123BE-56E3-4109-A517-B2C1F1D3F086}"/>
              </a:ext>
            </a:extLst>
          </p:cNvPr>
          <p:cNvSpPr txBox="1"/>
          <p:nvPr/>
        </p:nvSpPr>
        <p:spPr>
          <a:xfrm>
            <a:off x="1408520" y="3243290"/>
            <a:ext cx="1612795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Περιβαλλοντική Αλλαγή</a:t>
            </a:r>
          </a:p>
          <a:p>
            <a:pPr algn="ctr"/>
            <a:endParaRPr lang="el-GR" sz="1600" b="1" dirty="0"/>
          </a:p>
        </p:txBody>
      </p:sp>
      <p:sp>
        <p:nvSpPr>
          <p:cNvPr id="38" name="Βέλος: Δεξιό 37">
            <a:extLst>
              <a:ext uri="{FF2B5EF4-FFF2-40B4-BE49-F238E27FC236}">
                <a16:creationId xmlns:a16="http://schemas.microsoft.com/office/drawing/2014/main" xmlns="" id="{88E75042-59E7-4585-B6C2-EE363AE2BC1E}"/>
              </a:ext>
            </a:extLst>
          </p:cNvPr>
          <p:cNvSpPr/>
          <p:nvPr/>
        </p:nvSpPr>
        <p:spPr>
          <a:xfrm rot="1719226">
            <a:off x="6352241" y="2943287"/>
            <a:ext cx="1641799" cy="846211"/>
          </a:xfrm>
          <a:prstGeom prst="rightArrow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C9759964-5729-4C1B-9388-D53F8A826BC2}"/>
              </a:ext>
            </a:extLst>
          </p:cNvPr>
          <p:cNvSpPr txBox="1"/>
          <p:nvPr/>
        </p:nvSpPr>
        <p:spPr>
          <a:xfrm rot="1689865">
            <a:off x="6444638" y="3168766"/>
            <a:ext cx="1372599" cy="33855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Αβεβαιότητα</a:t>
            </a:r>
          </a:p>
        </p:txBody>
      </p:sp>
      <p:sp>
        <p:nvSpPr>
          <p:cNvPr id="30" name="Βέλος: Πεντάγωνο 29">
            <a:extLst>
              <a:ext uri="{FF2B5EF4-FFF2-40B4-BE49-F238E27FC236}">
                <a16:creationId xmlns:a16="http://schemas.microsoft.com/office/drawing/2014/main" xmlns="" id="{399A3200-B344-4FA6-96FF-ADD549990219}"/>
              </a:ext>
            </a:extLst>
          </p:cNvPr>
          <p:cNvSpPr/>
          <p:nvPr/>
        </p:nvSpPr>
        <p:spPr>
          <a:xfrm>
            <a:off x="0" y="898245"/>
            <a:ext cx="2546377" cy="1958109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l-GR" b="1" dirty="0">
                <a:solidFill>
                  <a:schemeClr val="bg1"/>
                </a:solidFill>
              </a:rPr>
              <a:t>Πλαίσιο αξιολόγησης  περιβαλλοντικής αβεβαιότητας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93495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Θέση εικόνας 39" descr="Κοντινό τριγωνικό σχέδιο δόμησης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/>
          <a:stretch>
            <a:fillRect/>
          </a:stretch>
        </p:blipFill>
        <p:spPr/>
      </p:pic>
      <p:sp>
        <p:nvSpPr>
          <p:cNvPr id="22" name="Τίτλος 2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algn="ctr"/>
            <a:r>
              <a:rPr lang="el-GR" sz="2800" dirty="0"/>
              <a:t>Προσαρμογή Οργανωτικής Δομής στο Περιβάλλον </a:t>
            </a:r>
            <a:r>
              <a:rPr lang="el-GR" dirty="0"/>
              <a:t/>
            </a:r>
            <a:br>
              <a:rPr lang="el-GR" dirty="0"/>
            </a:br>
            <a:endParaRPr lang="el-GR" dirty="0"/>
          </a:p>
        </p:txBody>
      </p:sp>
      <p:sp>
        <p:nvSpPr>
          <p:cNvPr id="7" name="Ορθογώνιο 6" descr="Διαχωριστική γραμμή κάτω εικόνας"/>
          <p:cNvSpPr/>
          <p:nvPr/>
        </p:nvSpPr>
        <p:spPr>
          <a:xfrm>
            <a:off x="408650" y="3386488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7" name="Ορθογώνιο 6" descr="Διαχωριστική γραμμή επάνω εικόνας"/>
          <p:cNvSpPr/>
          <p:nvPr/>
        </p:nvSpPr>
        <p:spPr>
          <a:xfrm flipV="1">
            <a:off x="4086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2054" name="Picture 6" descr="ÎÏÎ¿ÏÎ­Î»ÎµÏÎ¼Î± ÎµÎ¹ÎºÏÎ½Î±Ï Î³Î¹Î± company black white images">
            <a:extLst>
              <a:ext uri="{FF2B5EF4-FFF2-40B4-BE49-F238E27FC236}">
                <a16:creationId xmlns:a16="http://schemas.microsoft.com/office/drawing/2014/main" xmlns="" id="{79B86556-8552-47C9-91B8-A8322E551D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004" y="533117"/>
            <a:ext cx="3875964" cy="290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72277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Θέση εικόνας 33" descr="εικόνα ουρανοξύστη διαμερισμάτων">
            <a:extLst>
              <a:ext uri="{FF2B5EF4-FFF2-40B4-BE49-F238E27FC236}">
                <a16:creationId xmlns:a16="http://schemas.microsoft.com/office/drawing/2014/main" xmlns="" id="{793BD7EC-4F7E-4124-A655-08DBC2BD6B28}"/>
              </a:ext>
            </a:extLst>
          </p:cNvPr>
          <p:cNvPicPr>
            <a:picLocks noGrp="1" noChangeAspect="1"/>
          </p:cNvPicPr>
          <p:nvPr>
            <p:ph type="pic" sz="quarter" idx="45"/>
          </p:nvPr>
        </p:nvPicPr>
        <p:blipFill>
          <a:blip r:embed="rId3"/>
          <a:stretch>
            <a:fillRect/>
          </a:stretch>
        </p:blipFill>
        <p:spPr>
          <a:xfrm>
            <a:off x="10044000" y="1981486"/>
            <a:ext cx="1476000" cy="1476000"/>
          </a:xfrm>
        </p:spPr>
      </p:pic>
      <p:pic>
        <p:nvPicPr>
          <p:cNvPr id="28" name="Θέση εικόνας 27" descr="Μολύβι επάνω σε σχέδιο κτιρίου"/>
          <p:cNvPicPr>
            <a:picLocks noGrp="1" noChangeAspect="1"/>
          </p:cNvPicPr>
          <p:nvPr>
            <p:ph type="pic" sz="quarter" idx="42"/>
          </p:nvPr>
        </p:nvPicPr>
        <p:blipFill>
          <a:blip r:embed="rId4"/>
          <a:stretch>
            <a:fillRect/>
          </a:stretch>
        </p:blipFill>
        <p:spPr>
          <a:xfrm>
            <a:off x="3023850" y="1981486"/>
            <a:ext cx="1476000" cy="1476000"/>
          </a:xfrm>
        </p:spPr>
      </p:pic>
      <p:pic>
        <p:nvPicPr>
          <p:cNvPr id="40" name="Γραφικό 39" descr="Βιβλία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1894" y="897705"/>
            <a:ext cx="687003" cy="687003"/>
          </a:xfrm>
          <a:prstGeom prst="rect">
            <a:avLst/>
          </a:prstGeom>
        </p:spPr>
      </p:pic>
      <p:sp>
        <p:nvSpPr>
          <p:cNvPr id="7" name="Θέση κειμένου 6"/>
          <p:cNvSpPr>
            <a:spLocks noGrp="1"/>
          </p:cNvSpPr>
          <p:nvPr>
            <p:ph type="body" sz="quarter" idx="33"/>
          </p:nvPr>
        </p:nvSpPr>
        <p:spPr>
          <a:xfrm>
            <a:off x="2861381" y="3971913"/>
            <a:ext cx="1980000" cy="360000"/>
          </a:xfrm>
        </p:spPr>
        <p:txBody>
          <a:bodyPr rtlCol="0"/>
          <a:lstStyle/>
          <a:p>
            <a:r>
              <a:rPr lang="el-GR" dirty="0"/>
              <a:t>Το εύρος ελέγχου</a:t>
            </a:r>
          </a:p>
        </p:txBody>
      </p:sp>
      <p:pic>
        <p:nvPicPr>
          <p:cNvPr id="30" name="Θέση εικόνας 29" descr="γωνιακή προβολή ουρανοξύστη από το έδαφος"/>
          <p:cNvPicPr>
            <a:picLocks noGrp="1" noChangeAspect="1"/>
          </p:cNvPicPr>
          <p:nvPr>
            <p:ph type="pic" sz="quarter" idx="43"/>
          </p:nvPr>
        </p:nvPicPr>
        <p:blipFill>
          <a:blip r:embed="rId6"/>
          <a:stretch>
            <a:fillRect/>
          </a:stretch>
        </p:blipFill>
        <p:spPr>
          <a:xfrm>
            <a:off x="5363900" y="1981485"/>
            <a:ext cx="1475999" cy="1475999"/>
          </a:xfrm>
        </p:spPr>
      </p:pic>
      <p:sp>
        <p:nvSpPr>
          <p:cNvPr id="9" name="Θέση κειμένου 8"/>
          <p:cNvSpPr>
            <a:spLocks noGrp="1"/>
          </p:cNvSpPr>
          <p:nvPr>
            <p:ph type="body" sz="quarter" idx="35"/>
          </p:nvPr>
        </p:nvSpPr>
        <p:spPr>
          <a:xfrm>
            <a:off x="5111750" y="3970129"/>
            <a:ext cx="1979930" cy="587342"/>
          </a:xfrm>
        </p:spPr>
        <p:txBody>
          <a:bodyPr rtlCol="0"/>
          <a:lstStyle/>
          <a:p>
            <a:r>
              <a:rPr lang="el-GR" dirty="0"/>
              <a:t>Η ανάθεση εξουσίας</a:t>
            </a:r>
          </a:p>
        </p:txBody>
      </p:sp>
      <p:pic>
        <p:nvPicPr>
          <p:cNvPr id="32" name="Θέση εικόνας 31" descr="εναέρια προβολή δικτύου αυτοκινητοδρόμων σε μεγάλη πόλη"/>
          <p:cNvPicPr>
            <a:picLocks noGrp="1" noChangeAspect="1"/>
          </p:cNvPicPr>
          <p:nvPr>
            <p:ph type="pic" sz="quarter" idx="44"/>
          </p:nvPr>
        </p:nvPicPr>
        <p:blipFill>
          <a:blip r:embed="rId7"/>
          <a:stretch>
            <a:fillRect/>
          </a:stretch>
        </p:blipFill>
        <p:spPr>
          <a:xfrm>
            <a:off x="7703950" y="1981486"/>
            <a:ext cx="1476000" cy="1476000"/>
          </a:xfrm>
        </p:spPr>
      </p:pic>
      <p:pic>
        <p:nvPicPr>
          <p:cNvPr id="45" name="Γραφικό 44" descr="Φοίνικας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34373" y="863355"/>
            <a:ext cx="755703" cy="755703"/>
          </a:xfrm>
          <a:prstGeom prst="rect">
            <a:avLst/>
          </a:prstGeom>
        </p:spPr>
      </p:pic>
      <p:sp>
        <p:nvSpPr>
          <p:cNvPr id="11" name="Θέση κειμένου 10"/>
          <p:cNvSpPr>
            <a:spLocks noGrp="1"/>
          </p:cNvSpPr>
          <p:nvPr>
            <p:ph type="body" sz="quarter" idx="37"/>
          </p:nvPr>
        </p:nvSpPr>
        <p:spPr>
          <a:xfrm>
            <a:off x="7350621" y="3969303"/>
            <a:ext cx="2168495" cy="360000"/>
          </a:xfrm>
        </p:spPr>
        <p:txBody>
          <a:bodyPr rtlCol="0"/>
          <a:lstStyle/>
          <a:p>
            <a:r>
              <a:rPr lang="el-GR" dirty="0"/>
              <a:t>Η θεσμοθέτηση κατάλληλων μηχανισμών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</a:t>
            </a:fld>
            <a:endParaRPr lang="el-GR" dirty="0"/>
          </a:p>
        </p:txBody>
      </p:sp>
      <p:grpSp>
        <p:nvGrpSpPr>
          <p:cNvPr id="48" name="Γραφικό 20" descr="Επανάληψη"/>
          <p:cNvGrpSpPr/>
          <p:nvPr/>
        </p:nvGrpSpPr>
        <p:grpSpPr>
          <a:xfrm>
            <a:off x="1137920" y="2378710"/>
            <a:ext cx="657860" cy="679450"/>
            <a:chOff x="2792404" y="2595563"/>
            <a:chExt cx="914400" cy="914400"/>
          </a:xfrm>
          <a:solidFill>
            <a:schemeClr val="bg1"/>
          </a:solidFill>
        </p:grpSpPr>
        <p:sp>
          <p:nvSpPr>
            <p:cNvPr id="49" name="Ελεύθερη σχεδίαση: Σχήμα 24"/>
            <p:cNvSpPr/>
            <p:nvPr/>
          </p:nvSpPr>
          <p:spPr>
            <a:xfrm>
              <a:off x="2801453" y="2693194"/>
              <a:ext cx="771525" cy="457200"/>
            </a:xfrm>
            <a:custGeom>
              <a:avLst/>
              <a:gdLst>
                <a:gd name="connsiteX0" fmla="*/ 190024 w 771525"/>
                <a:gd name="connsiteY0" fmla="*/ 451009 h 457200"/>
                <a:gd name="connsiteX1" fmla="*/ 372904 w 771525"/>
                <a:gd name="connsiteY1" fmla="*/ 268129 h 457200"/>
                <a:gd name="connsiteX2" fmla="*/ 270986 w 771525"/>
                <a:gd name="connsiteY2" fmla="*/ 268129 h 457200"/>
                <a:gd name="connsiteX3" fmla="*/ 450056 w 771525"/>
                <a:gd name="connsiteY3" fmla="*/ 158591 h 457200"/>
                <a:gd name="connsiteX4" fmla="*/ 582454 w 771525"/>
                <a:gd name="connsiteY4" fmla="*/ 209074 h 457200"/>
                <a:gd name="connsiteX5" fmla="*/ 768191 w 771525"/>
                <a:gd name="connsiteY5" fmla="*/ 209074 h 457200"/>
                <a:gd name="connsiteX6" fmla="*/ 450056 w 771525"/>
                <a:gd name="connsiteY6" fmla="*/ 7144 h 457200"/>
                <a:gd name="connsiteX7" fmla="*/ 110014 w 771525"/>
                <a:gd name="connsiteY7" fmla="*/ 268129 h 457200"/>
                <a:gd name="connsiteX8" fmla="*/ 7144 w 771525"/>
                <a:gd name="connsiteY8" fmla="*/ 268129 h 457200"/>
                <a:gd name="connsiteX9" fmla="*/ 190024 w 771525"/>
                <a:gd name="connsiteY9" fmla="*/ 451009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525" h="457200">
                  <a:moveTo>
                    <a:pt x="190024" y="451009"/>
                  </a:moveTo>
                  <a:lnTo>
                    <a:pt x="372904" y="268129"/>
                  </a:lnTo>
                  <a:lnTo>
                    <a:pt x="270986" y="268129"/>
                  </a:lnTo>
                  <a:cubicBezTo>
                    <a:pt x="304324" y="203359"/>
                    <a:pt x="371951" y="158591"/>
                    <a:pt x="450056" y="158591"/>
                  </a:cubicBezTo>
                  <a:cubicBezTo>
                    <a:pt x="500539" y="158591"/>
                    <a:pt x="547211" y="177641"/>
                    <a:pt x="582454" y="209074"/>
                  </a:cubicBezTo>
                  <a:lnTo>
                    <a:pt x="768191" y="209074"/>
                  </a:lnTo>
                  <a:cubicBezTo>
                    <a:pt x="711994" y="89059"/>
                    <a:pt x="590074" y="7144"/>
                    <a:pt x="450056" y="7144"/>
                  </a:cubicBezTo>
                  <a:cubicBezTo>
                    <a:pt x="287179" y="7144"/>
                    <a:pt x="150019" y="117634"/>
                    <a:pt x="110014" y="268129"/>
                  </a:cubicBezTo>
                  <a:lnTo>
                    <a:pt x="7144" y="268129"/>
                  </a:lnTo>
                  <a:lnTo>
                    <a:pt x="190024" y="45100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/>
            </a:p>
          </p:txBody>
        </p:sp>
        <p:sp>
          <p:nvSpPr>
            <p:cNvPr id="50" name="Ελεύθερη σχεδίαση: Σχήμα 25"/>
            <p:cNvSpPr/>
            <p:nvPr/>
          </p:nvSpPr>
          <p:spPr>
            <a:xfrm>
              <a:off x="2925278" y="2954179"/>
              <a:ext cx="771525" cy="457200"/>
            </a:xfrm>
            <a:custGeom>
              <a:avLst/>
              <a:gdLst>
                <a:gd name="connsiteX0" fmla="*/ 768191 w 771525"/>
                <a:gd name="connsiteY0" fmla="*/ 190024 h 457200"/>
                <a:gd name="connsiteX1" fmla="*/ 585311 w 771525"/>
                <a:gd name="connsiteY1" fmla="*/ 7144 h 457200"/>
                <a:gd name="connsiteX2" fmla="*/ 402431 w 771525"/>
                <a:gd name="connsiteY2" fmla="*/ 190024 h 457200"/>
                <a:gd name="connsiteX3" fmla="*/ 505301 w 771525"/>
                <a:gd name="connsiteY3" fmla="*/ 190024 h 457200"/>
                <a:gd name="connsiteX4" fmla="*/ 326231 w 771525"/>
                <a:gd name="connsiteY4" fmla="*/ 299561 h 457200"/>
                <a:gd name="connsiteX5" fmla="*/ 193834 w 771525"/>
                <a:gd name="connsiteY5" fmla="*/ 249079 h 457200"/>
                <a:gd name="connsiteX6" fmla="*/ 7144 w 771525"/>
                <a:gd name="connsiteY6" fmla="*/ 249079 h 457200"/>
                <a:gd name="connsiteX7" fmla="*/ 326231 w 771525"/>
                <a:gd name="connsiteY7" fmla="*/ 451009 h 457200"/>
                <a:gd name="connsiteX8" fmla="*/ 666274 w 771525"/>
                <a:gd name="connsiteY8" fmla="*/ 190024 h 457200"/>
                <a:gd name="connsiteX9" fmla="*/ 768191 w 771525"/>
                <a:gd name="connsiteY9" fmla="*/ 190024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525" h="457200">
                  <a:moveTo>
                    <a:pt x="768191" y="190024"/>
                  </a:moveTo>
                  <a:lnTo>
                    <a:pt x="585311" y="7144"/>
                  </a:lnTo>
                  <a:lnTo>
                    <a:pt x="402431" y="190024"/>
                  </a:lnTo>
                  <a:lnTo>
                    <a:pt x="505301" y="190024"/>
                  </a:lnTo>
                  <a:cubicBezTo>
                    <a:pt x="471964" y="254794"/>
                    <a:pt x="404336" y="299561"/>
                    <a:pt x="326231" y="299561"/>
                  </a:cubicBezTo>
                  <a:cubicBezTo>
                    <a:pt x="275749" y="299561"/>
                    <a:pt x="229076" y="280511"/>
                    <a:pt x="193834" y="249079"/>
                  </a:cubicBezTo>
                  <a:lnTo>
                    <a:pt x="7144" y="249079"/>
                  </a:lnTo>
                  <a:cubicBezTo>
                    <a:pt x="64294" y="369094"/>
                    <a:pt x="185261" y="451009"/>
                    <a:pt x="326231" y="451009"/>
                  </a:cubicBezTo>
                  <a:cubicBezTo>
                    <a:pt x="489109" y="451009"/>
                    <a:pt x="626269" y="340519"/>
                    <a:pt x="666274" y="190024"/>
                  </a:cubicBezTo>
                  <a:lnTo>
                    <a:pt x="768191" y="1900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/>
            </a:p>
          </p:txBody>
        </p:sp>
      </p:grpSp>
      <p:sp>
        <p:nvSpPr>
          <p:cNvPr id="55" name="TextBox 37"/>
          <p:cNvSpPr txBox="1"/>
          <p:nvPr/>
        </p:nvSpPr>
        <p:spPr>
          <a:xfrm>
            <a:off x="9678437" y="6073017"/>
            <a:ext cx="157167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2" name="Θέση κειμένου 6">
            <a:extLst>
              <a:ext uri="{FF2B5EF4-FFF2-40B4-BE49-F238E27FC236}">
                <a16:creationId xmlns:a16="http://schemas.microsoft.com/office/drawing/2014/main" xmlns="" id="{A42245E7-BCE9-4E7A-BA54-15AAEDB0BCD0}"/>
              </a:ext>
            </a:extLst>
          </p:cNvPr>
          <p:cNvSpPr txBox="1">
            <a:spLocks/>
          </p:cNvSpPr>
          <p:nvPr/>
        </p:nvSpPr>
        <p:spPr>
          <a:xfrm>
            <a:off x="2773252" y="4821403"/>
            <a:ext cx="2156257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Ή “εύρος διοίκησης” ή “περιοχή ευθύνης” των διοικητικών στελεχών</a:t>
            </a:r>
          </a:p>
        </p:txBody>
      </p:sp>
      <p:sp>
        <p:nvSpPr>
          <p:cNvPr id="54" name="Θέση κειμένου 6">
            <a:extLst>
              <a:ext uri="{FF2B5EF4-FFF2-40B4-BE49-F238E27FC236}">
                <a16:creationId xmlns:a16="http://schemas.microsoft.com/office/drawing/2014/main" xmlns="" id="{AD81BD1F-6CFF-4947-809D-08862EFBA32E}"/>
              </a:ext>
            </a:extLst>
          </p:cNvPr>
          <p:cNvSpPr txBox="1">
            <a:spLocks/>
          </p:cNvSpPr>
          <p:nvPr/>
        </p:nvSpPr>
        <p:spPr>
          <a:xfrm>
            <a:off x="5111750" y="4821403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Για την λήψη αποφάσεων</a:t>
            </a:r>
          </a:p>
        </p:txBody>
      </p:sp>
      <p:sp>
        <p:nvSpPr>
          <p:cNvPr id="63" name="Θέση κειμένου 6">
            <a:extLst>
              <a:ext uri="{FF2B5EF4-FFF2-40B4-BE49-F238E27FC236}">
                <a16:creationId xmlns:a16="http://schemas.microsoft.com/office/drawing/2014/main" xmlns="" id="{F7F346D1-A7AE-4FB8-BF32-BF1E6E322F8C}"/>
              </a:ext>
            </a:extLst>
          </p:cNvPr>
          <p:cNvSpPr txBox="1">
            <a:spLocks/>
          </p:cNvSpPr>
          <p:nvPr/>
        </p:nvSpPr>
        <p:spPr>
          <a:xfrm>
            <a:off x="7451315" y="4821403"/>
            <a:ext cx="2156257" cy="179997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Για τον συντονισμό μεταξύ διαφορετικών δραστηριοτήτων ή τμημάτων της επιχείρησης</a:t>
            </a:r>
          </a:p>
        </p:txBody>
      </p:sp>
      <p:sp>
        <p:nvSpPr>
          <p:cNvPr id="22" name="Γραφικό 20" descr="Συνδετήρας">
            <a:extLst>
              <a:ext uri="{FF2B5EF4-FFF2-40B4-BE49-F238E27FC236}">
                <a16:creationId xmlns:a16="http://schemas.microsoft.com/office/drawing/2014/main" xmlns="" id="{2DD12F36-2DCD-4306-8AFC-4815ABB9BE90}"/>
              </a:ext>
            </a:extLst>
          </p:cNvPr>
          <p:cNvSpPr/>
          <p:nvPr/>
        </p:nvSpPr>
        <p:spPr>
          <a:xfrm>
            <a:off x="8286914" y="2385534"/>
            <a:ext cx="343605" cy="708080"/>
          </a:xfrm>
          <a:custGeom>
            <a:avLst/>
            <a:gdLst>
              <a:gd name="connsiteX0" fmla="*/ 188119 w 371475"/>
              <a:gd name="connsiteY0" fmla="*/ 807244 h 809625"/>
              <a:gd name="connsiteX1" fmla="*/ 7144 w 371475"/>
              <a:gd name="connsiteY1" fmla="*/ 626269 h 809625"/>
              <a:gd name="connsiteX2" fmla="*/ 7144 w 371475"/>
              <a:gd name="connsiteY2" fmla="*/ 140494 h 809625"/>
              <a:gd name="connsiteX3" fmla="*/ 140494 w 371475"/>
              <a:gd name="connsiteY3" fmla="*/ 7144 h 809625"/>
              <a:gd name="connsiteX4" fmla="*/ 273844 w 371475"/>
              <a:gd name="connsiteY4" fmla="*/ 140494 h 809625"/>
              <a:gd name="connsiteX5" fmla="*/ 273844 w 371475"/>
              <a:gd name="connsiteY5" fmla="*/ 588169 h 809625"/>
              <a:gd name="connsiteX6" fmla="*/ 188119 w 371475"/>
              <a:gd name="connsiteY6" fmla="*/ 673894 h 809625"/>
              <a:gd name="connsiteX7" fmla="*/ 102394 w 371475"/>
              <a:gd name="connsiteY7" fmla="*/ 588169 h 809625"/>
              <a:gd name="connsiteX8" fmla="*/ 102394 w 371475"/>
              <a:gd name="connsiteY8" fmla="*/ 359569 h 809625"/>
              <a:gd name="connsiteX9" fmla="*/ 159544 w 371475"/>
              <a:gd name="connsiteY9" fmla="*/ 359569 h 809625"/>
              <a:gd name="connsiteX10" fmla="*/ 159544 w 371475"/>
              <a:gd name="connsiteY10" fmla="*/ 588169 h 809625"/>
              <a:gd name="connsiteX11" fmla="*/ 188119 w 371475"/>
              <a:gd name="connsiteY11" fmla="*/ 616744 h 809625"/>
              <a:gd name="connsiteX12" fmla="*/ 216694 w 371475"/>
              <a:gd name="connsiteY12" fmla="*/ 588169 h 809625"/>
              <a:gd name="connsiteX13" fmla="*/ 216694 w 371475"/>
              <a:gd name="connsiteY13" fmla="*/ 140494 h 809625"/>
              <a:gd name="connsiteX14" fmla="*/ 140494 w 371475"/>
              <a:gd name="connsiteY14" fmla="*/ 64294 h 809625"/>
              <a:gd name="connsiteX15" fmla="*/ 64294 w 371475"/>
              <a:gd name="connsiteY15" fmla="*/ 140494 h 809625"/>
              <a:gd name="connsiteX16" fmla="*/ 64294 w 371475"/>
              <a:gd name="connsiteY16" fmla="*/ 626269 h 809625"/>
              <a:gd name="connsiteX17" fmla="*/ 188119 w 371475"/>
              <a:gd name="connsiteY17" fmla="*/ 750094 h 809625"/>
              <a:gd name="connsiteX18" fmla="*/ 311944 w 371475"/>
              <a:gd name="connsiteY18" fmla="*/ 626269 h 809625"/>
              <a:gd name="connsiteX19" fmla="*/ 311944 w 371475"/>
              <a:gd name="connsiteY19" fmla="*/ 426244 h 809625"/>
              <a:gd name="connsiteX20" fmla="*/ 369094 w 371475"/>
              <a:gd name="connsiteY20" fmla="*/ 426244 h 809625"/>
              <a:gd name="connsiteX21" fmla="*/ 369094 w 371475"/>
              <a:gd name="connsiteY21" fmla="*/ 626269 h 809625"/>
              <a:gd name="connsiteX22" fmla="*/ 188119 w 371475"/>
              <a:gd name="connsiteY22" fmla="*/ 807244 h 80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71475" h="809625">
                <a:moveTo>
                  <a:pt x="188119" y="807244"/>
                </a:moveTo>
                <a:cubicBezTo>
                  <a:pt x="88106" y="807244"/>
                  <a:pt x="7144" y="726281"/>
                  <a:pt x="7144" y="626269"/>
                </a:cubicBezTo>
                <a:lnTo>
                  <a:pt x="7144" y="140494"/>
                </a:lnTo>
                <a:cubicBezTo>
                  <a:pt x="7144" y="67151"/>
                  <a:pt x="67151" y="7144"/>
                  <a:pt x="140494" y="7144"/>
                </a:cubicBezTo>
                <a:cubicBezTo>
                  <a:pt x="213836" y="7144"/>
                  <a:pt x="273844" y="67151"/>
                  <a:pt x="273844" y="140494"/>
                </a:cubicBezTo>
                <a:lnTo>
                  <a:pt x="273844" y="588169"/>
                </a:lnTo>
                <a:cubicBezTo>
                  <a:pt x="273844" y="635794"/>
                  <a:pt x="235744" y="673894"/>
                  <a:pt x="188119" y="673894"/>
                </a:cubicBezTo>
                <a:cubicBezTo>
                  <a:pt x="140494" y="673894"/>
                  <a:pt x="102394" y="635794"/>
                  <a:pt x="102394" y="588169"/>
                </a:cubicBezTo>
                <a:lnTo>
                  <a:pt x="102394" y="359569"/>
                </a:lnTo>
                <a:lnTo>
                  <a:pt x="159544" y="359569"/>
                </a:lnTo>
                <a:lnTo>
                  <a:pt x="159544" y="588169"/>
                </a:lnTo>
                <a:cubicBezTo>
                  <a:pt x="159544" y="604361"/>
                  <a:pt x="171926" y="616744"/>
                  <a:pt x="188119" y="616744"/>
                </a:cubicBezTo>
                <a:cubicBezTo>
                  <a:pt x="204311" y="616744"/>
                  <a:pt x="216694" y="604361"/>
                  <a:pt x="216694" y="588169"/>
                </a:cubicBezTo>
                <a:lnTo>
                  <a:pt x="216694" y="140494"/>
                </a:lnTo>
                <a:cubicBezTo>
                  <a:pt x="216694" y="98584"/>
                  <a:pt x="182404" y="64294"/>
                  <a:pt x="140494" y="64294"/>
                </a:cubicBezTo>
                <a:cubicBezTo>
                  <a:pt x="98584" y="64294"/>
                  <a:pt x="64294" y="98584"/>
                  <a:pt x="64294" y="140494"/>
                </a:cubicBezTo>
                <a:lnTo>
                  <a:pt x="64294" y="626269"/>
                </a:lnTo>
                <a:cubicBezTo>
                  <a:pt x="64294" y="694849"/>
                  <a:pt x="119539" y="750094"/>
                  <a:pt x="188119" y="750094"/>
                </a:cubicBezTo>
                <a:cubicBezTo>
                  <a:pt x="256699" y="750094"/>
                  <a:pt x="311944" y="694849"/>
                  <a:pt x="311944" y="626269"/>
                </a:cubicBezTo>
                <a:lnTo>
                  <a:pt x="311944" y="426244"/>
                </a:lnTo>
                <a:lnTo>
                  <a:pt x="369094" y="426244"/>
                </a:lnTo>
                <a:lnTo>
                  <a:pt x="369094" y="626269"/>
                </a:lnTo>
                <a:cubicBezTo>
                  <a:pt x="369094" y="726281"/>
                  <a:pt x="288131" y="807244"/>
                  <a:pt x="188119" y="807244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grpSp>
        <p:nvGrpSpPr>
          <p:cNvPr id="38" name="Γραφικό 36" descr="Χρήστες">
            <a:extLst>
              <a:ext uri="{FF2B5EF4-FFF2-40B4-BE49-F238E27FC236}">
                <a16:creationId xmlns:a16="http://schemas.microsoft.com/office/drawing/2014/main" xmlns="" id="{09AE42AD-CC9E-430F-AFAB-EB06D28737A9}"/>
              </a:ext>
            </a:extLst>
          </p:cNvPr>
          <p:cNvGrpSpPr/>
          <p:nvPr/>
        </p:nvGrpSpPr>
        <p:grpSpPr>
          <a:xfrm>
            <a:off x="10344689" y="2310602"/>
            <a:ext cx="874622" cy="967322"/>
            <a:chOff x="5638800" y="2971800"/>
            <a:chExt cx="914400" cy="914400"/>
          </a:xfrm>
          <a:solidFill>
            <a:schemeClr val="bg1"/>
          </a:solidFill>
        </p:grpSpPr>
        <p:sp>
          <p:nvSpPr>
            <p:cNvPr id="39" name="Ελεύθερη σχεδίαση: Σχήμα 38">
              <a:extLst>
                <a:ext uri="{FF2B5EF4-FFF2-40B4-BE49-F238E27FC236}">
                  <a16:creationId xmlns:a16="http://schemas.microsoft.com/office/drawing/2014/main" xmlns="" id="{D1D70428-7321-432F-B3B2-1009BD958D90}"/>
                </a:ext>
              </a:extLst>
            </p:cNvPr>
            <p:cNvSpPr/>
            <p:nvPr/>
          </p:nvSpPr>
          <p:spPr>
            <a:xfrm>
              <a:off x="5774531" y="3172301"/>
              <a:ext cx="180975" cy="180975"/>
            </a:xfrm>
            <a:custGeom>
              <a:avLst/>
              <a:gdLst>
                <a:gd name="connsiteX0" fmla="*/ 178594 w 180975"/>
                <a:gd name="connsiteY0" fmla="*/ 92869 h 180975"/>
                <a:gd name="connsiteX1" fmla="*/ 92869 w 180975"/>
                <a:gd name="connsiteY1" fmla="*/ 178594 h 180975"/>
                <a:gd name="connsiteX2" fmla="*/ 7144 w 180975"/>
                <a:gd name="connsiteY2" fmla="*/ 92869 h 180975"/>
                <a:gd name="connsiteX3" fmla="*/ 92869 w 180975"/>
                <a:gd name="connsiteY3" fmla="*/ 7144 h 180975"/>
                <a:gd name="connsiteX4" fmla="*/ 178594 w 180975"/>
                <a:gd name="connsiteY4" fmla="*/ 9286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80975">
                  <a:moveTo>
                    <a:pt x="178594" y="92869"/>
                  </a:moveTo>
                  <a:cubicBezTo>
                    <a:pt x="178594" y="140213"/>
                    <a:pt x="140213" y="178594"/>
                    <a:pt x="92869" y="178594"/>
                  </a:cubicBezTo>
                  <a:cubicBezTo>
                    <a:pt x="45524" y="178594"/>
                    <a:pt x="7144" y="140213"/>
                    <a:pt x="7144" y="92869"/>
                  </a:cubicBezTo>
                  <a:cubicBezTo>
                    <a:pt x="7144" y="45524"/>
                    <a:pt x="45524" y="7144"/>
                    <a:pt x="92869" y="7144"/>
                  </a:cubicBezTo>
                  <a:cubicBezTo>
                    <a:pt x="140213" y="7144"/>
                    <a:pt x="178594" y="45524"/>
                    <a:pt x="17859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3" name="Ελεύθερη σχεδίαση: Σχήμα 42">
              <a:extLst>
                <a:ext uri="{FF2B5EF4-FFF2-40B4-BE49-F238E27FC236}">
                  <a16:creationId xmlns:a16="http://schemas.microsoft.com/office/drawing/2014/main" xmlns="" id="{04DD2682-CD28-4720-8C5D-AE0B30FD9722}"/>
                </a:ext>
              </a:extLst>
            </p:cNvPr>
            <p:cNvSpPr/>
            <p:nvPr/>
          </p:nvSpPr>
          <p:spPr>
            <a:xfrm>
              <a:off x="6231731" y="3172301"/>
              <a:ext cx="180975" cy="180975"/>
            </a:xfrm>
            <a:custGeom>
              <a:avLst/>
              <a:gdLst>
                <a:gd name="connsiteX0" fmla="*/ 178594 w 180975"/>
                <a:gd name="connsiteY0" fmla="*/ 92869 h 180975"/>
                <a:gd name="connsiteX1" fmla="*/ 92869 w 180975"/>
                <a:gd name="connsiteY1" fmla="*/ 178594 h 180975"/>
                <a:gd name="connsiteX2" fmla="*/ 7144 w 180975"/>
                <a:gd name="connsiteY2" fmla="*/ 92869 h 180975"/>
                <a:gd name="connsiteX3" fmla="*/ 92869 w 180975"/>
                <a:gd name="connsiteY3" fmla="*/ 7144 h 180975"/>
                <a:gd name="connsiteX4" fmla="*/ 178594 w 180975"/>
                <a:gd name="connsiteY4" fmla="*/ 9286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80975">
                  <a:moveTo>
                    <a:pt x="178594" y="92869"/>
                  </a:moveTo>
                  <a:cubicBezTo>
                    <a:pt x="178594" y="140213"/>
                    <a:pt x="140213" y="178594"/>
                    <a:pt x="92869" y="178594"/>
                  </a:cubicBezTo>
                  <a:cubicBezTo>
                    <a:pt x="45524" y="178594"/>
                    <a:pt x="7144" y="140213"/>
                    <a:pt x="7144" y="92869"/>
                  </a:cubicBezTo>
                  <a:cubicBezTo>
                    <a:pt x="7144" y="45524"/>
                    <a:pt x="45524" y="7144"/>
                    <a:pt x="92869" y="7144"/>
                  </a:cubicBezTo>
                  <a:cubicBezTo>
                    <a:pt x="140213" y="7144"/>
                    <a:pt x="178594" y="45524"/>
                    <a:pt x="17859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65" name="Ελεύθερη σχεδίαση: Σχήμα 64">
              <a:extLst>
                <a:ext uri="{FF2B5EF4-FFF2-40B4-BE49-F238E27FC236}">
                  <a16:creationId xmlns:a16="http://schemas.microsoft.com/office/drawing/2014/main" xmlns="" id="{B8E66D39-576C-4A35-B08A-6EB3E34D2746}"/>
                </a:ext>
              </a:extLst>
            </p:cNvPr>
            <p:cNvSpPr/>
            <p:nvPr/>
          </p:nvSpPr>
          <p:spPr>
            <a:xfrm>
              <a:off x="5917406" y="3499961"/>
              <a:ext cx="352425" cy="180975"/>
            </a:xfrm>
            <a:custGeom>
              <a:avLst/>
              <a:gdLst>
                <a:gd name="connsiteX0" fmla="*/ 350044 w 352425"/>
                <a:gd name="connsiteY0" fmla="*/ 178594 h 180975"/>
                <a:gd name="connsiteX1" fmla="*/ 350044 w 352425"/>
                <a:gd name="connsiteY1" fmla="*/ 92869 h 180975"/>
                <a:gd name="connsiteX2" fmla="*/ 332899 w 352425"/>
                <a:gd name="connsiteY2" fmla="*/ 58579 h 180975"/>
                <a:gd name="connsiteX3" fmla="*/ 249079 w 352425"/>
                <a:gd name="connsiteY3" fmla="*/ 18574 h 180975"/>
                <a:gd name="connsiteX4" fmla="*/ 178594 w 352425"/>
                <a:gd name="connsiteY4" fmla="*/ 7144 h 180975"/>
                <a:gd name="connsiteX5" fmla="*/ 108109 w 352425"/>
                <a:gd name="connsiteY5" fmla="*/ 18574 h 180975"/>
                <a:gd name="connsiteX6" fmla="*/ 24289 w 352425"/>
                <a:gd name="connsiteY6" fmla="*/ 58579 h 180975"/>
                <a:gd name="connsiteX7" fmla="*/ 7144 w 352425"/>
                <a:gd name="connsiteY7" fmla="*/ 92869 h 180975"/>
                <a:gd name="connsiteX8" fmla="*/ 7144 w 352425"/>
                <a:gd name="connsiteY8" fmla="*/ 178594 h 180975"/>
                <a:gd name="connsiteX9" fmla="*/ 350044 w 352425"/>
                <a:gd name="connsiteY9" fmla="*/ 178594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425" h="180975">
                  <a:moveTo>
                    <a:pt x="350044" y="178594"/>
                  </a:moveTo>
                  <a:lnTo>
                    <a:pt x="350044" y="92869"/>
                  </a:lnTo>
                  <a:cubicBezTo>
                    <a:pt x="350044" y="79534"/>
                    <a:pt x="344329" y="66199"/>
                    <a:pt x="332899" y="58579"/>
                  </a:cubicBezTo>
                  <a:cubicBezTo>
                    <a:pt x="310039" y="39529"/>
                    <a:pt x="279559" y="26194"/>
                    <a:pt x="249079" y="18574"/>
                  </a:cubicBezTo>
                  <a:cubicBezTo>
                    <a:pt x="228124" y="12859"/>
                    <a:pt x="203359" y="7144"/>
                    <a:pt x="178594" y="7144"/>
                  </a:cubicBezTo>
                  <a:cubicBezTo>
                    <a:pt x="155734" y="7144"/>
                    <a:pt x="130969" y="10954"/>
                    <a:pt x="108109" y="18574"/>
                  </a:cubicBezTo>
                  <a:cubicBezTo>
                    <a:pt x="77629" y="26194"/>
                    <a:pt x="49054" y="41434"/>
                    <a:pt x="24289" y="58579"/>
                  </a:cubicBezTo>
                  <a:cubicBezTo>
                    <a:pt x="12859" y="68104"/>
                    <a:pt x="7144" y="79534"/>
                    <a:pt x="7144" y="92869"/>
                  </a:cubicBezTo>
                  <a:lnTo>
                    <a:pt x="7144" y="178594"/>
                  </a:lnTo>
                  <a:lnTo>
                    <a:pt x="350044" y="1785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 dirty="0"/>
            </a:p>
          </p:txBody>
        </p:sp>
        <p:sp>
          <p:nvSpPr>
            <p:cNvPr id="66" name="Ελεύθερη σχεδίαση: Σχήμα 65">
              <a:extLst>
                <a:ext uri="{FF2B5EF4-FFF2-40B4-BE49-F238E27FC236}">
                  <a16:creationId xmlns:a16="http://schemas.microsoft.com/office/drawing/2014/main" xmlns="" id="{176B2894-3A81-42C8-B9AE-D53FAE0EAAC5}"/>
                </a:ext>
              </a:extLst>
            </p:cNvPr>
            <p:cNvSpPr/>
            <p:nvPr/>
          </p:nvSpPr>
          <p:spPr>
            <a:xfrm>
              <a:off x="6003131" y="3305651"/>
              <a:ext cx="180975" cy="180975"/>
            </a:xfrm>
            <a:custGeom>
              <a:avLst/>
              <a:gdLst>
                <a:gd name="connsiteX0" fmla="*/ 178594 w 180975"/>
                <a:gd name="connsiteY0" fmla="*/ 92869 h 180975"/>
                <a:gd name="connsiteX1" fmla="*/ 92869 w 180975"/>
                <a:gd name="connsiteY1" fmla="*/ 178594 h 180975"/>
                <a:gd name="connsiteX2" fmla="*/ 7144 w 180975"/>
                <a:gd name="connsiteY2" fmla="*/ 92869 h 180975"/>
                <a:gd name="connsiteX3" fmla="*/ 92869 w 180975"/>
                <a:gd name="connsiteY3" fmla="*/ 7144 h 180975"/>
                <a:gd name="connsiteX4" fmla="*/ 178594 w 180975"/>
                <a:gd name="connsiteY4" fmla="*/ 9286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80975">
                  <a:moveTo>
                    <a:pt x="178594" y="92869"/>
                  </a:moveTo>
                  <a:cubicBezTo>
                    <a:pt x="178594" y="140213"/>
                    <a:pt x="140213" y="178594"/>
                    <a:pt x="92869" y="178594"/>
                  </a:cubicBezTo>
                  <a:cubicBezTo>
                    <a:pt x="45524" y="178594"/>
                    <a:pt x="7144" y="140213"/>
                    <a:pt x="7144" y="92869"/>
                  </a:cubicBezTo>
                  <a:cubicBezTo>
                    <a:pt x="7144" y="45524"/>
                    <a:pt x="45524" y="7144"/>
                    <a:pt x="92869" y="7144"/>
                  </a:cubicBezTo>
                  <a:cubicBezTo>
                    <a:pt x="140213" y="7144"/>
                    <a:pt x="178594" y="45524"/>
                    <a:pt x="17859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67" name="Ελεύθερη σχεδίαση: Σχήμα 66">
              <a:extLst>
                <a:ext uri="{FF2B5EF4-FFF2-40B4-BE49-F238E27FC236}">
                  <a16:creationId xmlns:a16="http://schemas.microsoft.com/office/drawing/2014/main" xmlns="" id="{F998EC28-50A3-49F0-923E-36372418B315}"/>
                </a:ext>
              </a:extLst>
            </p:cNvPr>
            <p:cNvSpPr/>
            <p:nvPr/>
          </p:nvSpPr>
          <p:spPr>
            <a:xfrm>
              <a:off x="6178391" y="3366611"/>
              <a:ext cx="323850" cy="180975"/>
            </a:xfrm>
            <a:custGeom>
              <a:avLst/>
              <a:gdLst>
                <a:gd name="connsiteX0" fmla="*/ 300514 w 323850"/>
                <a:gd name="connsiteY0" fmla="*/ 58579 h 180975"/>
                <a:gd name="connsiteX1" fmla="*/ 216694 w 323850"/>
                <a:gd name="connsiteY1" fmla="*/ 18574 h 180975"/>
                <a:gd name="connsiteX2" fmla="*/ 146209 w 323850"/>
                <a:gd name="connsiteY2" fmla="*/ 7144 h 180975"/>
                <a:gd name="connsiteX3" fmla="*/ 75724 w 323850"/>
                <a:gd name="connsiteY3" fmla="*/ 18574 h 180975"/>
                <a:gd name="connsiteX4" fmla="*/ 41434 w 323850"/>
                <a:gd name="connsiteY4" fmla="*/ 31909 h 180975"/>
                <a:gd name="connsiteX5" fmla="*/ 41434 w 323850"/>
                <a:gd name="connsiteY5" fmla="*/ 33814 h 180975"/>
                <a:gd name="connsiteX6" fmla="*/ 7144 w 323850"/>
                <a:gd name="connsiteY6" fmla="*/ 117634 h 180975"/>
                <a:gd name="connsiteX7" fmla="*/ 94774 w 323850"/>
                <a:gd name="connsiteY7" fmla="*/ 161449 h 180975"/>
                <a:gd name="connsiteX8" fmla="*/ 110014 w 323850"/>
                <a:gd name="connsiteY8" fmla="*/ 178594 h 180975"/>
                <a:gd name="connsiteX9" fmla="*/ 317659 w 323850"/>
                <a:gd name="connsiteY9" fmla="*/ 178594 h 180975"/>
                <a:gd name="connsiteX10" fmla="*/ 317659 w 323850"/>
                <a:gd name="connsiteY10" fmla="*/ 92869 h 180975"/>
                <a:gd name="connsiteX11" fmla="*/ 300514 w 323850"/>
                <a:gd name="connsiteY11" fmla="*/ 5857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850" h="180975">
                  <a:moveTo>
                    <a:pt x="300514" y="58579"/>
                  </a:moveTo>
                  <a:cubicBezTo>
                    <a:pt x="277654" y="39529"/>
                    <a:pt x="247174" y="26194"/>
                    <a:pt x="216694" y="18574"/>
                  </a:cubicBezTo>
                  <a:cubicBezTo>
                    <a:pt x="195739" y="12859"/>
                    <a:pt x="170974" y="7144"/>
                    <a:pt x="146209" y="7144"/>
                  </a:cubicBezTo>
                  <a:cubicBezTo>
                    <a:pt x="123349" y="7144"/>
                    <a:pt x="98584" y="10954"/>
                    <a:pt x="75724" y="18574"/>
                  </a:cubicBezTo>
                  <a:cubicBezTo>
                    <a:pt x="64294" y="22384"/>
                    <a:pt x="52864" y="26194"/>
                    <a:pt x="41434" y="31909"/>
                  </a:cubicBezTo>
                  <a:lnTo>
                    <a:pt x="41434" y="33814"/>
                  </a:lnTo>
                  <a:cubicBezTo>
                    <a:pt x="41434" y="66199"/>
                    <a:pt x="28099" y="96679"/>
                    <a:pt x="7144" y="117634"/>
                  </a:cubicBezTo>
                  <a:cubicBezTo>
                    <a:pt x="43339" y="129064"/>
                    <a:pt x="71914" y="144304"/>
                    <a:pt x="94774" y="161449"/>
                  </a:cubicBezTo>
                  <a:cubicBezTo>
                    <a:pt x="100489" y="167164"/>
                    <a:pt x="106204" y="170974"/>
                    <a:pt x="110014" y="178594"/>
                  </a:cubicBezTo>
                  <a:lnTo>
                    <a:pt x="317659" y="178594"/>
                  </a:lnTo>
                  <a:lnTo>
                    <a:pt x="317659" y="92869"/>
                  </a:lnTo>
                  <a:cubicBezTo>
                    <a:pt x="317659" y="79534"/>
                    <a:pt x="311944" y="66199"/>
                    <a:pt x="300514" y="58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68" name="Ελεύθερη σχεδίαση: Σχήμα 67">
              <a:extLst>
                <a:ext uri="{FF2B5EF4-FFF2-40B4-BE49-F238E27FC236}">
                  <a16:creationId xmlns:a16="http://schemas.microsoft.com/office/drawing/2014/main" xmlns="" id="{E5DC528B-7AE2-458F-AD58-AE8B1D947AB6}"/>
                </a:ext>
              </a:extLst>
            </p:cNvPr>
            <p:cNvSpPr/>
            <p:nvPr/>
          </p:nvSpPr>
          <p:spPr>
            <a:xfrm>
              <a:off x="5688806" y="3366611"/>
              <a:ext cx="323850" cy="180975"/>
            </a:xfrm>
            <a:custGeom>
              <a:avLst/>
              <a:gdLst>
                <a:gd name="connsiteX0" fmla="*/ 230029 w 323850"/>
                <a:gd name="connsiteY0" fmla="*/ 161449 h 180975"/>
                <a:gd name="connsiteX1" fmla="*/ 230029 w 323850"/>
                <a:gd name="connsiteY1" fmla="*/ 161449 h 180975"/>
                <a:gd name="connsiteX2" fmla="*/ 317659 w 323850"/>
                <a:gd name="connsiteY2" fmla="*/ 117634 h 180975"/>
                <a:gd name="connsiteX3" fmla="*/ 283369 w 323850"/>
                <a:gd name="connsiteY3" fmla="*/ 33814 h 180975"/>
                <a:gd name="connsiteX4" fmla="*/ 283369 w 323850"/>
                <a:gd name="connsiteY4" fmla="*/ 30004 h 180975"/>
                <a:gd name="connsiteX5" fmla="*/ 249079 w 323850"/>
                <a:gd name="connsiteY5" fmla="*/ 18574 h 180975"/>
                <a:gd name="connsiteX6" fmla="*/ 178594 w 323850"/>
                <a:gd name="connsiteY6" fmla="*/ 7144 h 180975"/>
                <a:gd name="connsiteX7" fmla="*/ 108109 w 323850"/>
                <a:gd name="connsiteY7" fmla="*/ 18574 h 180975"/>
                <a:gd name="connsiteX8" fmla="*/ 24289 w 323850"/>
                <a:gd name="connsiteY8" fmla="*/ 58579 h 180975"/>
                <a:gd name="connsiteX9" fmla="*/ 7144 w 323850"/>
                <a:gd name="connsiteY9" fmla="*/ 92869 h 180975"/>
                <a:gd name="connsiteX10" fmla="*/ 7144 w 323850"/>
                <a:gd name="connsiteY10" fmla="*/ 178594 h 180975"/>
                <a:gd name="connsiteX11" fmla="*/ 212884 w 323850"/>
                <a:gd name="connsiteY11" fmla="*/ 178594 h 180975"/>
                <a:gd name="connsiteX12" fmla="*/ 230029 w 323850"/>
                <a:gd name="connsiteY12" fmla="*/ 16144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850" h="180975">
                  <a:moveTo>
                    <a:pt x="230029" y="161449"/>
                  </a:moveTo>
                  <a:lnTo>
                    <a:pt x="230029" y="161449"/>
                  </a:lnTo>
                  <a:cubicBezTo>
                    <a:pt x="256699" y="142399"/>
                    <a:pt x="287179" y="127159"/>
                    <a:pt x="317659" y="117634"/>
                  </a:cubicBezTo>
                  <a:cubicBezTo>
                    <a:pt x="296704" y="94774"/>
                    <a:pt x="283369" y="66199"/>
                    <a:pt x="283369" y="33814"/>
                  </a:cubicBezTo>
                  <a:cubicBezTo>
                    <a:pt x="283369" y="31909"/>
                    <a:pt x="283369" y="31909"/>
                    <a:pt x="283369" y="30004"/>
                  </a:cubicBezTo>
                  <a:cubicBezTo>
                    <a:pt x="271939" y="26194"/>
                    <a:pt x="260509" y="20479"/>
                    <a:pt x="249079" y="18574"/>
                  </a:cubicBezTo>
                  <a:cubicBezTo>
                    <a:pt x="228124" y="12859"/>
                    <a:pt x="203359" y="7144"/>
                    <a:pt x="178594" y="7144"/>
                  </a:cubicBezTo>
                  <a:cubicBezTo>
                    <a:pt x="155734" y="7144"/>
                    <a:pt x="130969" y="10954"/>
                    <a:pt x="108109" y="18574"/>
                  </a:cubicBezTo>
                  <a:cubicBezTo>
                    <a:pt x="77629" y="28099"/>
                    <a:pt x="49054" y="41434"/>
                    <a:pt x="24289" y="58579"/>
                  </a:cubicBezTo>
                  <a:cubicBezTo>
                    <a:pt x="12859" y="66199"/>
                    <a:pt x="7144" y="79534"/>
                    <a:pt x="7144" y="92869"/>
                  </a:cubicBezTo>
                  <a:lnTo>
                    <a:pt x="7144" y="178594"/>
                  </a:lnTo>
                  <a:lnTo>
                    <a:pt x="212884" y="178594"/>
                  </a:lnTo>
                  <a:cubicBezTo>
                    <a:pt x="218599" y="170974"/>
                    <a:pt x="222409" y="167164"/>
                    <a:pt x="230029" y="1614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35" name="Τίτλος 1">
            <a:extLst>
              <a:ext uri="{FF2B5EF4-FFF2-40B4-BE49-F238E27FC236}">
                <a16:creationId xmlns:a16="http://schemas.microsoft.com/office/drawing/2014/main" xmlns="" id="{9C4B745C-CB9B-484B-97F1-E3AE90151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77224"/>
            <a:ext cx="11340000" cy="432000"/>
          </a:xfrm>
        </p:spPr>
        <p:txBody>
          <a:bodyPr rtlCol="0"/>
          <a:lstStyle/>
          <a:p>
            <a:pPr algn="ctr"/>
            <a:r>
              <a:rPr lang="el-GR" b="1" dirty="0"/>
              <a:t>Σχεδιασμός Οργανωτικής Δομής της Επιχείρησης</a:t>
            </a:r>
            <a:endParaRPr lang="el-GR" dirty="0"/>
          </a:p>
        </p:txBody>
      </p:sp>
      <p:pic>
        <p:nvPicPr>
          <p:cNvPr id="36" name="Θέση εικόνας 25" descr="Κοντινή εικόνα εσωτερικού υλικού δόμησης">
            <a:extLst>
              <a:ext uri="{FF2B5EF4-FFF2-40B4-BE49-F238E27FC236}">
                <a16:creationId xmlns:a16="http://schemas.microsoft.com/office/drawing/2014/main" xmlns="" id="{6CD3959C-2421-4D39-92CF-29808509C01A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>
          <a:blip r:embed="rId9"/>
          <a:stretch>
            <a:fillRect/>
          </a:stretch>
        </p:blipFill>
        <p:spPr>
          <a:xfrm>
            <a:off x="683800" y="1981486"/>
            <a:ext cx="1476000" cy="1476000"/>
          </a:xfrm>
        </p:spPr>
      </p:pic>
      <p:sp>
        <p:nvSpPr>
          <p:cNvPr id="37" name="Θέση κειμένου 6">
            <a:extLst>
              <a:ext uri="{FF2B5EF4-FFF2-40B4-BE49-F238E27FC236}">
                <a16:creationId xmlns:a16="http://schemas.microsoft.com/office/drawing/2014/main" xmlns="" id="{147E3DDE-FECA-4217-8D7A-B243ED340B33}"/>
              </a:ext>
            </a:extLst>
          </p:cNvPr>
          <p:cNvSpPr txBox="1">
            <a:spLocks/>
          </p:cNvSpPr>
          <p:nvPr/>
        </p:nvSpPr>
        <p:spPr>
          <a:xfrm>
            <a:off x="454591" y="3955532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Η </a:t>
            </a:r>
            <a:r>
              <a:rPr lang="el-GR" dirty="0" err="1"/>
              <a:t>τμηματοποίηση</a:t>
            </a:r>
            <a:endParaRPr lang="el-GR" dirty="0"/>
          </a:p>
        </p:txBody>
      </p:sp>
      <p:sp>
        <p:nvSpPr>
          <p:cNvPr id="41" name="Θέση κειμένου 6">
            <a:extLst>
              <a:ext uri="{FF2B5EF4-FFF2-40B4-BE49-F238E27FC236}">
                <a16:creationId xmlns:a16="http://schemas.microsoft.com/office/drawing/2014/main" xmlns="" id="{F6267C40-831A-4F71-8E27-767A27353725}"/>
              </a:ext>
            </a:extLst>
          </p:cNvPr>
          <p:cNvSpPr txBox="1">
            <a:spLocks/>
          </p:cNvSpPr>
          <p:nvPr/>
        </p:nvSpPr>
        <p:spPr>
          <a:xfrm>
            <a:off x="521049" y="4821403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Δηλαδή η κατανομή δραστηριοτήτων ή λειτουργιών</a:t>
            </a:r>
          </a:p>
        </p:txBody>
      </p:sp>
      <p:sp>
        <p:nvSpPr>
          <p:cNvPr id="46" name="Θέση κειμένου 10">
            <a:extLst>
              <a:ext uri="{FF2B5EF4-FFF2-40B4-BE49-F238E27FC236}">
                <a16:creationId xmlns:a16="http://schemas.microsoft.com/office/drawing/2014/main" xmlns="" id="{6AEBA20A-2839-4B13-A786-D05D27527C65}"/>
              </a:ext>
            </a:extLst>
          </p:cNvPr>
          <p:cNvSpPr txBox="1">
            <a:spLocks/>
          </p:cNvSpPr>
          <p:nvPr/>
        </p:nvSpPr>
        <p:spPr>
          <a:xfrm>
            <a:off x="9778057" y="3955532"/>
            <a:ext cx="2107291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Οι σχέσεις μεταξύ λειτουργιών γραμμής &amp; επιτελείου</a:t>
            </a:r>
          </a:p>
        </p:txBody>
      </p:sp>
      <p:grpSp>
        <p:nvGrpSpPr>
          <p:cNvPr id="20" name="Γραφικό 15" descr="Χρήστης">
            <a:extLst>
              <a:ext uri="{FF2B5EF4-FFF2-40B4-BE49-F238E27FC236}">
                <a16:creationId xmlns:a16="http://schemas.microsoft.com/office/drawing/2014/main" xmlns="" id="{A5564DFD-1527-4ED9-A701-7A230FC53905}"/>
              </a:ext>
            </a:extLst>
          </p:cNvPr>
          <p:cNvGrpSpPr/>
          <p:nvPr/>
        </p:nvGrpSpPr>
        <p:grpSpPr>
          <a:xfrm>
            <a:off x="5644700" y="2268401"/>
            <a:ext cx="914400" cy="914400"/>
            <a:chOff x="5638800" y="2971800"/>
            <a:chExt cx="914400" cy="914400"/>
          </a:xfrm>
          <a:solidFill>
            <a:schemeClr val="bg1"/>
          </a:solidFill>
        </p:grpSpPr>
        <p:sp>
          <p:nvSpPr>
            <p:cNvPr id="21" name="Ελεύθερη σχεδίαση: Σχήμα 20">
              <a:extLst>
                <a:ext uri="{FF2B5EF4-FFF2-40B4-BE49-F238E27FC236}">
                  <a16:creationId xmlns:a16="http://schemas.microsoft.com/office/drawing/2014/main" xmlns="" id="{6556355A-0197-46DB-A444-647DAAD64EBB}"/>
                </a:ext>
              </a:extLst>
            </p:cNvPr>
            <p:cNvSpPr/>
            <p:nvPr/>
          </p:nvSpPr>
          <p:spPr>
            <a:xfrm>
              <a:off x="5936456" y="3098006"/>
              <a:ext cx="314325" cy="314325"/>
            </a:xfrm>
            <a:custGeom>
              <a:avLst/>
              <a:gdLst>
                <a:gd name="connsiteX0" fmla="*/ 311944 w 314325"/>
                <a:gd name="connsiteY0" fmla="*/ 159544 h 314325"/>
                <a:gd name="connsiteX1" fmla="*/ 159544 w 314325"/>
                <a:gd name="connsiteY1" fmla="*/ 311944 h 314325"/>
                <a:gd name="connsiteX2" fmla="*/ 7144 w 314325"/>
                <a:gd name="connsiteY2" fmla="*/ 159544 h 314325"/>
                <a:gd name="connsiteX3" fmla="*/ 159544 w 314325"/>
                <a:gd name="connsiteY3" fmla="*/ 7144 h 314325"/>
                <a:gd name="connsiteX4" fmla="*/ 311944 w 314325"/>
                <a:gd name="connsiteY4" fmla="*/ 1595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14325">
                  <a:moveTo>
                    <a:pt x="311944" y="159544"/>
                  </a:moveTo>
                  <a:cubicBezTo>
                    <a:pt x="311944" y="243712"/>
                    <a:pt x="243712" y="311944"/>
                    <a:pt x="159544" y="311944"/>
                  </a:cubicBezTo>
                  <a:cubicBezTo>
                    <a:pt x="75376" y="311944"/>
                    <a:pt x="7144" y="243712"/>
                    <a:pt x="7144" y="159544"/>
                  </a:cubicBezTo>
                  <a:cubicBezTo>
                    <a:pt x="7144" y="75376"/>
                    <a:pt x="75376" y="7144"/>
                    <a:pt x="159544" y="7144"/>
                  </a:cubicBezTo>
                  <a:cubicBezTo>
                    <a:pt x="243712" y="7144"/>
                    <a:pt x="311944" y="75376"/>
                    <a:pt x="311944" y="1595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3" name="Ελεύθερη σχεδίαση: Σχήμα 22">
              <a:extLst>
                <a:ext uri="{FF2B5EF4-FFF2-40B4-BE49-F238E27FC236}">
                  <a16:creationId xmlns:a16="http://schemas.microsoft.com/office/drawing/2014/main" xmlns="" id="{B5F26CAD-CADB-4300-9453-0B8516B34A9C}"/>
                </a:ext>
              </a:extLst>
            </p:cNvPr>
            <p:cNvSpPr/>
            <p:nvPr/>
          </p:nvSpPr>
          <p:spPr>
            <a:xfrm>
              <a:off x="5784056" y="3440906"/>
              <a:ext cx="619125" cy="314325"/>
            </a:xfrm>
            <a:custGeom>
              <a:avLst/>
              <a:gdLst>
                <a:gd name="connsiteX0" fmla="*/ 616744 w 619125"/>
                <a:gd name="connsiteY0" fmla="*/ 311944 h 314325"/>
                <a:gd name="connsiteX1" fmla="*/ 616744 w 619125"/>
                <a:gd name="connsiteY1" fmla="*/ 159544 h 314325"/>
                <a:gd name="connsiteX2" fmla="*/ 586264 w 619125"/>
                <a:gd name="connsiteY2" fmla="*/ 98584 h 314325"/>
                <a:gd name="connsiteX3" fmla="*/ 437674 w 619125"/>
                <a:gd name="connsiteY3" fmla="*/ 26194 h 314325"/>
                <a:gd name="connsiteX4" fmla="*/ 311944 w 619125"/>
                <a:gd name="connsiteY4" fmla="*/ 7144 h 314325"/>
                <a:gd name="connsiteX5" fmla="*/ 186214 w 619125"/>
                <a:gd name="connsiteY5" fmla="*/ 26194 h 314325"/>
                <a:gd name="connsiteX6" fmla="*/ 37624 w 619125"/>
                <a:gd name="connsiteY6" fmla="*/ 98584 h 314325"/>
                <a:gd name="connsiteX7" fmla="*/ 7144 w 619125"/>
                <a:gd name="connsiteY7" fmla="*/ 159544 h 314325"/>
                <a:gd name="connsiteX8" fmla="*/ 7144 w 619125"/>
                <a:gd name="connsiteY8" fmla="*/ 311944 h 314325"/>
                <a:gd name="connsiteX9" fmla="*/ 616744 w 619125"/>
                <a:gd name="connsiteY9" fmla="*/ 3119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125" h="314325">
                  <a:moveTo>
                    <a:pt x="616744" y="311944"/>
                  </a:moveTo>
                  <a:lnTo>
                    <a:pt x="616744" y="159544"/>
                  </a:lnTo>
                  <a:cubicBezTo>
                    <a:pt x="616744" y="136684"/>
                    <a:pt x="605314" y="113824"/>
                    <a:pt x="586264" y="98584"/>
                  </a:cubicBezTo>
                  <a:cubicBezTo>
                    <a:pt x="544354" y="64294"/>
                    <a:pt x="491014" y="41434"/>
                    <a:pt x="437674" y="26194"/>
                  </a:cubicBezTo>
                  <a:cubicBezTo>
                    <a:pt x="399574" y="14764"/>
                    <a:pt x="357664" y="7144"/>
                    <a:pt x="311944" y="7144"/>
                  </a:cubicBezTo>
                  <a:cubicBezTo>
                    <a:pt x="270034" y="7144"/>
                    <a:pt x="228124" y="14764"/>
                    <a:pt x="186214" y="26194"/>
                  </a:cubicBezTo>
                  <a:cubicBezTo>
                    <a:pt x="132874" y="41434"/>
                    <a:pt x="79534" y="68104"/>
                    <a:pt x="37624" y="98584"/>
                  </a:cubicBezTo>
                  <a:cubicBezTo>
                    <a:pt x="18574" y="113824"/>
                    <a:pt x="7144" y="136684"/>
                    <a:pt x="7144" y="159544"/>
                  </a:cubicBezTo>
                  <a:lnTo>
                    <a:pt x="7144" y="311944"/>
                  </a:lnTo>
                  <a:lnTo>
                    <a:pt x="616744" y="3119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2" name="Ορθογώνιο 1">
            <a:extLst>
              <a:ext uri="{FF2B5EF4-FFF2-40B4-BE49-F238E27FC236}">
                <a16:creationId xmlns:a16="http://schemas.microsoft.com/office/drawing/2014/main" xmlns="" id="{AB624E37-6047-49BE-A435-52DD34544E91}"/>
              </a:ext>
            </a:extLst>
          </p:cNvPr>
          <p:cNvSpPr/>
          <p:nvPr/>
        </p:nvSpPr>
        <p:spPr>
          <a:xfrm>
            <a:off x="338728" y="1005941"/>
            <a:ext cx="11525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Είναι ιδιαίτερα σημαντικός, διότι </a:t>
            </a:r>
            <a:r>
              <a:rPr lang="el-G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l-G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μεταξύ άλλων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l-G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καθορίζει την κατανομή εργασιών &amp; αρμοδιοτήτων, τον συντονισμό και τις σχέσεις της εξουσίας μέσα στην επιχείρηση. Ορισμένα από τα κύρια στοιχεία μιας οργανωτικής δομής, τα οποία μπορούν να σχεδιαστούν είναι:</a:t>
            </a:r>
          </a:p>
        </p:txBody>
      </p:sp>
      <p:grpSp>
        <p:nvGrpSpPr>
          <p:cNvPr id="8" name="Γραφικό 5" descr="Ιεραρχία">
            <a:extLst>
              <a:ext uri="{FF2B5EF4-FFF2-40B4-BE49-F238E27FC236}">
                <a16:creationId xmlns:a16="http://schemas.microsoft.com/office/drawing/2014/main" xmlns="" id="{A422D298-4FB0-4B4E-8A08-35ED88374DDB}"/>
              </a:ext>
            </a:extLst>
          </p:cNvPr>
          <p:cNvGrpSpPr/>
          <p:nvPr/>
        </p:nvGrpSpPr>
        <p:grpSpPr>
          <a:xfrm>
            <a:off x="964600" y="2262284"/>
            <a:ext cx="914400" cy="914400"/>
            <a:chOff x="5638800" y="2971800"/>
            <a:chExt cx="914400" cy="914400"/>
          </a:xfrm>
          <a:solidFill>
            <a:schemeClr val="bg1"/>
          </a:solidFill>
        </p:grpSpPr>
        <p:sp>
          <p:nvSpPr>
            <p:cNvPr id="10" name="Ελεύθερη σχεδίαση: Σχήμα 9">
              <a:extLst>
                <a:ext uri="{FF2B5EF4-FFF2-40B4-BE49-F238E27FC236}">
                  <a16:creationId xmlns:a16="http://schemas.microsoft.com/office/drawing/2014/main" xmlns="" id="{4117AB4F-4C21-4405-B0CB-D404572EC807}"/>
                </a:ext>
              </a:extLst>
            </p:cNvPr>
            <p:cNvSpPr/>
            <p:nvPr/>
          </p:nvSpPr>
          <p:spPr>
            <a:xfrm>
              <a:off x="5993606" y="361235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2" name="Ελεύθερη σχεδίαση: Σχήμα 11">
              <a:extLst>
                <a:ext uri="{FF2B5EF4-FFF2-40B4-BE49-F238E27FC236}">
                  <a16:creationId xmlns:a16="http://schemas.microsoft.com/office/drawing/2014/main" xmlns="" id="{DC4C43BB-A1FD-4D65-B231-88A817095F2A}"/>
                </a:ext>
              </a:extLst>
            </p:cNvPr>
            <p:cNvSpPr/>
            <p:nvPr/>
          </p:nvSpPr>
          <p:spPr>
            <a:xfrm>
              <a:off x="5993606" y="309800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4" name="Ελεύθερη σχεδίαση: Σχήμα 13">
              <a:extLst>
                <a:ext uri="{FF2B5EF4-FFF2-40B4-BE49-F238E27FC236}">
                  <a16:creationId xmlns:a16="http://schemas.microsoft.com/office/drawing/2014/main" xmlns="" id="{8D474944-DA80-4BA0-BC4D-9D620D32C8D8}"/>
                </a:ext>
              </a:extLst>
            </p:cNvPr>
            <p:cNvSpPr/>
            <p:nvPr/>
          </p:nvSpPr>
          <p:spPr>
            <a:xfrm>
              <a:off x="5707856" y="361235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5" name="Ελεύθερη σχεδίαση: Σχήμα 14">
              <a:extLst>
                <a:ext uri="{FF2B5EF4-FFF2-40B4-BE49-F238E27FC236}">
                  <a16:creationId xmlns:a16="http://schemas.microsoft.com/office/drawing/2014/main" xmlns="" id="{084F5DE6-4F45-4404-B42E-C847F8717F65}"/>
                </a:ext>
              </a:extLst>
            </p:cNvPr>
            <p:cNvSpPr/>
            <p:nvPr/>
          </p:nvSpPr>
          <p:spPr>
            <a:xfrm>
              <a:off x="6279356" y="361235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6" name="Ελεύθερη σχεδίαση: Σχήμα 15">
              <a:extLst>
                <a:ext uri="{FF2B5EF4-FFF2-40B4-BE49-F238E27FC236}">
                  <a16:creationId xmlns:a16="http://schemas.microsoft.com/office/drawing/2014/main" xmlns="" id="{15956C1C-4C32-49AD-90D9-E1D6303DC933}"/>
                </a:ext>
              </a:extLst>
            </p:cNvPr>
            <p:cNvSpPr/>
            <p:nvPr/>
          </p:nvSpPr>
          <p:spPr>
            <a:xfrm>
              <a:off x="5784056" y="3269456"/>
              <a:ext cx="619125" cy="314325"/>
            </a:xfrm>
            <a:custGeom>
              <a:avLst/>
              <a:gdLst>
                <a:gd name="connsiteX0" fmla="*/ 330994 w 619125"/>
                <a:gd name="connsiteY0" fmla="*/ 140494 h 314325"/>
                <a:gd name="connsiteX1" fmla="*/ 330994 w 619125"/>
                <a:gd name="connsiteY1" fmla="*/ 7144 h 314325"/>
                <a:gd name="connsiteX2" fmla="*/ 292894 w 619125"/>
                <a:gd name="connsiteY2" fmla="*/ 7144 h 314325"/>
                <a:gd name="connsiteX3" fmla="*/ 292894 w 619125"/>
                <a:gd name="connsiteY3" fmla="*/ 140494 h 314325"/>
                <a:gd name="connsiteX4" fmla="*/ 7144 w 619125"/>
                <a:gd name="connsiteY4" fmla="*/ 140494 h 314325"/>
                <a:gd name="connsiteX5" fmla="*/ 7144 w 619125"/>
                <a:gd name="connsiteY5" fmla="*/ 311944 h 314325"/>
                <a:gd name="connsiteX6" fmla="*/ 45244 w 619125"/>
                <a:gd name="connsiteY6" fmla="*/ 311944 h 314325"/>
                <a:gd name="connsiteX7" fmla="*/ 45244 w 619125"/>
                <a:gd name="connsiteY7" fmla="*/ 178594 h 314325"/>
                <a:gd name="connsiteX8" fmla="*/ 292894 w 619125"/>
                <a:gd name="connsiteY8" fmla="*/ 178594 h 314325"/>
                <a:gd name="connsiteX9" fmla="*/ 292894 w 619125"/>
                <a:gd name="connsiteY9" fmla="*/ 311944 h 314325"/>
                <a:gd name="connsiteX10" fmla="*/ 330994 w 619125"/>
                <a:gd name="connsiteY10" fmla="*/ 311944 h 314325"/>
                <a:gd name="connsiteX11" fmla="*/ 330994 w 619125"/>
                <a:gd name="connsiteY11" fmla="*/ 178594 h 314325"/>
                <a:gd name="connsiteX12" fmla="*/ 578644 w 619125"/>
                <a:gd name="connsiteY12" fmla="*/ 178594 h 314325"/>
                <a:gd name="connsiteX13" fmla="*/ 578644 w 619125"/>
                <a:gd name="connsiteY13" fmla="*/ 311944 h 314325"/>
                <a:gd name="connsiteX14" fmla="*/ 616744 w 619125"/>
                <a:gd name="connsiteY14" fmla="*/ 311944 h 314325"/>
                <a:gd name="connsiteX15" fmla="*/ 616744 w 619125"/>
                <a:gd name="connsiteY15" fmla="*/ 14049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9125" h="314325">
                  <a:moveTo>
                    <a:pt x="330994" y="140494"/>
                  </a:moveTo>
                  <a:lnTo>
                    <a:pt x="330994" y="7144"/>
                  </a:lnTo>
                  <a:lnTo>
                    <a:pt x="292894" y="7144"/>
                  </a:lnTo>
                  <a:lnTo>
                    <a:pt x="292894" y="140494"/>
                  </a:lnTo>
                  <a:lnTo>
                    <a:pt x="7144" y="140494"/>
                  </a:lnTo>
                  <a:lnTo>
                    <a:pt x="7144" y="311944"/>
                  </a:lnTo>
                  <a:lnTo>
                    <a:pt x="45244" y="311944"/>
                  </a:lnTo>
                  <a:lnTo>
                    <a:pt x="45244" y="178594"/>
                  </a:lnTo>
                  <a:lnTo>
                    <a:pt x="292894" y="178594"/>
                  </a:lnTo>
                  <a:lnTo>
                    <a:pt x="292894" y="311944"/>
                  </a:lnTo>
                  <a:lnTo>
                    <a:pt x="330994" y="311944"/>
                  </a:lnTo>
                  <a:lnTo>
                    <a:pt x="330994" y="178594"/>
                  </a:lnTo>
                  <a:lnTo>
                    <a:pt x="578644" y="178594"/>
                  </a:lnTo>
                  <a:lnTo>
                    <a:pt x="578644" y="311944"/>
                  </a:lnTo>
                  <a:lnTo>
                    <a:pt x="616744" y="311944"/>
                  </a:lnTo>
                  <a:lnTo>
                    <a:pt x="6167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19" name="Γραφικό 17" descr="Μάτι">
            <a:extLst>
              <a:ext uri="{FF2B5EF4-FFF2-40B4-BE49-F238E27FC236}">
                <a16:creationId xmlns:a16="http://schemas.microsoft.com/office/drawing/2014/main" xmlns="" id="{1EC6EAB2-5198-428A-86C3-2E77D9139F94}"/>
              </a:ext>
            </a:extLst>
          </p:cNvPr>
          <p:cNvGrpSpPr/>
          <p:nvPr/>
        </p:nvGrpSpPr>
        <p:grpSpPr>
          <a:xfrm>
            <a:off x="3302966" y="2270783"/>
            <a:ext cx="914400" cy="914400"/>
            <a:chOff x="5638800" y="2971800"/>
            <a:chExt cx="914400" cy="914400"/>
          </a:xfrm>
          <a:solidFill>
            <a:schemeClr val="bg1"/>
          </a:solidFill>
        </p:grpSpPr>
        <p:sp>
          <p:nvSpPr>
            <p:cNvPr id="24" name="Ελεύθερη σχεδίαση: Σχήμα 23">
              <a:extLst>
                <a:ext uri="{FF2B5EF4-FFF2-40B4-BE49-F238E27FC236}">
                  <a16:creationId xmlns:a16="http://schemas.microsoft.com/office/drawing/2014/main" xmlns="" id="{6FB2E7F3-E3AD-4AC5-A0C7-90FE3F3A40EF}"/>
                </a:ext>
              </a:extLst>
            </p:cNvPr>
            <p:cNvSpPr/>
            <p:nvPr/>
          </p:nvSpPr>
          <p:spPr>
            <a:xfrm>
              <a:off x="5708188" y="3193256"/>
              <a:ext cx="771525" cy="466725"/>
            </a:xfrm>
            <a:custGeom>
              <a:avLst/>
              <a:gdLst>
                <a:gd name="connsiteX0" fmla="*/ 520210 w 771525"/>
                <a:gd name="connsiteY0" fmla="*/ 372904 h 466725"/>
                <a:gd name="connsiteX1" fmla="*/ 527830 w 771525"/>
                <a:gd name="connsiteY1" fmla="*/ 107156 h 466725"/>
                <a:gd name="connsiteX2" fmla="*/ 701185 w 771525"/>
                <a:gd name="connsiteY2" fmla="*/ 246221 h 466725"/>
                <a:gd name="connsiteX3" fmla="*/ 520210 w 771525"/>
                <a:gd name="connsiteY3" fmla="*/ 372904 h 466725"/>
                <a:gd name="connsiteX4" fmla="*/ 145877 w 771525"/>
                <a:gd name="connsiteY4" fmla="*/ 176689 h 466725"/>
                <a:gd name="connsiteX5" fmla="*/ 246842 w 771525"/>
                <a:gd name="connsiteY5" fmla="*/ 108109 h 466725"/>
                <a:gd name="connsiteX6" fmla="*/ 255415 w 771525"/>
                <a:gd name="connsiteY6" fmla="*/ 372904 h 466725"/>
                <a:gd name="connsiteX7" fmla="*/ 74440 w 771525"/>
                <a:gd name="connsiteY7" fmla="*/ 246221 h 466725"/>
                <a:gd name="connsiteX8" fmla="*/ 145877 w 771525"/>
                <a:gd name="connsiteY8" fmla="*/ 176689 h 466725"/>
                <a:gd name="connsiteX9" fmla="*/ 145877 w 771525"/>
                <a:gd name="connsiteY9" fmla="*/ 176689 h 466725"/>
                <a:gd name="connsiteX10" fmla="*/ 387812 w 771525"/>
                <a:gd name="connsiteY10" fmla="*/ 388144 h 466725"/>
                <a:gd name="connsiteX11" fmla="*/ 235412 w 771525"/>
                <a:gd name="connsiteY11" fmla="*/ 235744 h 466725"/>
                <a:gd name="connsiteX12" fmla="*/ 387812 w 771525"/>
                <a:gd name="connsiteY12" fmla="*/ 83344 h 466725"/>
                <a:gd name="connsiteX13" fmla="*/ 540213 w 771525"/>
                <a:gd name="connsiteY13" fmla="*/ 235744 h 466725"/>
                <a:gd name="connsiteX14" fmla="*/ 387812 w 771525"/>
                <a:gd name="connsiteY14" fmla="*/ 388144 h 466725"/>
                <a:gd name="connsiteX15" fmla="*/ 758335 w 771525"/>
                <a:gd name="connsiteY15" fmla="*/ 219551 h 466725"/>
                <a:gd name="connsiteX16" fmla="*/ 387812 w 771525"/>
                <a:gd name="connsiteY16" fmla="*/ 7144 h 466725"/>
                <a:gd name="connsiteX17" fmla="*/ 17290 w 771525"/>
                <a:gd name="connsiteY17" fmla="*/ 219551 h 466725"/>
                <a:gd name="connsiteX18" fmla="*/ 19195 w 771525"/>
                <a:gd name="connsiteY18" fmla="*/ 276701 h 466725"/>
                <a:gd name="connsiteX19" fmla="*/ 387812 w 771525"/>
                <a:gd name="connsiteY19" fmla="*/ 464344 h 466725"/>
                <a:gd name="connsiteX20" fmla="*/ 757383 w 771525"/>
                <a:gd name="connsiteY20" fmla="*/ 276701 h 466725"/>
                <a:gd name="connsiteX21" fmla="*/ 758335 w 771525"/>
                <a:gd name="connsiteY21" fmla="*/ 219551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71525" h="466725">
                  <a:moveTo>
                    <a:pt x="520210" y="372904"/>
                  </a:moveTo>
                  <a:cubicBezTo>
                    <a:pt x="594505" y="301466"/>
                    <a:pt x="598315" y="183356"/>
                    <a:pt x="527830" y="107156"/>
                  </a:cubicBezTo>
                  <a:cubicBezTo>
                    <a:pt x="603077" y="146209"/>
                    <a:pt x="664990" y="206216"/>
                    <a:pt x="701185" y="246221"/>
                  </a:cubicBezTo>
                  <a:cubicBezTo>
                    <a:pt x="663085" y="283369"/>
                    <a:pt x="598315" y="338614"/>
                    <a:pt x="520210" y="372904"/>
                  </a:cubicBezTo>
                  <a:close/>
                  <a:moveTo>
                    <a:pt x="145877" y="176689"/>
                  </a:moveTo>
                  <a:cubicBezTo>
                    <a:pt x="177310" y="150019"/>
                    <a:pt x="210647" y="127159"/>
                    <a:pt x="246842" y="108109"/>
                  </a:cubicBezTo>
                  <a:cubicBezTo>
                    <a:pt x="177310" y="184309"/>
                    <a:pt x="181120" y="301466"/>
                    <a:pt x="255415" y="372904"/>
                  </a:cubicBezTo>
                  <a:cubicBezTo>
                    <a:pt x="177310" y="338614"/>
                    <a:pt x="111587" y="283369"/>
                    <a:pt x="74440" y="246221"/>
                  </a:cubicBezTo>
                  <a:cubicBezTo>
                    <a:pt x="96347" y="221456"/>
                    <a:pt x="120160" y="198596"/>
                    <a:pt x="145877" y="176689"/>
                  </a:cubicBezTo>
                  <a:lnTo>
                    <a:pt x="145877" y="176689"/>
                  </a:lnTo>
                  <a:close/>
                  <a:moveTo>
                    <a:pt x="387812" y="388144"/>
                  </a:moveTo>
                  <a:cubicBezTo>
                    <a:pt x="303992" y="388144"/>
                    <a:pt x="235412" y="319564"/>
                    <a:pt x="235412" y="235744"/>
                  </a:cubicBezTo>
                  <a:cubicBezTo>
                    <a:pt x="235412" y="151924"/>
                    <a:pt x="303992" y="83344"/>
                    <a:pt x="387812" y="83344"/>
                  </a:cubicBezTo>
                  <a:cubicBezTo>
                    <a:pt x="471632" y="83344"/>
                    <a:pt x="540213" y="151924"/>
                    <a:pt x="540213" y="235744"/>
                  </a:cubicBezTo>
                  <a:cubicBezTo>
                    <a:pt x="540213" y="319564"/>
                    <a:pt x="471632" y="388144"/>
                    <a:pt x="387812" y="388144"/>
                  </a:cubicBezTo>
                  <a:close/>
                  <a:moveTo>
                    <a:pt x="758335" y="219551"/>
                  </a:moveTo>
                  <a:cubicBezTo>
                    <a:pt x="703090" y="154781"/>
                    <a:pt x="558310" y="7144"/>
                    <a:pt x="387812" y="7144"/>
                  </a:cubicBezTo>
                  <a:cubicBezTo>
                    <a:pt x="217315" y="7144"/>
                    <a:pt x="72535" y="154781"/>
                    <a:pt x="17290" y="219551"/>
                  </a:cubicBezTo>
                  <a:cubicBezTo>
                    <a:pt x="3002" y="236696"/>
                    <a:pt x="3955" y="260509"/>
                    <a:pt x="19195" y="276701"/>
                  </a:cubicBezTo>
                  <a:cubicBezTo>
                    <a:pt x="75392" y="335756"/>
                    <a:pt x="219220" y="464344"/>
                    <a:pt x="387812" y="464344"/>
                  </a:cubicBezTo>
                  <a:cubicBezTo>
                    <a:pt x="556405" y="464344"/>
                    <a:pt x="700233" y="335756"/>
                    <a:pt x="757383" y="276701"/>
                  </a:cubicBezTo>
                  <a:cubicBezTo>
                    <a:pt x="771670" y="261461"/>
                    <a:pt x="772623" y="236696"/>
                    <a:pt x="758335" y="2195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5" name="Ελεύθερη σχεδίαση: Σχήμα 24">
              <a:extLst>
                <a:ext uri="{FF2B5EF4-FFF2-40B4-BE49-F238E27FC236}">
                  <a16:creationId xmlns:a16="http://schemas.microsoft.com/office/drawing/2014/main" xmlns="" id="{73A10667-DBCD-4CF9-817D-63D724A2F3CC}"/>
                </a:ext>
              </a:extLst>
            </p:cNvPr>
            <p:cNvSpPr/>
            <p:nvPr/>
          </p:nvSpPr>
          <p:spPr>
            <a:xfrm>
              <a:off x="5993606" y="3326606"/>
              <a:ext cx="200025" cy="200025"/>
            </a:xfrm>
            <a:custGeom>
              <a:avLst/>
              <a:gdLst>
                <a:gd name="connsiteX0" fmla="*/ 197644 w 200025"/>
                <a:gd name="connsiteY0" fmla="*/ 102394 h 200025"/>
                <a:gd name="connsiteX1" fmla="*/ 102394 w 200025"/>
                <a:gd name="connsiteY1" fmla="*/ 197644 h 200025"/>
                <a:gd name="connsiteX2" fmla="*/ 7144 w 200025"/>
                <a:gd name="connsiteY2" fmla="*/ 102394 h 200025"/>
                <a:gd name="connsiteX3" fmla="*/ 102394 w 200025"/>
                <a:gd name="connsiteY3" fmla="*/ 7144 h 200025"/>
                <a:gd name="connsiteX4" fmla="*/ 197644 w 200025"/>
                <a:gd name="connsiteY4" fmla="*/ 102394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025" h="200025">
                  <a:moveTo>
                    <a:pt x="197644" y="102394"/>
                  </a:moveTo>
                  <a:cubicBezTo>
                    <a:pt x="197644" y="154999"/>
                    <a:pt x="154999" y="197644"/>
                    <a:pt x="102394" y="197644"/>
                  </a:cubicBezTo>
                  <a:cubicBezTo>
                    <a:pt x="49789" y="197644"/>
                    <a:pt x="7144" y="154999"/>
                    <a:pt x="7144" y="102394"/>
                  </a:cubicBezTo>
                  <a:cubicBezTo>
                    <a:pt x="7144" y="49789"/>
                    <a:pt x="49789" y="7144"/>
                    <a:pt x="102394" y="7144"/>
                  </a:cubicBezTo>
                  <a:cubicBezTo>
                    <a:pt x="154999" y="7144"/>
                    <a:pt x="197644" y="49789"/>
                    <a:pt x="197644" y="1023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</p:spTree>
    <p:extLst>
      <p:ext uri="{BB962C8B-B14F-4D97-AF65-F5344CB8AC3E}">
        <p14:creationId xmlns:p14="http://schemas.microsoft.com/office/powerpoint/2010/main" xmlns="" val="22293204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32497" y="1711852"/>
            <a:ext cx="4491355" cy="4217563"/>
          </a:xfrm>
        </p:spPr>
        <p:txBody>
          <a:bodyPr rtlCol="0"/>
          <a:lstStyle/>
          <a:p>
            <a:r>
              <a:rPr lang="el-GR" sz="1600" b="1" dirty="0"/>
              <a:t>Δύο γνωστοί ερευνητές</a:t>
            </a:r>
            <a:r>
              <a:rPr lang="el-GR" sz="1600" dirty="0"/>
              <a:t> της εξέλιξης της Θεωρίας των Οργανώσεων και του οργανωτικού σχεδιασμού, οι </a:t>
            </a:r>
            <a:r>
              <a:rPr lang="el-GR" sz="1600" b="1" dirty="0"/>
              <a:t>T</a:t>
            </a:r>
            <a:r>
              <a:rPr lang="el-GR" sz="1600" b="1" dirty="0" smtClean="0"/>
              <a:t>. </a:t>
            </a:r>
            <a:r>
              <a:rPr lang="el-GR" sz="1600" b="1" dirty="0" err="1" smtClean="0"/>
              <a:t>Burns</a:t>
            </a:r>
            <a:r>
              <a:rPr lang="el-GR" sz="1600" b="1" dirty="0" smtClean="0"/>
              <a:t> </a:t>
            </a:r>
            <a:r>
              <a:rPr lang="el-GR" sz="1600" dirty="0"/>
              <a:t>και </a:t>
            </a:r>
            <a:r>
              <a:rPr lang="el-GR" sz="1600" b="1" dirty="0"/>
              <a:t>G. M. </a:t>
            </a:r>
            <a:r>
              <a:rPr lang="el-GR" sz="1600" b="1" dirty="0" err="1"/>
              <a:t>Stalker</a:t>
            </a:r>
            <a:r>
              <a:rPr lang="el-GR" sz="1600" dirty="0"/>
              <a:t>, μετά από συστηματική μελέτη είκοσι βιομηχανικών επιχειρήσεων στην Αγγλία και στη Σκωτία</a:t>
            </a:r>
          </a:p>
          <a:p>
            <a:pPr marL="0" indent="0">
              <a:buNone/>
            </a:pPr>
            <a:endParaRPr lang="el-GR" sz="1600" dirty="0"/>
          </a:p>
          <a:p>
            <a:pPr marL="0" indent="0">
              <a:buNone/>
            </a:pPr>
            <a:endParaRPr lang="el-GR" sz="1600" dirty="0"/>
          </a:p>
          <a:p>
            <a:pPr marL="0" indent="0">
              <a:buNone/>
            </a:pPr>
            <a:endParaRPr lang="el-GR" sz="1600" dirty="0"/>
          </a:p>
          <a:p>
            <a:r>
              <a:rPr lang="el-GR" sz="1600" dirty="0"/>
              <a:t>κατέληξαν στο </a:t>
            </a:r>
            <a:r>
              <a:rPr lang="el-GR" sz="1600" b="1" dirty="0"/>
              <a:t>συμπέρασμα </a:t>
            </a:r>
            <a:r>
              <a:rPr lang="el-GR" sz="1600" dirty="0"/>
              <a:t>ότι γενικά οι επιχειρήσεις που λειτουργούν αποτελεσματικά σε σταθερά περιβάλλοντα, έχουν διαφορετικές Οργανωτικές Δομές από αυτές που λειτουργούν αποτελεσματικά σε μεταβαλλόμενα (ή δυναμικά) περιβάλλοντα</a:t>
            </a:r>
          </a:p>
          <a:p>
            <a:pPr rtl="0"/>
            <a:endParaRPr lang="el-GR" sz="1600" noProof="1"/>
          </a:p>
          <a:p>
            <a:pPr marL="0" indent="0" rtl="0">
              <a:buNone/>
            </a:pPr>
            <a:endParaRPr lang="el-GR" sz="1600" noProof="1"/>
          </a:p>
        </p:txBody>
      </p:sp>
      <p:pic>
        <p:nvPicPr>
          <p:cNvPr id="15" name="Θέση εικόνας 14" descr="εναέρια προβολή αυτοκινητοδρόμων μεγάλης πόλης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5217319" y="1255405"/>
            <a:ext cx="6974680" cy="3935414"/>
          </a:xfrm>
        </p:spPr>
      </p:pic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40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2" name="Θέση εικόνας 10" descr="σχέδια μεταλλικών ραφιών βιβλίων σε οροφή">
            <a:extLst>
              <a:ext uri="{FF2B5EF4-FFF2-40B4-BE49-F238E27FC236}">
                <a16:creationId xmlns:a16="http://schemas.microsoft.com/office/drawing/2014/main" xmlns="" id="{BA849515-A640-4DC8-B9F0-DECBBF2B15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7318" y="1255405"/>
            <a:ext cx="6974682" cy="3935414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noFill/>
            <a:prstDash val="solid"/>
            <a:miter lim="800000"/>
          </a:ln>
          <a:effectLst/>
        </p:spPr>
      </p:pic>
      <p:pic>
        <p:nvPicPr>
          <p:cNvPr id="5" name="Γραφικό 4" descr="Βέλος: Περιστροφή δεξιά">
            <a:extLst>
              <a:ext uri="{FF2B5EF4-FFF2-40B4-BE49-F238E27FC236}">
                <a16:creationId xmlns:a16="http://schemas.microsoft.com/office/drawing/2014/main" xmlns="" id="{4AFBCA33-E193-4033-8F90-DD87E6D2BC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888025" y="3012991"/>
            <a:ext cx="682181" cy="682181"/>
          </a:xfrm>
          <a:prstGeom prst="rect">
            <a:avLst/>
          </a:prstGeom>
        </p:spPr>
      </p:pic>
      <p:pic>
        <p:nvPicPr>
          <p:cNvPr id="13" name="Picture 2" descr="ÎÏÎ¿ÏÎ­Î»ÎµÏÎ¼Î± ÎµÎ¹ÎºÏÎ½Î±Ï Î³Î¹Î± assembly part black white images">
            <a:extLst>
              <a:ext uri="{FF2B5EF4-FFF2-40B4-BE49-F238E27FC236}">
                <a16:creationId xmlns:a16="http://schemas.microsoft.com/office/drawing/2014/main" xmlns="" id="{0D24C94F-79D7-4827-9C55-545FBC93F1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7317" y="1255405"/>
            <a:ext cx="6974680" cy="393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Τίτλος 1">
            <a:extLst>
              <a:ext uri="{FF2B5EF4-FFF2-40B4-BE49-F238E27FC236}">
                <a16:creationId xmlns:a16="http://schemas.microsoft.com/office/drawing/2014/main" xmlns="" id="{BD9DEADF-CABC-4854-B730-8D7B25837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918" y="468646"/>
            <a:ext cx="3946515" cy="432000"/>
          </a:xfrm>
        </p:spPr>
        <p:txBody>
          <a:bodyPr rtlCol="0"/>
          <a:lstStyle/>
          <a:p>
            <a:pPr algn="ctr"/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Μηχανιστική &amp; Οργανική Οργανωτική Δομή</a:t>
            </a:r>
            <a:r>
              <a:rPr lang="el-G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l-GR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916894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r>
              <a:rPr lang="el-GR" sz="2800" b="1" dirty="0"/>
              <a:t>Τύποι </a:t>
            </a:r>
            <a:br>
              <a:rPr lang="el-GR" sz="2800" b="1" dirty="0"/>
            </a:br>
            <a:r>
              <a:rPr lang="el-GR" sz="2800" b="1" dirty="0"/>
              <a:t>Οργανωτικής Δομής</a:t>
            </a:r>
            <a:endParaRPr lang="el-GR" sz="2800" dirty="0"/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tretch>
            <a:fillRect/>
          </a:stretch>
        </p:blipFill>
        <p:spPr>
          <a:xfrm>
            <a:off x="9713594" y="767558"/>
            <a:ext cx="1872000" cy="1865922"/>
          </a:xfrm>
        </p:spPr>
      </p:pic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41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>
            <a:extLst>
              <a:ext uri="{FF2B5EF4-FFF2-40B4-BE49-F238E27FC236}">
                <a16:creationId xmlns:a16="http://schemas.microsoft.com/office/drawing/2014/main" xmlns="" id="{D84BD926-C760-4DAE-80C0-7BA1F6D4F535}"/>
              </a:ext>
            </a:extLst>
          </p:cNvPr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>
            <a:extLst>
              <a:ext uri="{FF2B5EF4-FFF2-40B4-BE49-F238E27FC236}">
                <a16:creationId xmlns:a16="http://schemas.microsoft.com/office/drawing/2014/main" xmlns="" id="{059D96B5-82D3-405D-B465-77AC6ECA8146}"/>
              </a:ext>
            </a:extLst>
          </p:cNvPr>
          <p:cNvSpPr txBox="1">
            <a:spLocks/>
          </p:cNvSpPr>
          <p:nvPr/>
        </p:nvSpPr>
        <p:spPr>
          <a:xfrm>
            <a:off x="529413" y="2420725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Μηχανιστικός οργανισμός</a:t>
            </a:r>
          </a:p>
        </p:txBody>
      </p:sp>
      <p:sp>
        <p:nvSpPr>
          <p:cNvPr id="20" name="Θέση κειμένου 5">
            <a:extLst>
              <a:ext uri="{FF2B5EF4-FFF2-40B4-BE49-F238E27FC236}">
                <a16:creationId xmlns:a16="http://schemas.microsoft.com/office/drawing/2014/main" xmlns="" id="{C884C3C2-0F88-4D3C-8E7A-998E967553B5}"/>
              </a:ext>
            </a:extLst>
          </p:cNvPr>
          <p:cNvSpPr txBox="1">
            <a:spLocks/>
          </p:cNvSpPr>
          <p:nvPr/>
        </p:nvSpPr>
        <p:spPr>
          <a:xfrm>
            <a:off x="4538802" y="2420725"/>
            <a:ext cx="1658433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Οργανικός οργανισμός</a:t>
            </a:r>
          </a:p>
        </p:txBody>
      </p:sp>
      <p:sp>
        <p:nvSpPr>
          <p:cNvPr id="26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58C2BD62-295E-40DD-B479-BDB1A2925D7E}"/>
              </a:ext>
            </a:extLst>
          </p:cNvPr>
          <p:cNvSpPr/>
          <p:nvPr/>
        </p:nvSpPr>
        <p:spPr>
          <a:xfrm rot="10800000" flipV="1">
            <a:off x="529413" y="2143496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16A8833F-422B-4B2D-A8B7-E0351A04DE50}"/>
              </a:ext>
            </a:extLst>
          </p:cNvPr>
          <p:cNvSpPr/>
          <p:nvPr/>
        </p:nvSpPr>
        <p:spPr>
          <a:xfrm rot="10800000" flipV="1">
            <a:off x="4076840" y="2192542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xmlns="" id="{64FA7217-53EE-48A4-884E-265AADD5AC21}"/>
              </a:ext>
            </a:extLst>
          </p:cNvPr>
          <p:cNvSpPr txBox="1">
            <a:spLocks/>
          </p:cNvSpPr>
          <p:nvPr/>
        </p:nvSpPr>
        <p:spPr>
          <a:xfrm>
            <a:off x="1159020" y="457989"/>
            <a:ext cx="5099220" cy="50175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b="1" dirty="0"/>
              <a:t>Οι δύο διαφορετικοί τύποι Οργανωτικής Δομής ονομάστηκαν αντίστοιχα:</a:t>
            </a:r>
          </a:p>
          <a:p>
            <a:pPr algn="ctr"/>
            <a:endParaRPr lang="el-GR" sz="1600" dirty="0"/>
          </a:p>
          <a:p>
            <a:pPr algn="ctr"/>
            <a:r>
              <a:rPr lang="el-GR" sz="1600" dirty="0"/>
              <a:t> </a:t>
            </a:r>
          </a:p>
        </p:txBody>
      </p:sp>
      <p:grpSp>
        <p:nvGrpSpPr>
          <p:cNvPr id="22" name="Γραφικό 20" descr="Γρανάζια">
            <a:extLst>
              <a:ext uri="{FF2B5EF4-FFF2-40B4-BE49-F238E27FC236}">
                <a16:creationId xmlns:a16="http://schemas.microsoft.com/office/drawing/2014/main" xmlns="" id="{792F58C6-DC0D-45C2-9919-0A931CAF24EA}"/>
              </a:ext>
            </a:extLst>
          </p:cNvPr>
          <p:cNvGrpSpPr/>
          <p:nvPr/>
        </p:nvGrpSpPr>
        <p:grpSpPr>
          <a:xfrm>
            <a:off x="1359470" y="1502063"/>
            <a:ext cx="608010" cy="546748"/>
            <a:chOff x="5638800" y="2971800"/>
            <a:chExt cx="914400" cy="914400"/>
          </a:xfrm>
          <a:solidFill>
            <a:schemeClr val="accent1"/>
          </a:solidFill>
        </p:grpSpPr>
        <p:sp>
          <p:nvSpPr>
            <p:cNvPr id="23" name="Ελεύθερη σχεδίαση: Σχήμα 22">
              <a:extLst>
                <a:ext uri="{FF2B5EF4-FFF2-40B4-BE49-F238E27FC236}">
                  <a16:creationId xmlns:a16="http://schemas.microsoft.com/office/drawing/2014/main" xmlns="" id="{822EA322-3BAA-4751-9898-0F524C7BE475}"/>
                </a:ext>
              </a:extLst>
            </p:cNvPr>
            <p:cNvSpPr/>
            <p:nvPr/>
          </p:nvSpPr>
          <p:spPr>
            <a:xfrm>
              <a:off x="5993606" y="3045619"/>
              <a:ext cx="419100" cy="419100"/>
            </a:xfrm>
            <a:custGeom>
              <a:avLst/>
              <a:gdLst>
                <a:gd name="connsiteX0" fmla="*/ 210026 w 419100"/>
                <a:gd name="connsiteY0" fmla="*/ 281464 h 419100"/>
                <a:gd name="connsiteX1" fmla="*/ 138589 w 419100"/>
                <a:gd name="connsiteY1" fmla="*/ 210026 h 419100"/>
                <a:gd name="connsiteX2" fmla="*/ 210026 w 419100"/>
                <a:gd name="connsiteY2" fmla="*/ 138589 h 419100"/>
                <a:gd name="connsiteX3" fmla="*/ 281464 w 419100"/>
                <a:gd name="connsiteY3" fmla="*/ 210026 h 419100"/>
                <a:gd name="connsiteX4" fmla="*/ 210026 w 419100"/>
                <a:gd name="connsiteY4" fmla="*/ 281464 h 419100"/>
                <a:gd name="connsiteX5" fmla="*/ 370999 w 419100"/>
                <a:gd name="connsiteY5" fmla="*/ 165259 h 419100"/>
                <a:gd name="connsiteX6" fmla="*/ 355759 w 419100"/>
                <a:gd name="connsiteY6" fmla="*/ 128111 h 419100"/>
                <a:gd name="connsiteX7" fmla="*/ 370999 w 419100"/>
                <a:gd name="connsiteY7" fmla="*/ 83344 h 419100"/>
                <a:gd name="connsiteX8" fmla="*/ 336709 w 419100"/>
                <a:gd name="connsiteY8" fmla="*/ 49054 h 419100"/>
                <a:gd name="connsiteX9" fmla="*/ 291941 w 419100"/>
                <a:gd name="connsiteY9" fmla="*/ 64294 h 419100"/>
                <a:gd name="connsiteX10" fmla="*/ 254794 w 419100"/>
                <a:gd name="connsiteY10" fmla="*/ 49054 h 419100"/>
                <a:gd name="connsiteX11" fmla="*/ 233839 w 419100"/>
                <a:gd name="connsiteY11" fmla="*/ 7144 h 419100"/>
                <a:gd name="connsiteX12" fmla="*/ 186214 w 419100"/>
                <a:gd name="connsiteY12" fmla="*/ 7144 h 419100"/>
                <a:gd name="connsiteX13" fmla="*/ 165259 w 419100"/>
                <a:gd name="connsiteY13" fmla="*/ 49054 h 419100"/>
                <a:gd name="connsiteX14" fmla="*/ 128111 w 419100"/>
                <a:gd name="connsiteY14" fmla="*/ 64294 h 419100"/>
                <a:gd name="connsiteX15" fmla="*/ 83344 w 419100"/>
                <a:gd name="connsiteY15" fmla="*/ 49054 h 419100"/>
                <a:gd name="connsiteX16" fmla="*/ 49054 w 419100"/>
                <a:gd name="connsiteY16" fmla="*/ 83344 h 419100"/>
                <a:gd name="connsiteX17" fmla="*/ 64294 w 419100"/>
                <a:gd name="connsiteY17" fmla="*/ 128111 h 419100"/>
                <a:gd name="connsiteX18" fmla="*/ 49054 w 419100"/>
                <a:gd name="connsiteY18" fmla="*/ 165259 h 419100"/>
                <a:gd name="connsiteX19" fmla="*/ 7144 w 419100"/>
                <a:gd name="connsiteY19" fmla="*/ 186214 h 419100"/>
                <a:gd name="connsiteX20" fmla="*/ 7144 w 419100"/>
                <a:gd name="connsiteY20" fmla="*/ 233839 h 419100"/>
                <a:gd name="connsiteX21" fmla="*/ 49054 w 419100"/>
                <a:gd name="connsiteY21" fmla="*/ 254794 h 419100"/>
                <a:gd name="connsiteX22" fmla="*/ 64294 w 419100"/>
                <a:gd name="connsiteY22" fmla="*/ 291941 h 419100"/>
                <a:gd name="connsiteX23" fmla="*/ 49054 w 419100"/>
                <a:gd name="connsiteY23" fmla="*/ 336709 h 419100"/>
                <a:gd name="connsiteX24" fmla="*/ 82391 w 419100"/>
                <a:gd name="connsiteY24" fmla="*/ 370046 h 419100"/>
                <a:gd name="connsiteX25" fmla="*/ 127159 w 419100"/>
                <a:gd name="connsiteY25" fmla="*/ 354806 h 419100"/>
                <a:gd name="connsiteX26" fmla="*/ 164306 w 419100"/>
                <a:gd name="connsiteY26" fmla="*/ 370046 h 419100"/>
                <a:gd name="connsiteX27" fmla="*/ 185261 w 419100"/>
                <a:gd name="connsiteY27" fmla="*/ 411956 h 419100"/>
                <a:gd name="connsiteX28" fmla="*/ 232886 w 419100"/>
                <a:gd name="connsiteY28" fmla="*/ 411956 h 419100"/>
                <a:gd name="connsiteX29" fmla="*/ 253841 w 419100"/>
                <a:gd name="connsiteY29" fmla="*/ 370046 h 419100"/>
                <a:gd name="connsiteX30" fmla="*/ 290989 w 419100"/>
                <a:gd name="connsiteY30" fmla="*/ 354806 h 419100"/>
                <a:gd name="connsiteX31" fmla="*/ 335756 w 419100"/>
                <a:gd name="connsiteY31" fmla="*/ 370046 h 419100"/>
                <a:gd name="connsiteX32" fmla="*/ 370046 w 419100"/>
                <a:gd name="connsiteY32" fmla="*/ 336709 h 419100"/>
                <a:gd name="connsiteX33" fmla="*/ 354806 w 419100"/>
                <a:gd name="connsiteY33" fmla="*/ 291941 h 419100"/>
                <a:gd name="connsiteX34" fmla="*/ 370999 w 419100"/>
                <a:gd name="connsiteY34" fmla="*/ 254794 h 419100"/>
                <a:gd name="connsiteX35" fmla="*/ 412909 w 419100"/>
                <a:gd name="connsiteY35" fmla="*/ 233839 h 419100"/>
                <a:gd name="connsiteX36" fmla="*/ 412909 w 419100"/>
                <a:gd name="connsiteY36" fmla="*/ 186214 h 419100"/>
                <a:gd name="connsiteX37" fmla="*/ 370999 w 419100"/>
                <a:gd name="connsiteY37" fmla="*/ 165259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19100" h="419100">
                  <a:moveTo>
                    <a:pt x="210026" y="281464"/>
                  </a:moveTo>
                  <a:cubicBezTo>
                    <a:pt x="170021" y="281464"/>
                    <a:pt x="138589" y="249079"/>
                    <a:pt x="138589" y="210026"/>
                  </a:cubicBezTo>
                  <a:cubicBezTo>
                    <a:pt x="138589" y="170974"/>
                    <a:pt x="170974" y="138589"/>
                    <a:pt x="210026" y="138589"/>
                  </a:cubicBezTo>
                  <a:cubicBezTo>
                    <a:pt x="250031" y="138589"/>
                    <a:pt x="281464" y="170974"/>
                    <a:pt x="281464" y="210026"/>
                  </a:cubicBezTo>
                  <a:cubicBezTo>
                    <a:pt x="281464" y="249079"/>
                    <a:pt x="249079" y="281464"/>
                    <a:pt x="210026" y="281464"/>
                  </a:cubicBezTo>
                  <a:close/>
                  <a:moveTo>
                    <a:pt x="370999" y="165259"/>
                  </a:moveTo>
                  <a:cubicBezTo>
                    <a:pt x="367189" y="151924"/>
                    <a:pt x="362426" y="139541"/>
                    <a:pt x="355759" y="128111"/>
                  </a:cubicBezTo>
                  <a:lnTo>
                    <a:pt x="370999" y="83344"/>
                  </a:lnTo>
                  <a:lnTo>
                    <a:pt x="336709" y="49054"/>
                  </a:lnTo>
                  <a:lnTo>
                    <a:pt x="291941" y="64294"/>
                  </a:lnTo>
                  <a:cubicBezTo>
                    <a:pt x="280511" y="57626"/>
                    <a:pt x="268129" y="52864"/>
                    <a:pt x="254794" y="49054"/>
                  </a:cubicBezTo>
                  <a:lnTo>
                    <a:pt x="233839" y="7144"/>
                  </a:lnTo>
                  <a:lnTo>
                    <a:pt x="186214" y="7144"/>
                  </a:lnTo>
                  <a:lnTo>
                    <a:pt x="165259" y="49054"/>
                  </a:lnTo>
                  <a:cubicBezTo>
                    <a:pt x="151924" y="52864"/>
                    <a:pt x="139541" y="57626"/>
                    <a:pt x="128111" y="64294"/>
                  </a:cubicBezTo>
                  <a:lnTo>
                    <a:pt x="83344" y="49054"/>
                  </a:lnTo>
                  <a:lnTo>
                    <a:pt x="49054" y="83344"/>
                  </a:lnTo>
                  <a:lnTo>
                    <a:pt x="64294" y="128111"/>
                  </a:lnTo>
                  <a:cubicBezTo>
                    <a:pt x="57626" y="139541"/>
                    <a:pt x="52864" y="151924"/>
                    <a:pt x="49054" y="165259"/>
                  </a:cubicBezTo>
                  <a:lnTo>
                    <a:pt x="7144" y="186214"/>
                  </a:lnTo>
                  <a:lnTo>
                    <a:pt x="7144" y="233839"/>
                  </a:lnTo>
                  <a:lnTo>
                    <a:pt x="49054" y="254794"/>
                  </a:lnTo>
                  <a:cubicBezTo>
                    <a:pt x="52864" y="268129"/>
                    <a:pt x="57626" y="280511"/>
                    <a:pt x="64294" y="291941"/>
                  </a:cubicBezTo>
                  <a:lnTo>
                    <a:pt x="49054" y="336709"/>
                  </a:lnTo>
                  <a:lnTo>
                    <a:pt x="82391" y="370046"/>
                  </a:lnTo>
                  <a:lnTo>
                    <a:pt x="127159" y="354806"/>
                  </a:lnTo>
                  <a:cubicBezTo>
                    <a:pt x="138589" y="361474"/>
                    <a:pt x="150971" y="366236"/>
                    <a:pt x="164306" y="370046"/>
                  </a:cubicBezTo>
                  <a:lnTo>
                    <a:pt x="185261" y="411956"/>
                  </a:lnTo>
                  <a:lnTo>
                    <a:pt x="232886" y="411956"/>
                  </a:lnTo>
                  <a:lnTo>
                    <a:pt x="253841" y="370046"/>
                  </a:lnTo>
                  <a:cubicBezTo>
                    <a:pt x="267176" y="366236"/>
                    <a:pt x="279559" y="361474"/>
                    <a:pt x="290989" y="354806"/>
                  </a:cubicBezTo>
                  <a:lnTo>
                    <a:pt x="335756" y="370046"/>
                  </a:lnTo>
                  <a:lnTo>
                    <a:pt x="370046" y="336709"/>
                  </a:lnTo>
                  <a:lnTo>
                    <a:pt x="354806" y="291941"/>
                  </a:lnTo>
                  <a:cubicBezTo>
                    <a:pt x="361474" y="280511"/>
                    <a:pt x="367189" y="267176"/>
                    <a:pt x="370999" y="254794"/>
                  </a:cubicBezTo>
                  <a:lnTo>
                    <a:pt x="412909" y="233839"/>
                  </a:lnTo>
                  <a:lnTo>
                    <a:pt x="412909" y="186214"/>
                  </a:lnTo>
                  <a:lnTo>
                    <a:pt x="370999" y="1652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4" name="Ελεύθερη σχεδίαση: Σχήμα 23">
              <a:extLst>
                <a:ext uri="{FF2B5EF4-FFF2-40B4-BE49-F238E27FC236}">
                  <a16:creationId xmlns:a16="http://schemas.microsoft.com/office/drawing/2014/main" xmlns="" id="{9DB30469-FCBC-486C-BFEA-117C82877CA5}"/>
                </a:ext>
              </a:extLst>
            </p:cNvPr>
            <p:cNvSpPr/>
            <p:nvPr/>
          </p:nvSpPr>
          <p:spPr>
            <a:xfrm>
              <a:off x="5778341" y="3392329"/>
              <a:ext cx="419100" cy="419100"/>
            </a:xfrm>
            <a:custGeom>
              <a:avLst/>
              <a:gdLst>
                <a:gd name="connsiteX0" fmla="*/ 210026 w 419100"/>
                <a:gd name="connsiteY0" fmla="*/ 281464 h 419100"/>
                <a:gd name="connsiteX1" fmla="*/ 138589 w 419100"/>
                <a:gd name="connsiteY1" fmla="*/ 210026 h 419100"/>
                <a:gd name="connsiteX2" fmla="*/ 210026 w 419100"/>
                <a:gd name="connsiteY2" fmla="*/ 138589 h 419100"/>
                <a:gd name="connsiteX3" fmla="*/ 281464 w 419100"/>
                <a:gd name="connsiteY3" fmla="*/ 210026 h 419100"/>
                <a:gd name="connsiteX4" fmla="*/ 210026 w 419100"/>
                <a:gd name="connsiteY4" fmla="*/ 281464 h 419100"/>
                <a:gd name="connsiteX5" fmla="*/ 210026 w 419100"/>
                <a:gd name="connsiteY5" fmla="*/ 281464 h 419100"/>
                <a:gd name="connsiteX6" fmla="*/ 355759 w 419100"/>
                <a:gd name="connsiteY6" fmla="*/ 128111 h 419100"/>
                <a:gd name="connsiteX7" fmla="*/ 370999 w 419100"/>
                <a:gd name="connsiteY7" fmla="*/ 83344 h 419100"/>
                <a:gd name="connsiteX8" fmla="*/ 336709 w 419100"/>
                <a:gd name="connsiteY8" fmla="*/ 49054 h 419100"/>
                <a:gd name="connsiteX9" fmla="*/ 291941 w 419100"/>
                <a:gd name="connsiteY9" fmla="*/ 64294 h 419100"/>
                <a:gd name="connsiteX10" fmla="*/ 254794 w 419100"/>
                <a:gd name="connsiteY10" fmla="*/ 49054 h 419100"/>
                <a:gd name="connsiteX11" fmla="*/ 233839 w 419100"/>
                <a:gd name="connsiteY11" fmla="*/ 7144 h 419100"/>
                <a:gd name="connsiteX12" fmla="*/ 186214 w 419100"/>
                <a:gd name="connsiteY12" fmla="*/ 7144 h 419100"/>
                <a:gd name="connsiteX13" fmla="*/ 165259 w 419100"/>
                <a:gd name="connsiteY13" fmla="*/ 49054 h 419100"/>
                <a:gd name="connsiteX14" fmla="*/ 128111 w 419100"/>
                <a:gd name="connsiteY14" fmla="*/ 64294 h 419100"/>
                <a:gd name="connsiteX15" fmla="*/ 83344 w 419100"/>
                <a:gd name="connsiteY15" fmla="*/ 49054 h 419100"/>
                <a:gd name="connsiteX16" fmla="*/ 50006 w 419100"/>
                <a:gd name="connsiteY16" fmla="*/ 82391 h 419100"/>
                <a:gd name="connsiteX17" fmla="*/ 64294 w 419100"/>
                <a:gd name="connsiteY17" fmla="*/ 127159 h 419100"/>
                <a:gd name="connsiteX18" fmla="*/ 49054 w 419100"/>
                <a:gd name="connsiteY18" fmla="*/ 164306 h 419100"/>
                <a:gd name="connsiteX19" fmla="*/ 7144 w 419100"/>
                <a:gd name="connsiteY19" fmla="*/ 185261 h 419100"/>
                <a:gd name="connsiteX20" fmla="*/ 7144 w 419100"/>
                <a:gd name="connsiteY20" fmla="*/ 232886 h 419100"/>
                <a:gd name="connsiteX21" fmla="*/ 49054 w 419100"/>
                <a:gd name="connsiteY21" fmla="*/ 253841 h 419100"/>
                <a:gd name="connsiteX22" fmla="*/ 64294 w 419100"/>
                <a:gd name="connsiteY22" fmla="*/ 290989 h 419100"/>
                <a:gd name="connsiteX23" fmla="*/ 50006 w 419100"/>
                <a:gd name="connsiteY23" fmla="*/ 335756 h 419100"/>
                <a:gd name="connsiteX24" fmla="*/ 83344 w 419100"/>
                <a:gd name="connsiteY24" fmla="*/ 369094 h 419100"/>
                <a:gd name="connsiteX25" fmla="*/ 128111 w 419100"/>
                <a:gd name="connsiteY25" fmla="*/ 354806 h 419100"/>
                <a:gd name="connsiteX26" fmla="*/ 165259 w 419100"/>
                <a:gd name="connsiteY26" fmla="*/ 370046 h 419100"/>
                <a:gd name="connsiteX27" fmla="*/ 186214 w 419100"/>
                <a:gd name="connsiteY27" fmla="*/ 411956 h 419100"/>
                <a:gd name="connsiteX28" fmla="*/ 233839 w 419100"/>
                <a:gd name="connsiteY28" fmla="*/ 411956 h 419100"/>
                <a:gd name="connsiteX29" fmla="*/ 254794 w 419100"/>
                <a:gd name="connsiteY29" fmla="*/ 370046 h 419100"/>
                <a:gd name="connsiteX30" fmla="*/ 291941 w 419100"/>
                <a:gd name="connsiteY30" fmla="*/ 354806 h 419100"/>
                <a:gd name="connsiteX31" fmla="*/ 336709 w 419100"/>
                <a:gd name="connsiteY31" fmla="*/ 370046 h 419100"/>
                <a:gd name="connsiteX32" fmla="*/ 370046 w 419100"/>
                <a:gd name="connsiteY32" fmla="*/ 335756 h 419100"/>
                <a:gd name="connsiteX33" fmla="*/ 355759 w 419100"/>
                <a:gd name="connsiteY33" fmla="*/ 291941 h 419100"/>
                <a:gd name="connsiteX34" fmla="*/ 370999 w 419100"/>
                <a:gd name="connsiteY34" fmla="*/ 254794 h 419100"/>
                <a:gd name="connsiteX35" fmla="*/ 412909 w 419100"/>
                <a:gd name="connsiteY35" fmla="*/ 233839 h 419100"/>
                <a:gd name="connsiteX36" fmla="*/ 412909 w 419100"/>
                <a:gd name="connsiteY36" fmla="*/ 186214 h 419100"/>
                <a:gd name="connsiteX37" fmla="*/ 370999 w 419100"/>
                <a:gd name="connsiteY37" fmla="*/ 165259 h 419100"/>
                <a:gd name="connsiteX38" fmla="*/ 355759 w 419100"/>
                <a:gd name="connsiteY38" fmla="*/ 128111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9100" h="419100">
                  <a:moveTo>
                    <a:pt x="210026" y="281464"/>
                  </a:moveTo>
                  <a:cubicBezTo>
                    <a:pt x="170021" y="281464"/>
                    <a:pt x="138589" y="249079"/>
                    <a:pt x="138589" y="210026"/>
                  </a:cubicBezTo>
                  <a:cubicBezTo>
                    <a:pt x="138589" y="170021"/>
                    <a:pt x="170974" y="138589"/>
                    <a:pt x="210026" y="138589"/>
                  </a:cubicBezTo>
                  <a:cubicBezTo>
                    <a:pt x="250031" y="138589"/>
                    <a:pt x="281464" y="170974"/>
                    <a:pt x="281464" y="210026"/>
                  </a:cubicBezTo>
                  <a:cubicBezTo>
                    <a:pt x="281464" y="249079"/>
                    <a:pt x="250031" y="281464"/>
                    <a:pt x="210026" y="281464"/>
                  </a:cubicBezTo>
                  <a:lnTo>
                    <a:pt x="210026" y="281464"/>
                  </a:lnTo>
                  <a:close/>
                  <a:moveTo>
                    <a:pt x="355759" y="128111"/>
                  </a:moveTo>
                  <a:lnTo>
                    <a:pt x="370999" y="83344"/>
                  </a:lnTo>
                  <a:lnTo>
                    <a:pt x="336709" y="49054"/>
                  </a:lnTo>
                  <a:lnTo>
                    <a:pt x="291941" y="64294"/>
                  </a:lnTo>
                  <a:cubicBezTo>
                    <a:pt x="280511" y="57626"/>
                    <a:pt x="267176" y="52864"/>
                    <a:pt x="254794" y="49054"/>
                  </a:cubicBezTo>
                  <a:lnTo>
                    <a:pt x="233839" y="7144"/>
                  </a:lnTo>
                  <a:lnTo>
                    <a:pt x="186214" y="7144"/>
                  </a:lnTo>
                  <a:lnTo>
                    <a:pt x="165259" y="49054"/>
                  </a:lnTo>
                  <a:cubicBezTo>
                    <a:pt x="151924" y="52864"/>
                    <a:pt x="139541" y="57626"/>
                    <a:pt x="128111" y="64294"/>
                  </a:cubicBezTo>
                  <a:lnTo>
                    <a:pt x="83344" y="49054"/>
                  </a:lnTo>
                  <a:lnTo>
                    <a:pt x="50006" y="82391"/>
                  </a:lnTo>
                  <a:lnTo>
                    <a:pt x="64294" y="127159"/>
                  </a:lnTo>
                  <a:cubicBezTo>
                    <a:pt x="57626" y="138589"/>
                    <a:pt x="52864" y="151924"/>
                    <a:pt x="49054" y="164306"/>
                  </a:cubicBezTo>
                  <a:lnTo>
                    <a:pt x="7144" y="185261"/>
                  </a:lnTo>
                  <a:lnTo>
                    <a:pt x="7144" y="232886"/>
                  </a:lnTo>
                  <a:lnTo>
                    <a:pt x="49054" y="253841"/>
                  </a:lnTo>
                  <a:cubicBezTo>
                    <a:pt x="52864" y="267176"/>
                    <a:pt x="57626" y="279559"/>
                    <a:pt x="64294" y="290989"/>
                  </a:cubicBezTo>
                  <a:lnTo>
                    <a:pt x="50006" y="335756"/>
                  </a:lnTo>
                  <a:lnTo>
                    <a:pt x="83344" y="369094"/>
                  </a:lnTo>
                  <a:lnTo>
                    <a:pt x="128111" y="354806"/>
                  </a:lnTo>
                  <a:cubicBezTo>
                    <a:pt x="139541" y="361474"/>
                    <a:pt x="151924" y="366236"/>
                    <a:pt x="165259" y="370046"/>
                  </a:cubicBezTo>
                  <a:lnTo>
                    <a:pt x="186214" y="411956"/>
                  </a:lnTo>
                  <a:lnTo>
                    <a:pt x="233839" y="411956"/>
                  </a:lnTo>
                  <a:lnTo>
                    <a:pt x="254794" y="370046"/>
                  </a:lnTo>
                  <a:cubicBezTo>
                    <a:pt x="268129" y="366236"/>
                    <a:pt x="280511" y="361474"/>
                    <a:pt x="291941" y="354806"/>
                  </a:cubicBezTo>
                  <a:lnTo>
                    <a:pt x="336709" y="370046"/>
                  </a:lnTo>
                  <a:lnTo>
                    <a:pt x="370046" y="335756"/>
                  </a:lnTo>
                  <a:lnTo>
                    <a:pt x="355759" y="291941"/>
                  </a:lnTo>
                  <a:cubicBezTo>
                    <a:pt x="362426" y="280511"/>
                    <a:pt x="367189" y="268129"/>
                    <a:pt x="370999" y="254794"/>
                  </a:cubicBezTo>
                  <a:lnTo>
                    <a:pt x="412909" y="233839"/>
                  </a:lnTo>
                  <a:lnTo>
                    <a:pt x="412909" y="186214"/>
                  </a:lnTo>
                  <a:lnTo>
                    <a:pt x="370999" y="165259"/>
                  </a:lnTo>
                  <a:cubicBezTo>
                    <a:pt x="367189" y="151924"/>
                    <a:pt x="362426" y="139541"/>
                    <a:pt x="355759" y="1281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25" name="Θέση κειμένου 5">
            <a:extLst>
              <a:ext uri="{FF2B5EF4-FFF2-40B4-BE49-F238E27FC236}">
                <a16:creationId xmlns:a16="http://schemas.microsoft.com/office/drawing/2014/main" xmlns="" id="{CFFE149B-E399-4E67-A458-BCD87E069654}"/>
              </a:ext>
            </a:extLst>
          </p:cNvPr>
          <p:cNvSpPr txBox="1">
            <a:spLocks/>
          </p:cNvSpPr>
          <p:nvPr/>
        </p:nvSpPr>
        <p:spPr>
          <a:xfrm>
            <a:off x="529412" y="3069000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Γραφειοκρατική </a:t>
            </a:r>
            <a:r>
              <a:rPr lang="el-GR" sz="1600" dirty="0" smtClean="0"/>
              <a:t>οργάνωση </a:t>
            </a:r>
            <a:r>
              <a:rPr lang="el-GR" sz="1600" dirty="0"/>
              <a:t>με υψηλό βαθμό εξειδίκευσης, τυποποίησης και συγκεντρωτισμού</a:t>
            </a:r>
          </a:p>
        </p:txBody>
      </p:sp>
      <p:sp>
        <p:nvSpPr>
          <p:cNvPr id="28" name="Θέση κειμένου 5">
            <a:extLst>
              <a:ext uri="{FF2B5EF4-FFF2-40B4-BE49-F238E27FC236}">
                <a16:creationId xmlns:a16="http://schemas.microsoft.com/office/drawing/2014/main" xmlns="" id="{1302069D-6E00-441B-95EB-C431E0C9C191}"/>
              </a:ext>
            </a:extLst>
          </p:cNvPr>
          <p:cNvSpPr txBox="1">
            <a:spLocks/>
          </p:cNvSpPr>
          <p:nvPr/>
        </p:nvSpPr>
        <p:spPr>
          <a:xfrm>
            <a:off x="4230664" y="3066798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Μια χαλαρή δομή με χαμηλό βαθμό εξειδίκευσης, τυποποίησης και συγκεντρωτισμού</a:t>
            </a:r>
          </a:p>
        </p:txBody>
      </p:sp>
      <p:sp>
        <p:nvSpPr>
          <p:cNvPr id="15" name="Γραφικό 10" descr="Δίκτυο">
            <a:extLst>
              <a:ext uri="{FF2B5EF4-FFF2-40B4-BE49-F238E27FC236}">
                <a16:creationId xmlns:a16="http://schemas.microsoft.com/office/drawing/2014/main" xmlns="" id="{BE42C2D9-B1A9-4ACE-8C3E-3C0465AE2CA4}"/>
              </a:ext>
            </a:extLst>
          </p:cNvPr>
          <p:cNvSpPr/>
          <p:nvPr/>
        </p:nvSpPr>
        <p:spPr>
          <a:xfrm>
            <a:off x="5131362" y="1588302"/>
            <a:ext cx="466727" cy="416985"/>
          </a:xfrm>
          <a:custGeom>
            <a:avLst/>
            <a:gdLst>
              <a:gd name="connsiteX0" fmla="*/ 717917 w 723900"/>
              <a:gd name="connsiteY0" fmla="*/ 242411 h 685800"/>
              <a:gd name="connsiteX1" fmla="*/ 617905 w 723900"/>
              <a:gd name="connsiteY1" fmla="*/ 201454 h 685800"/>
              <a:gd name="connsiteX2" fmla="*/ 571232 w 723900"/>
              <a:gd name="connsiteY2" fmla="*/ 282416 h 685800"/>
              <a:gd name="connsiteX3" fmla="*/ 448360 w 723900"/>
              <a:gd name="connsiteY3" fmla="*/ 333851 h 685800"/>
              <a:gd name="connsiteX4" fmla="*/ 384542 w 723900"/>
              <a:gd name="connsiteY4" fmla="*/ 289084 h 685800"/>
              <a:gd name="connsiteX5" fmla="*/ 384542 w 723900"/>
              <a:gd name="connsiteY5" fmla="*/ 156686 h 685800"/>
              <a:gd name="connsiteX6" fmla="*/ 441692 w 723900"/>
              <a:gd name="connsiteY6" fmla="*/ 83344 h 685800"/>
              <a:gd name="connsiteX7" fmla="*/ 365492 w 723900"/>
              <a:gd name="connsiteY7" fmla="*/ 7144 h 685800"/>
              <a:gd name="connsiteX8" fmla="*/ 365492 w 723900"/>
              <a:gd name="connsiteY8" fmla="*/ 7144 h 685800"/>
              <a:gd name="connsiteX9" fmla="*/ 289292 w 723900"/>
              <a:gd name="connsiteY9" fmla="*/ 83344 h 685800"/>
              <a:gd name="connsiteX10" fmla="*/ 346442 w 723900"/>
              <a:gd name="connsiteY10" fmla="*/ 156686 h 685800"/>
              <a:gd name="connsiteX11" fmla="*/ 346442 w 723900"/>
              <a:gd name="connsiteY11" fmla="*/ 288131 h 685800"/>
              <a:gd name="connsiteX12" fmla="*/ 282625 w 723900"/>
              <a:gd name="connsiteY12" fmla="*/ 332899 h 685800"/>
              <a:gd name="connsiteX13" fmla="*/ 159752 w 723900"/>
              <a:gd name="connsiteY13" fmla="*/ 281464 h 685800"/>
              <a:gd name="connsiteX14" fmla="*/ 113080 w 723900"/>
              <a:gd name="connsiteY14" fmla="*/ 200501 h 685800"/>
              <a:gd name="connsiteX15" fmla="*/ 13067 w 723900"/>
              <a:gd name="connsiteY15" fmla="*/ 241459 h 685800"/>
              <a:gd name="connsiteX16" fmla="*/ 54025 w 723900"/>
              <a:gd name="connsiteY16" fmla="*/ 341471 h 685800"/>
              <a:gd name="connsiteX17" fmla="*/ 143560 w 723900"/>
              <a:gd name="connsiteY17" fmla="*/ 316706 h 685800"/>
              <a:gd name="connsiteX18" fmla="*/ 269290 w 723900"/>
              <a:gd name="connsiteY18" fmla="*/ 368141 h 685800"/>
              <a:gd name="connsiteX19" fmla="*/ 268337 w 723900"/>
              <a:gd name="connsiteY19" fmla="*/ 380524 h 685800"/>
              <a:gd name="connsiteX20" fmla="*/ 287387 w 723900"/>
              <a:gd name="connsiteY20" fmla="*/ 437674 h 685800"/>
              <a:gd name="connsiteX21" fmla="*/ 188327 w 723900"/>
              <a:gd name="connsiteY21" fmla="*/ 537686 h 685800"/>
              <a:gd name="connsiteX22" fmla="*/ 95935 w 723900"/>
              <a:gd name="connsiteY22" fmla="*/ 549116 h 685800"/>
              <a:gd name="connsiteX23" fmla="*/ 95935 w 723900"/>
              <a:gd name="connsiteY23" fmla="*/ 656749 h 685800"/>
              <a:gd name="connsiteX24" fmla="*/ 203567 w 723900"/>
              <a:gd name="connsiteY24" fmla="*/ 656749 h 685800"/>
              <a:gd name="connsiteX25" fmla="*/ 214997 w 723900"/>
              <a:gd name="connsiteY25" fmla="*/ 564356 h 685800"/>
              <a:gd name="connsiteX26" fmla="*/ 315962 w 723900"/>
              <a:gd name="connsiteY26" fmla="*/ 463391 h 685800"/>
              <a:gd name="connsiteX27" fmla="*/ 363587 w 723900"/>
              <a:gd name="connsiteY27" fmla="*/ 476726 h 685800"/>
              <a:gd name="connsiteX28" fmla="*/ 365492 w 723900"/>
              <a:gd name="connsiteY28" fmla="*/ 476726 h 685800"/>
              <a:gd name="connsiteX29" fmla="*/ 367397 w 723900"/>
              <a:gd name="connsiteY29" fmla="*/ 476726 h 685800"/>
              <a:gd name="connsiteX30" fmla="*/ 415022 w 723900"/>
              <a:gd name="connsiteY30" fmla="*/ 463391 h 685800"/>
              <a:gd name="connsiteX31" fmla="*/ 515987 w 723900"/>
              <a:gd name="connsiteY31" fmla="*/ 564356 h 685800"/>
              <a:gd name="connsiteX32" fmla="*/ 527417 w 723900"/>
              <a:gd name="connsiteY32" fmla="*/ 657701 h 685800"/>
              <a:gd name="connsiteX33" fmla="*/ 635050 w 723900"/>
              <a:gd name="connsiteY33" fmla="*/ 657701 h 685800"/>
              <a:gd name="connsiteX34" fmla="*/ 635050 w 723900"/>
              <a:gd name="connsiteY34" fmla="*/ 550069 h 685800"/>
              <a:gd name="connsiteX35" fmla="*/ 542657 w 723900"/>
              <a:gd name="connsiteY35" fmla="*/ 538639 h 685800"/>
              <a:gd name="connsiteX36" fmla="*/ 443597 w 723900"/>
              <a:gd name="connsiteY36" fmla="*/ 438626 h 685800"/>
              <a:gd name="connsiteX37" fmla="*/ 462647 w 723900"/>
              <a:gd name="connsiteY37" fmla="*/ 381476 h 685800"/>
              <a:gd name="connsiteX38" fmla="*/ 461695 w 723900"/>
              <a:gd name="connsiteY38" fmla="*/ 369094 h 685800"/>
              <a:gd name="connsiteX39" fmla="*/ 587425 w 723900"/>
              <a:gd name="connsiteY39" fmla="*/ 317659 h 685800"/>
              <a:gd name="connsiteX40" fmla="*/ 676960 w 723900"/>
              <a:gd name="connsiteY40" fmla="*/ 342424 h 685800"/>
              <a:gd name="connsiteX41" fmla="*/ 717917 w 723900"/>
              <a:gd name="connsiteY41" fmla="*/ 242411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23900" h="685800">
                <a:moveTo>
                  <a:pt x="717917" y="242411"/>
                </a:moveTo>
                <a:cubicBezTo>
                  <a:pt x="701725" y="203359"/>
                  <a:pt x="656957" y="185261"/>
                  <a:pt x="617905" y="201454"/>
                </a:cubicBezTo>
                <a:cubicBezTo>
                  <a:pt x="585520" y="214789"/>
                  <a:pt x="566470" y="249079"/>
                  <a:pt x="571232" y="282416"/>
                </a:cubicBezTo>
                <a:lnTo>
                  <a:pt x="448360" y="333851"/>
                </a:lnTo>
                <a:cubicBezTo>
                  <a:pt x="435025" y="310991"/>
                  <a:pt x="411212" y="293846"/>
                  <a:pt x="384542" y="289084"/>
                </a:cubicBezTo>
                <a:lnTo>
                  <a:pt x="384542" y="156686"/>
                </a:lnTo>
                <a:cubicBezTo>
                  <a:pt x="416927" y="148114"/>
                  <a:pt x="441692" y="118586"/>
                  <a:pt x="441692" y="83344"/>
                </a:cubicBezTo>
                <a:cubicBezTo>
                  <a:pt x="441692" y="41434"/>
                  <a:pt x="407402" y="7144"/>
                  <a:pt x="365492" y="7144"/>
                </a:cubicBezTo>
                <a:lnTo>
                  <a:pt x="365492" y="7144"/>
                </a:lnTo>
                <a:cubicBezTo>
                  <a:pt x="323582" y="7144"/>
                  <a:pt x="289292" y="41434"/>
                  <a:pt x="289292" y="83344"/>
                </a:cubicBezTo>
                <a:cubicBezTo>
                  <a:pt x="289292" y="118586"/>
                  <a:pt x="314057" y="148114"/>
                  <a:pt x="346442" y="156686"/>
                </a:cubicBezTo>
                <a:lnTo>
                  <a:pt x="346442" y="288131"/>
                </a:lnTo>
                <a:cubicBezTo>
                  <a:pt x="318820" y="292894"/>
                  <a:pt x="295960" y="310039"/>
                  <a:pt x="282625" y="332899"/>
                </a:cubicBezTo>
                <a:lnTo>
                  <a:pt x="159752" y="281464"/>
                </a:lnTo>
                <a:cubicBezTo>
                  <a:pt x="164515" y="248126"/>
                  <a:pt x="146417" y="213836"/>
                  <a:pt x="113080" y="200501"/>
                </a:cubicBezTo>
                <a:cubicBezTo>
                  <a:pt x="74027" y="184309"/>
                  <a:pt x="29260" y="202406"/>
                  <a:pt x="13067" y="241459"/>
                </a:cubicBezTo>
                <a:cubicBezTo>
                  <a:pt x="-3125" y="280511"/>
                  <a:pt x="14972" y="325279"/>
                  <a:pt x="54025" y="341471"/>
                </a:cubicBezTo>
                <a:cubicBezTo>
                  <a:pt x="86410" y="354806"/>
                  <a:pt x="123557" y="344329"/>
                  <a:pt x="143560" y="316706"/>
                </a:cubicBezTo>
                <a:lnTo>
                  <a:pt x="269290" y="368141"/>
                </a:lnTo>
                <a:cubicBezTo>
                  <a:pt x="268337" y="371951"/>
                  <a:pt x="268337" y="376714"/>
                  <a:pt x="268337" y="380524"/>
                </a:cubicBezTo>
                <a:cubicBezTo>
                  <a:pt x="268337" y="401479"/>
                  <a:pt x="275005" y="421481"/>
                  <a:pt x="287387" y="437674"/>
                </a:cubicBezTo>
                <a:lnTo>
                  <a:pt x="188327" y="537686"/>
                </a:lnTo>
                <a:cubicBezTo>
                  <a:pt x="158800" y="520541"/>
                  <a:pt x="120700" y="524351"/>
                  <a:pt x="95935" y="549116"/>
                </a:cubicBezTo>
                <a:cubicBezTo>
                  <a:pt x="66407" y="578644"/>
                  <a:pt x="66407" y="627221"/>
                  <a:pt x="95935" y="656749"/>
                </a:cubicBezTo>
                <a:cubicBezTo>
                  <a:pt x="125462" y="686276"/>
                  <a:pt x="174040" y="686276"/>
                  <a:pt x="203567" y="656749"/>
                </a:cubicBezTo>
                <a:cubicBezTo>
                  <a:pt x="228332" y="631984"/>
                  <a:pt x="232142" y="593884"/>
                  <a:pt x="214997" y="564356"/>
                </a:cubicBezTo>
                <a:lnTo>
                  <a:pt x="315962" y="463391"/>
                </a:lnTo>
                <a:cubicBezTo>
                  <a:pt x="330250" y="471964"/>
                  <a:pt x="346442" y="476726"/>
                  <a:pt x="363587" y="476726"/>
                </a:cubicBezTo>
                <a:cubicBezTo>
                  <a:pt x="364540" y="476726"/>
                  <a:pt x="364540" y="476726"/>
                  <a:pt x="365492" y="476726"/>
                </a:cubicBezTo>
                <a:cubicBezTo>
                  <a:pt x="366445" y="476726"/>
                  <a:pt x="366445" y="476726"/>
                  <a:pt x="367397" y="476726"/>
                </a:cubicBezTo>
                <a:cubicBezTo>
                  <a:pt x="384542" y="476726"/>
                  <a:pt x="400735" y="471964"/>
                  <a:pt x="415022" y="463391"/>
                </a:cubicBezTo>
                <a:lnTo>
                  <a:pt x="515987" y="564356"/>
                </a:lnTo>
                <a:cubicBezTo>
                  <a:pt x="498842" y="593884"/>
                  <a:pt x="502652" y="631984"/>
                  <a:pt x="527417" y="657701"/>
                </a:cubicBezTo>
                <a:cubicBezTo>
                  <a:pt x="556945" y="687229"/>
                  <a:pt x="605522" y="687229"/>
                  <a:pt x="635050" y="657701"/>
                </a:cubicBezTo>
                <a:cubicBezTo>
                  <a:pt x="664577" y="628174"/>
                  <a:pt x="664577" y="579596"/>
                  <a:pt x="635050" y="550069"/>
                </a:cubicBezTo>
                <a:cubicBezTo>
                  <a:pt x="610285" y="525304"/>
                  <a:pt x="572185" y="521494"/>
                  <a:pt x="542657" y="538639"/>
                </a:cubicBezTo>
                <a:lnTo>
                  <a:pt x="443597" y="438626"/>
                </a:lnTo>
                <a:cubicBezTo>
                  <a:pt x="455980" y="422434"/>
                  <a:pt x="462647" y="403384"/>
                  <a:pt x="462647" y="381476"/>
                </a:cubicBezTo>
                <a:cubicBezTo>
                  <a:pt x="462647" y="377666"/>
                  <a:pt x="462647" y="372904"/>
                  <a:pt x="461695" y="369094"/>
                </a:cubicBezTo>
                <a:lnTo>
                  <a:pt x="587425" y="317659"/>
                </a:lnTo>
                <a:cubicBezTo>
                  <a:pt x="607427" y="344329"/>
                  <a:pt x="644575" y="355759"/>
                  <a:pt x="676960" y="342424"/>
                </a:cubicBezTo>
                <a:cubicBezTo>
                  <a:pt x="715060" y="325279"/>
                  <a:pt x="734110" y="281464"/>
                  <a:pt x="717917" y="242411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11310645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9431" y="279254"/>
            <a:ext cx="11119699" cy="432000"/>
          </a:xfrm>
        </p:spPr>
        <p:txBody>
          <a:bodyPr rtlCol="0"/>
          <a:lstStyle/>
          <a:p>
            <a:pPr algn="ctr"/>
            <a:r>
              <a:rPr lang="el-G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Χαρακτηριστικά Στοιχεία και Διαφορές Μηχανιστικής και Οργανικής Οργανωτικής Δομής</a:t>
            </a:r>
            <a:r>
              <a:rPr lang="el-G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l-GR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42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5" name="Πίνακας 4">
            <a:extLst>
              <a:ext uri="{FF2B5EF4-FFF2-40B4-BE49-F238E27FC236}">
                <a16:creationId xmlns:a16="http://schemas.microsoft.com/office/drawing/2014/main" xmlns="" id="{BF15F346-E126-4BF0-BC83-33DAF8360F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12515144"/>
              </p:ext>
            </p:extLst>
          </p:nvPr>
        </p:nvGraphicFramePr>
        <p:xfrm>
          <a:off x="85076" y="1014508"/>
          <a:ext cx="11119699" cy="570484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494419">
                  <a:extLst>
                    <a:ext uri="{9D8B030D-6E8A-4147-A177-3AD203B41FA5}">
                      <a16:colId xmlns:a16="http://schemas.microsoft.com/office/drawing/2014/main" xmlns="" val="3201569887"/>
                    </a:ext>
                  </a:extLst>
                </a:gridCol>
                <a:gridCol w="4110919">
                  <a:extLst>
                    <a:ext uri="{9D8B030D-6E8A-4147-A177-3AD203B41FA5}">
                      <a16:colId xmlns:a16="http://schemas.microsoft.com/office/drawing/2014/main" xmlns="" val="1473103894"/>
                    </a:ext>
                  </a:extLst>
                </a:gridCol>
                <a:gridCol w="4514361">
                  <a:extLst>
                    <a:ext uri="{9D8B030D-6E8A-4147-A177-3AD203B41FA5}">
                      <a16:colId xmlns:a16="http://schemas.microsoft.com/office/drawing/2014/main" xmlns="" val="33042448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α/α </a:t>
                      </a:r>
                    </a:p>
                    <a:p>
                      <a:pPr algn="ctr"/>
                      <a:r>
                        <a:rPr lang="el-GR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Χαρακτηριστικών &amp; Διαφορών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ΜΗΧΑΝΙΣΤΙΚΗ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ΟΡΓΑΝΙΚΗ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72258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Οι εργασίες είναι πάρα πολύ εξειδικευμένες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Οι εργασίες τείνουν να είναι </a:t>
                      </a:r>
                      <a:r>
                        <a:rPr lang="el-G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αλληλεξαρτώμενες</a:t>
                      </a:r>
                      <a:endParaRPr lang="el-G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99085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Όλες οι εργασίες είναι άκαμπτα προσδιορισμένες. Τυχόν αλλαγές αποφασίζονται από την ανώτατη διοίκηση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Οι εργασίες ρυθμίζονται και επανακαθορίζονται συνεχώς μέσω των αλληλοεπιδράσεων των εργαζομένων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54431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Οι εξειδικευμένοι ρόλοι (δικαιώματα, υποχρεώσεις, τεχνικές μέθοδοι) είναι προδιαγεγραμμένοι για κάθε εργαζόμενο</a:t>
                      </a:r>
                    </a:p>
                    <a:p>
                      <a:pPr algn="ctr"/>
                      <a:endParaRPr lang="el-G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Οι γενικοί ρόλοι είναι αποδεκτοί (δηλαδή υπευθυνότητα για την εκτέλεση ολοκληρωμένου έργου, εκτός από τον εξειδικευμένο καθορισμό ρόλων)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90076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Η δομή της εξουσίας, πληροφόρησης και ελέγχου είναι ιεραρχική</a:t>
                      </a:r>
                    </a:p>
                    <a:p>
                      <a:pPr algn="ctr"/>
                      <a:endParaRPr lang="el-G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Η δομή της εξουσίας, επικοινωνίας και ελέγχου είναι σε μορφή δικτύου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934819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Η επικοινωνία διεξάγεται κυρίως κάθετα, δηλαδή μεταξύ προϊσταμένου και υφισταμένου</a:t>
                      </a:r>
                    </a:p>
                    <a:p>
                      <a:pPr algn="ctr"/>
                      <a:endParaRPr lang="el-G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Η επικοινωνία διεξάγεται κάθετα, αλλά και οριζόντια, ανάλογα με την προέλευση, την υποστήριξη και την χρησιμοποίηση της απαραίτητης πληροφόρησης</a:t>
                      </a:r>
                    </a:p>
                    <a:p>
                      <a:pPr algn="ctr"/>
                      <a:endParaRPr lang="el-G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25610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Οι επικοινωνίες έχουν πρωταρχικά, </a:t>
                      </a:r>
                      <a:r>
                        <a:rPr lang="el-G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την </a:t>
                      </a:r>
                      <a:r>
                        <a:rPr lang="el-G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μορφή αποφάσεων και οδηγιών, που εκδίδονται από τους προϊσταμένους και αιτήσεων ή παροχών απαραίτητων πληροφοριών, που παρέχονται από τους υφισταμένους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Οι επικοινωνίες έχουν την μορφή παροχής πληροφοριών και συμβουλών μεταξύ όλων των επιπέδων της ιεραρχίας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225439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79258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Θέση περιεχομένου 5"/>
          <p:cNvSpPr>
            <a:spLocks noGrp="1"/>
          </p:cNvSpPr>
          <p:nvPr>
            <p:ph idx="4294967295"/>
          </p:nvPr>
        </p:nvSpPr>
        <p:spPr>
          <a:xfrm>
            <a:off x="403772" y="1268266"/>
            <a:ext cx="6099998" cy="2160734"/>
          </a:xfrm>
        </p:spPr>
        <p:txBody>
          <a:bodyPr rtlCol="0"/>
          <a:lstStyle/>
          <a:p>
            <a:r>
              <a:rPr lang="el-GR" dirty="0"/>
              <a:t>Ο Μηχανιστικός Τύπος Οργάνωσης είναι περισσότερο κατάλληλος για επιχειρήσεις που λειτουργούν σε σταθερά περιβάλλοντα</a:t>
            </a:r>
          </a:p>
          <a:p>
            <a:pPr marL="0" indent="0">
              <a:buNone/>
            </a:pPr>
            <a:endParaRPr lang="el-GR" dirty="0"/>
          </a:p>
          <a:p>
            <a:r>
              <a:rPr lang="el-GR" dirty="0"/>
              <a:t>Σε ένα σταθερό περιβάλλον οι εργαζόμενοι εκτελούν συνεχώς και επαναληπτικά, τις ίδιες εργασίες, επομένως η μεγάλη εξειδίκευση</a:t>
            </a:r>
            <a:r>
              <a:rPr lang="el-GR" b="1" dirty="0"/>
              <a:t> </a:t>
            </a:r>
            <a:r>
              <a:rPr lang="el-GR" dirty="0"/>
              <a:t>στην εργασία είναι απαραίτητη</a:t>
            </a:r>
          </a:p>
          <a:p>
            <a:pPr rtl="0">
              <a:spcBef>
                <a:spcPts val="0"/>
              </a:spcBef>
              <a:spcAft>
                <a:spcPts val="1500"/>
              </a:spcAft>
            </a:pPr>
            <a:endParaRPr lang="el-GR" noProof="1"/>
          </a:p>
          <a:p>
            <a:pPr marL="0" indent="0" rtl="0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</p:txBody>
      </p:sp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algn="ctr"/>
            <a:r>
              <a:rPr lang="el-GR" sz="3200" b="1" dirty="0"/>
              <a:t>Μηχανιστικός Τύπος Οργάνωσης</a:t>
            </a:r>
            <a:endParaRPr lang="el-GR" sz="3200" dirty="0"/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43</a:t>
            </a:fld>
            <a:endParaRPr lang="el-GR" dirty="0"/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Θέση περιεχομένου 5"/>
          <p:cNvSpPr txBox="1"/>
          <p:nvPr/>
        </p:nvSpPr>
        <p:spPr>
          <a:xfrm>
            <a:off x="403772" y="4497633"/>
            <a:ext cx="6099998" cy="10921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Η εξειδίκευση αυτής της μορφής δεν απαιτεί ιδιαίτερες γνώσεις και μεγάλη επαγγελματική εμπειρία και συνήθως αποκτάται με μάθηση στην πράξη (</a:t>
            </a:r>
            <a:r>
              <a:rPr lang="el-GR" dirty="0" err="1"/>
              <a:t>learning</a:t>
            </a:r>
            <a:r>
              <a:rPr lang="el-GR" dirty="0"/>
              <a:t> </a:t>
            </a:r>
            <a:r>
              <a:rPr lang="el-GR" dirty="0" err="1"/>
              <a:t>by</a:t>
            </a:r>
            <a:r>
              <a:rPr lang="el-GR" dirty="0"/>
              <a:t> </a:t>
            </a:r>
            <a:r>
              <a:rPr lang="el-GR" dirty="0" err="1"/>
              <a:t>doing</a:t>
            </a:r>
            <a:r>
              <a:rPr lang="el-GR" dirty="0"/>
              <a:t>)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  <a:p>
            <a:pPr marL="0" indent="0">
              <a:spcBef>
                <a:spcPts val="0"/>
              </a:spcBef>
              <a:spcAft>
                <a:spcPts val="1500"/>
              </a:spcAft>
              <a:buFont typeface="Calibri" panose="020F0502020204030204" pitchFamily="34" charset="0"/>
              <a:buNone/>
            </a:pPr>
            <a:endParaRPr lang="el-GR" noProof="1"/>
          </a:p>
        </p:txBody>
      </p:sp>
      <p:sp>
        <p:nvSpPr>
          <p:cNvPr id="18" name="TextBox 17"/>
          <p:cNvSpPr txBox="1"/>
          <p:nvPr/>
        </p:nvSpPr>
        <p:spPr>
          <a:xfrm>
            <a:off x="9737124" y="6028695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>
            <a:extLst>
              <a:ext uri="{FF2B5EF4-FFF2-40B4-BE49-F238E27FC236}">
                <a16:creationId xmlns:a16="http://schemas.microsoft.com/office/drawing/2014/main" xmlns="" id="{2F96F665-986E-4B59-8698-FCB4FCACCCE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032" name="Picture 8" descr="Î£ÏÎµÏÎ¹ÎºÎ® ÎµÎ¹ÎºÏÎ½Î±">
            <a:extLst>
              <a:ext uri="{FF2B5EF4-FFF2-40B4-BE49-F238E27FC236}">
                <a16:creationId xmlns:a16="http://schemas.microsoft.com/office/drawing/2014/main" xmlns="" id="{0A4D9FCF-C66B-4875-BE02-08ECA698BC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7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ÎÏÎ¿ÏÎ­Î»ÎµÏÎ¼Î± ÎµÎ¹ÎºÏÎ½Î±Ï Î³Î¹Î± management black white images">
            <a:extLst>
              <a:ext uri="{FF2B5EF4-FFF2-40B4-BE49-F238E27FC236}">
                <a16:creationId xmlns:a16="http://schemas.microsoft.com/office/drawing/2014/main" xmlns="" id="{588710DE-D64E-4555-94B3-BFB3110DA2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9" y="569933"/>
            <a:ext cx="4135094" cy="233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ÎÏÎ¿ÏÎ­Î»ÎµÏÎ¼Î± ÎµÎ¹ÎºÏÎ½Î±Ï Î³Î¹Î± management black white images">
            <a:extLst>
              <a:ext uri="{FF2B5EF4-FFF2-40B4-BE49-F238E27FC236}">
                <a16:creationId xmlns:a16="http://schemas.microsoft.com/office/drawing/2014/main" xmlns="" id="{856492AC-1230-44A3-862E-9B34CFD99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7" y="569933"/>
            <a:ext cx="4135094" cy="233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Εικόνα 19">
            <a:extLst>
              <a:ext uri="{FF2B5EF4-FFF2-40B4-BE49-F238E27FC236}">
                <a16:creationId xmlns:a16="http://schemas.microsoft.com/office/drawing/2014/main" xmlns="" id="{68CBDFD5-0F23-4DA2-AFF6-1D16737763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557482" y="552567"/>
            <a:ext cx="4223716" cy="23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ÎÏÎ¿ÏÎ­Î»ÎµÏÎ¼Î± ÎµÎ¹ÎºÏÎ½Î±Ï Î³Î¹Î± assembly part black white images">
            <a:extLst>
              <a:ext uri="{FF2B5EF4-FFF2-40B4-BE49-F238E27FC236}">
                <a16:creationId xmlns:a16="http://schemas.microsoft.com/office/drawing/2014/main" xmlns="" id="{650ACD6C-557B-4594-A217-A3F7B1C915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7482" y="495498"/>
            <a:ext cx="4127589" cy="2392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Θέση εικόνας 10" descr="σχέδια μεταλλικών ραφιών βιβλίων σε οροφή">
            <a:extLst>
              <a:ext uri="{FF2B5EF4-FFF2-40B4-BE49-F238E27FC236}">
                <a16:creationId xmlns:a16="http://schemas.microsoft.com/office/drawing/2014/main" xmlns="" id="{4A3B102A-42EC-453B-B445-0AAC1075866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46625" y="495498"/>
            <a:ext cx="4143793" cy="2427402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noFill/>
            <a:prstDash val="solid"/>
            <a:miter lim="800000"/>
          </a:ln>
          <a:effectLst/>
        </p:spPr>
      </p:pic>
      <p:pic>
        <p:nvPicPr>
          <p:cNvPr id="13" name="Γραφικό 12" descr="Βέλος: Περιστροφή δεξιά">
            <a:extLst>
              <a:ext uri="{FF2B5EF4-FFF2-40B4-BE49-F238E27FC236}">
                <a16:creationId xmlns:a16="http://schemas.microsoft.com/office/drawing/2014/main" xmlns="" id="{8AC2E19B-3446-4C7A-8E08-944888B5DB1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072771" y="3581400"/>
            <a:ext cx="762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39399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Θέση κειμένου 13"/>
          <p:cNvSpPr>
            <a:spLocks noGrp="1"/>
          </p:cNvSpPr>
          <p:nvPr>
            <p:ph type="body" sz="quarter" idx="32"/>
          </p:nvPr>
        </p:nvSpPr>
        <p:spPr>
          <a:xfrm>
            <a:off x="2733507" y="2006048"/>
            <a:ext cx="1980000" cy="1761039"/>
          </a:xfrm>
        </p:spPr>
        <p:txBody>
          <a:bodyPr rtlCol="0"/>
          <a:lstStyle/>
          <a:p>
            <a:pPr algn="ctr"/>
            <a:r>
              <a:rPr lang="el-GR" sz="1600" dirty="0"/>
              <a:t>Ο αντικειμενικός στόχος της ανώτατης διοίκησης στην περίπτωση αυτή, από πλευράς σχεδιασμού της οργάνωσης</a:t>
            </a:r>
          </a:p>
        </p:txBody>
      </p:sp>
      <p:pic>
        <p:nvPicPr>
          <p:cNvPr id="34" name="Θέση εικόνας 11" descr="Καθηγητής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332537" y="4038197"/>
            <a:ext cx="781939" cy="870938"/>
          </a:xfrm>
          <a:prstGeom prst="rect">
            <a:avLst/>
          </a:prstGeom>
          <a:noFill/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35" name="Θέση εικόνας 15" descr="Ομάδα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637822" y="3992774"/>
            <a:ext cx="916355" cy="916355"/>
          </a:xfrm>
          <a:prstGeom prst="rect">
            <a:avLst/>
          </a:prstGeom>
          <a:noFill/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44</a:t>
            </a:fld>
            <a:endParaRPr lang="el-GR" dirty="0"/>
          </a:p>
        </p:txBody>
      </p:sp>
      <p:sp>
        <p:nvSpPr>
          <p:cNvPr id="22" name="Θέση κειμένου 13">
            <a:extLst>
              <a:ext uri="{FF2B5EF4-FFF2-40B4-BE49-F238E27FC236}">
                <a16:creationId xmlns:a16="http://schemas.microsoft.com/office/drawing/2014/main" xmlns="" id="{1E4F1ABF-4CFA-4512-B147-1D351F46A371}"/>
              </a:ext>
            </a:extLst>
          </p:cNvPr>
          <p:cNvSpPr txBox="1">
            <a:spLocks/>
          </p:cNvSpPr>
          <p:nvPr/>
        </p:nvSpPr>
        <p:spPr>
          <a:xfrm>
            <a:off x="5110241" y="2006045"/>
            <a:ext cx="1980000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Είναι να επιτύχει να εργαστεί ομαδικά το ανθρώπινο δυναμικό</a:t>
            </a:r>
          </a:p>
        </p:txBody>
      </p:sp>
      <p:sp>
        <p:nvSpPr>
          <p:cNvPr id="23" name="Θέση κειμένου 13">
            <a:extLst>
              <a:ext uri="{FF2B5EF4-FFF2-40B4-BE49-F238E27FC236}">
                <a16:creationId xmlns:a16="http://schemas.microsoft.com/office/drawing/2014/main" xmlns="" id="{BAE1B9ED-DD01-4B3A-BF6E-C4D2B63B17DB}"/>
              </a:ext>
            </a:extLst>
          </p:cNvPr>
          <p:cNvSpPr txBox="1">
            <a:spLocks/>
          </p:cNvSpPr>
          <p:nvPr/>
        </p:nvSpPr>
        <p:spPr>
          <a:xfrm>
            <a:off x="7446031" y="2006045"/>
            <a:ext cx="1980000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Βασικά κατά παρόμοιο τρόπο, όπως τα επί μέρους τμήματα μιας μηχανής, </a:t>
            </a:r>
            <a:r>
              <a:rPr lang="el-GR" sz="1600" dirty="0" smtClean="0"/>
              <a:t>ούτως </a:t>
            </a:r>
            <a:r>
              <a:rPr lang="el-GR" sz="1600" dirty="0"/>
              <a:t>ώστε να επιτευχθεί απόδοση ανάλογη της μηχανής</a:t>
            </a:r>
          </a:p>
          <a:p>
            <a:pPr algn="ctr"/>
            <a:endParaRPr lang="el-GR" sz="16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3CA5326E-A773-4942-BEE5-AB7CD1613E5C}"/>
              </a:ext>
            </a:extLst>
          </p:cNvPr>
          <p:cNvSpPr txBox="1"/>
          <p:nvPr/>
        </p:nvSpPr>
        <p:spPr>
          <a:xfrm>
            <a:off x="4684432" y="2301791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E09B5F35-41E9-4EC8-BCDC-CF3591D97B35}"/>
              </a:ext>
            </a:extLst>
          </p:cNvPr>
          <p:cNvSpPr txBox="1"/>
          <p:nvPr/>
        </p:nvSpPr>
        <p:spPr>
          <a:xfrm>
            <a:off x="7089975" y="2301790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9EB980C6-E925-4860-9664-2E0C56AEADF5}"/>
              </a:ext>
            </a:extLst>
          </p:cNvPr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7" name="Γραφικό 5" descr="Γρανάζια">
            <a:extLst>
              <a:ext uri="{FF2B5EF4-FFF2-40B4-BE49-F238E27FC236}">
                <a16:creationId xmlns:a16="http://schemas.microsoft.com/office/drawing/2014/main" xmlns="" id="{C1884720-9FB4-41DA-A176-B033E09B6666}"/>
              </a:ext>
            </a:extLst>
          </p:cNvPr>
          <p:cNvGrpSpPr/>
          <p:nvPr/>
        </p:nvGrpSpPr>
        <p:grpSpPr>
          <a:xfrm>
            <a:off x="8077523" y="4038197"/>
            <a:ext cx="774357" cy="784654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Ελεύθερη σχεδίαση: Σχήμα 7">
              <a:extLst>
                <a:ext uri="{FF2B5EF4-FFF2-40B4-BE49-F238E27FC236}">
                  <a16:creationId xmlns:a16="http://schemas.microsoft.com/office/drawing/2014/main" xmlns="" id="{AC0F9D12-DE33-4A71-B61E-D33248DB8122}"/>
                </a:ext>
              </a:extLst>
            </p:cNvPr>
            <p:cNvSpPr/>
            <p:nvPr/>
          </p:nvSpPr>
          <p:spPr>
            <a:xfrm>
              <a:off x="5993606" y="3045619"/>
              <a:ext cx="419100" cy="419100"/>
            </a:xfrm>
            <a:custGeom>
              <a:avLst/>
              <a:gdLst>
                <a:gd name="connsiteX0" fmla="*/ 210026 w 419100"/>
                <a:gd name="connsiteY0" fmla="*/ 281464 h 419100"/>
                <a:gd name="connsiteX1" fmla="*/ 138589 w 419100"/>
                <a:gd name="connsiteY1" fmla="*/ 210026 h 419100"/>
                <a:gd name="connsiteX2" fmla="*/ 210026 w 419100"/>
                <a:gd name="connsiteY2" fmla="*/ 138589 h 419100"/>
                <a:gd name="connsiteX3" fmla="*/ 281464 w 419100"/>
                <a:gd name="connsiteY3" fmla="*/ 210026 h 419100"/>
                <a:gd name="connsiteX4" fmla="*/ 210026 w 419100"/>
                <a:gd name="connsiteY4" fmla="*/ 281464 h 419100"/>
                <a:gd name="connsiteX5" fmla="*/ 370999 w 419100"/>
                <a:gd name="connsiteY5" fmla="*/ 165259 h 419100"/>
                <a:gd name="connsiteX6" fmla="*/ 355759 w 419100"/>
                <a:gd name="connsiteY6" fmla="*/ 128111 h 419100"/>
                <a:gd name="connsiteX7" fmla="*/ 370999 w 419100"/>
                <a:gd name="connsiteY7" fmla="*/ 83344 h 419100"/>
                <a:gd name="connsiteX8" fmla="*/ 336709 w 419100"/>
                <a:gd name="connsiteY8" fmla="*/ 49054 h 419100"/>
                <a:gd name="connsiteX9" fmla="*/ 291941 w 419100"/>
                <a:gd name="connsiteY9" fmla="*/ 64294 h 419100"/>
                <a:gd name="connsiteX10" fmla="*/ 254794 w 419100"/>
                <a:gd name="connsiteY10" fmla="*/ 49054 h 419100"/>
                <a:gd name="connsiteX11" fmla="*/ 233839 w 419100"/>
                <a:gd name="connsiteY11" fmla="*/ 7144 h 419100"/>
                <a:gd name="connsiteX12" fmla="*/ 186214 w 419100"/>
                <a:gd name="connsiteY12" fmla="*/ 7144 h 419100"/>
                <a:gd name="connsiteX13" fmla="*/ 165259 w 419100"/>
                <a:gd name="connsiteY13" fmla="*/ 49054 h 419100"/>
                <a:gd name="connsiteX14" fmla="*/ 128111 w 419100"/>
                <a:gd name="connsiteY14" fmla="*/ 64294 h 419100"/>
                <a:gd name="connsiteX15" fmla="*/ 83344 w 419100"/>
                <a:gd name="connsiteY15" fmla="*/ 49054 h 419100"/>
                <a:gd name="connsiteX16" fmla="*/ 49054 w 419100"/>
                <a:gd name="connsiteY16" fmla="*/ 83344 h 419100"/>
                <a:gd name="connsiteX17" fmla="*/ 64294 w 419100"/>
                <a:gd name="connsiteY17" fmla="*/ 128111 h 419100"/>
                <a:gd name="connsiteX18" fmla="*/ 49054 w 419100"/>
                <a:gd name="connsiteY18" fmla="*/ 165259 h 419100"/>
                <a:gd name="connsiteX19" fmla="*/ 7144 w 419100"/>
                <a:gd name="connsiteY19" fmla="*/ 186214 h 419100"/>
                <a:gd name="connsiteX20" fmla="*/ 7144 w 419100"/>
                <a:gd name="connsiteY20" fmla="*/ 233839 h 419100"/>
                <a:gd name="connsiteX21" fmla="*/ 49054 w 419100"/>
                <a:gd name="connsiteY21" fmla="*/ 254794 h 419100"/>
                <a:gd name="connsiteX22" fmla="*/ 64294 w 419100"/>
                <a:gd name="connsiteY22" fmla="*/ 291941 h 419100"/>
                <a:gd name="connsiteX23" fmla="*/ 49054 w 419100"/>
                <a:gd name="connsiteY23" fmla="*/ 336709 h 419100"/>
                <a:gd name="connsiteX24" fmla="*/ 82391 w 419100"/>
                <a:gd name="connsiteY24" fmla="*/ 370046 h 419100"/>
                <a:gd name="connsiteX25" fmla="*/ 127159 w 419100"/>
                <a:gd name="connsiteY25" fmla="*/ 354806 h 419100"/>
                <a:gd name="connsiteX26" fmla="*/ 164306 w 419100"/>
                <a:gd name="connsiteY26" fmla="*/ 370046 h 419100"/>
                <a:gd name="connsiteX27" fmla="*/ 185261 w 419100"/>
                <a:gd name="connsiteY27" fmla="*/ 411956 h 419100"/>
                <a:gd name="connsiteX28" fmla="*/ 232886 w 419100"/>
                <a:gd name="connsiteY28" fmla="*/ 411956 h 419100"/>
                <a:gd name="connsiteX29" fmla="*/ 253841 w 419100"/>
                <a:gd name="connsiteY29" fmla="*/ 370046 h 419100"/>
                <a:gd name="connsiteX30" fmla="*/ 290989 w 419100"/>
                <a:gd name="connsiteY30" fmla="*/ 354806 h 419100"/>
                <a:gd name="connsiteX31" fmla="*/ 335756 w 419100"/>
                <a:gd name="connsiteY31" fmla="*/ 370046 h 419100"/>
                <a:gd name="connsiteX32" fmla="*/ 370046 w 419100"/>
                <a:gd name="connsiteY32" fmla="*/ 336709 h 419100"/>
                <a:gd name="connsiteX33" fmla="*/ 354806 w 419100"/>
                <a:gd name="connsiteY33" fmla="*/ 291941 h 419100"/>
                <a:gd name="connsiteX34" fmla="*/ 370999 w 419100"/>
                <a:gd name="connsiteY34" fmla="*/ 254794 h 419100"/>
                <a:gd name="connsiteX35" fmla="*/ 412909 w 419100"/>
                <a:gd name="connsiteY35" fmla="*/ 233839 h 419100"/>
                <a:gd name="connsiteX36" fmla="*/ 412909 w 419100"/>
                <a:gd name="connsiteY36" fmla="*/ 186214 h 419100"/>
                <a:gd name="connsiteX37" fmla="*/ 370999 w 419100"/>
                <a:gd name="connsiteY37" fmla="*/ 165259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19100" h="419100">
                  <a:moveTo>
                    <a:pt x="210026" y="281464"/>
                  </a:moveTo>
                  <a:cubicBezTo>
                    <a:pt x="170021" y="281464"/>
                    <a:pt x="138589" y="249079"/>
                    <a:pt x="138589" y="210026"/>
                  </a:cubicBezTo>
                  <a:cubicBezTo>
                    <a:pt x="138589" y="170974"/>
                    <a:pt x="170974" y="138589"/>
                    <a:pt x="210026" y="138589"/>
                  </a:cubicBezTo>
                  <a:cubicBezTo>
                    <a:pt x="250031" y="138589"/>
                    <a:pt x="281464" y="170974"/>
                    <a:pt x="281464" y="210026"/>
                  </a:cubicBezTo>
                  <a:cubicBezTo>
                    <a:pt x="281464" y="249079"/>
                    <a:pt x="249079" y="281464"/>
                    <a:pt x="210026" y="281464"/>
                  </a:cubicBezTo>
                  <a:close/>
                  <a:moveTo>
                    <a:pt x="370999" y="165259"/>
                  </a:moveTo>
                  <a:cubicBezTo>
                    <a:pt x="367189" y="151924"/>
                    <a:pt x="362426" y="139541"/>
                    <a:pt x="355759" y="128111"/>
                  </a:cubicBezTo>
                  <a:lnTo>
                    <a:pt x="370999" y="83344"/>
                  </a:lnTo>
                  <a:lnTo>
                    <a:pt x="336709" y="49054"/>
                  </a:lnTo>
                  <a:lnTo>
                    <a:pt x="291941" y="64294"/>
                  </a:lnTo>
                  <a:cubicBezTo>
                    <a:pt x="280511" y="57626"/>
                    <a:pt x="268129" y="52864"/>
                    <a:pt x="254794" y="49054"/>
                  </a:cubicBezTo>
                  <a:lnTo>
                    <a:pt x="233839" y="7144"/>
                  </a:lnTo>
                  <a:lnTo>
                    <a:pt x="186214" y="7144"/>
                  </a:lnTo>
                  <a:lnTo>
                    <a:pt x="165259" y="49054"/>
                  </a:lnTo>
                  <a:cubicBezTo>
                    <a:pt x="151924" y="52864"/>
                    <a:pt x="139541" y="57626"/>
                    <a:pt x="128111" y="64294"/>
                  </a:cubicBezTo>
                  <a:lnTo>
                    <a:pt x="83344" y="49054"/>
                  </a:lnTo>
                  <a:lnTo>
                    <a:pt x="49054" y="83344"/>
                  </a:lnTo>
                  <a:lnTo>
                    <a:pt x="64294" y="128111"/>
                  </a:lnTo>
                  <a:cubicBezTo>
                    <a:pt x="57626" y="139541"/>
                    <a:pt x="52864" y="151924"/>
                    <a:pt x="49054" y="165259"/>
                  </a:cubicBezTo>
                  <a:lnTo>
                    <a:pt x="7144" y="186214"/>
                  </a:lnTo>
                  <a:lnTo>
                    <a:pt x="7144" y="233839"/>
                  </a:lnTo>
                  <a:lnTo>
                    <a:pt x="49054" y="254794"/>
                  </a:lnTo>
                  <a:cubicBezTo>
                    <a:pt x="52864" y="268129"/>
                    <a:pt x="57626" y="280511"/>
                    <a:pt x="64294" y="291941"/>
                  </a:cubicBezTo>
                  <a:lnTo>
                    <a:pt x="49054" y="336709"/>
                  </a:lnTo>
                  <a:lnTo>
                    <a:pt x="82391" y="370046"/>
                  </a:lnTo>
                  <a:lnTo>
                    <a:pt x="127159" y="354806"/>
                  </a:lnTo>
                  <a:cubicBezTo>
                    <a:pt x="138589" y="361474"/>
                    <a:pt x="150971" y="366236"/>
                    <a:pt x="164306" y="370046"/>
                  </a:cubicBezTo>
                  <a:lnTo>
                    <a:pt x="185261" y="411956"/>
                  </a:lnTo>
                  <a:lnTo>
                    <a:pt x="232886" y="411956"/>
                  </a:lnTo>
                  <a:lnTo>
                    <a:pt x="253841" y="370046"/>
                  </a:lnTo>
                  <a:cubicBezTo>
                    <a:pt x="267176" y="366236"/>
                    <a:pt x="279559" y="361474"/>
                    <a:pt x="290989" y="354806"/>
                  </a:cubicBezTo>
                  <a:lnTo>
                    <a:pt x="335756" y="370046"/>
                  </a:lnTo>
                  <a:lnTo>
                    <a:pt x="370046" y="336709"/>
                  </a:lnTo>
                  <a:lnTo>
                    <a:pt x="354806" y="291941"/>
                  </a:lnTo>
                  <a:cubicBezTo>
                    <a:pt x="361474" y="280511"/>
                    <a:pt x="367189" y="267176"/>
                    <a:pt x="370999" y="254794"/>
                  </a:cubicBezTo>
                  <a:lnTo>
                    <a:pt x="412909" y="233839"/>
                  </a:lnTo>
                  <a:lnTo>
                    <a:pt x="412909" y="186214"/>
                  </a:lnTo>
                  <a:lnTo>
                    <a:pt x="370999" y="1652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9" name="Ελεύθερη σχεδίαση: Σχήμα 8">
              <a:extLst>
                <a:ext uri="{FF2B5EF4-FFF2-40B4-BE49-F238E27FC236}">
                  <a16:creationId xmlns:a16="http://schemas.microsoft.com/office/drawing/2014/main" xmlns="" id="{8D740686-3294-447B-A802-CCAFB80C2B36}"/>
                </a:ext>
              </a:extLst>
            </p:cNvPr>
            <p:cNvSpPr/>
            <p:nvPr/>
          </p:nvSpPr>
          <p:spPr>
            <a:xfrm>
              <a:off x="5778341" y="3392329"/>
              <a:ext cx="419100" cy="419100"/>
            </a:xfrm>
            <a:custGeom>
              <a:avLst/>
              <a:gdLst>
                <a:gd name="connsiteX0" fmla="*/ 210026 w 419100"/>
                <a:gd name="connsiteY0" fmla="*/ 281464 h 419100"/>
                <a:gd name="connsiteX1" fmla="*/ 138589 w 419100"/>
                <a:gd name="connsiteY1" fmla="*/ 210026 h 419100"/>
                <a:gd name="connsiteX2" fmla="*/ 210026 w 419100"/>
                <a:gd name="connsiteY2" fmla="*/ 138589 h 419100"/>
                <a:gd name="connsiteX3" fmla="*/ 281464 w 419100"/>
                <a:gd name="connsiteY3" fmla="*/ 210026 h 419100"/>
                <a:gd name="connsiteX4" fmla="*/ 210026 w 419100"/>
                <a:gd name="connsiteY4" fmla="*/ 281464 h 419100"/>
                <a:gd name="connsiteX5" fmla="*/ 210026 w 419100"/>
                <a:gd name="connsiteY5" fmla="*/ 281464 h 419100"/>
                <a:gd name="connsiteX6" fmla="*/ 355759 w 419100"/>
                <a:gd name="connsiteY6" fmla="*/ 128111 h 419100"/>
                <a:gd name="connsiteX7" fmla="*/ 370999 w 419100"/>
                <a:gd name="connsiteY7" fmla="*/ 83344 h 419100"/>
                <a:gd name="connsiteX8" fmla="*/ 336709 w 419100"/>
                <a:gd name="connsiteY8" fmla="*/ 49054 h 419100"/>
                <a:gd name="connsiteX9" fmla="*/ 291941 w 419100"/>
                <a:gd name="connsiteY9" fmla="*/ 64294 h 419100"/>
                <a:gd name="connsiteX10" fmla="*/ 254794 w 419100"/>
                <a:gd name="connsiteY10" fmla="*/ 49054 h 419100"/>
                <a:gd name="connsiteX11" fmla="*/ 233839 w 419100"/>
                <a:gd name="connsiteY11" fmla="*/ 7144 h 419100"/>
                <a:gd name="connsiteX12" fmla="*/ 186214 w 419100"/>
                <a:gd name="connsiteY12" fmla="*/ 7144 h 419100"/>
                <a:gd name="connsiteX13" fmla="*/ 165259 w 419100"/>
                <a:gd name="connsiteY13" fmla="*/ 49054 h 419100"/>
                <a:gd name="connsiteX14" fmla="*/ 128111 w 419100"/>
                <a:gd name="connsiteY14" fmla="*/ 64294 h 419100"/>
                <a:gd name="connsiteX15" fmla="*/ 83344 w 419100"/>
                <a:gd name="connsiteY15" fmla="*/ 49054 h 419100"/>
                <a:gd name="connsiteX16" fmla="*/ 50006 w 419100"/>
                <a:gd name="connsiteY16" fmla="*/ 82391 h 419100"/>
                <a:gd name="connsiteX17" fmla="*/ 64294 w 419100"/>
                <a:gd name="connsiteY17" fmla="*/ 127159 h 419100"/>
                <a:gd name="connsiteX18" fmla="*/ 49054 w 419100"/>
                <a:gd name="connsiteY18" fmla="*/ 164306 h 419100"/>
                <a:gd name="connsiteX19" fmla="*/ 7144 w 419100"/>
                <a:gd name="connsiteY19" fmla="*/ 185261 h 419100"/>
                <a:gd name="connsiteX20" fmla="*/ 7144 w 419100"/>
                <a:gd name="connsiteY20" fmla="*/ 232886 h 419100"/>
                <a:gd name="connsiteX21" fmla="*/ 49054 w 419100"/>
                <a:gd name="connsiteY21" fmla="*/ 253841 h 419100"/>
                <a:gd name="connsiteX22" fmla="*/ 64294 w 419100"/>
                <a:gd name="connsiteY22" fmla="*/ 290989 h 419100"/>
                <a:gd name="connsiteX23" fmla="*/ 50006 w 419100"/>
                <a:gd name="connsiteY23" fmla="*/ 335756 h 419100"/>
                <a:gd name="connsiteX24" fmla="*/ 83344 w 419100"/>
                <a:gd name="connsiteY24" fmla="*/ 369094 h 419100"/>
                <a:gd name="connsiteX25" fmla="*/ 128111 w 419100"/>
                <a:gd name="connsiteY25" fmla="*/ 354806 h 419100"/>
                <a:gd name="connsiteX26" fmla="*/ 165259 w 419100"/>
                <a:gd name="connsiteY26" fmla="*/ 370046 h 419100"/>
                <a:gd name="connsiteX27" fmla="*/ 186214 w 419100"/>
                <a:gd name="connsiteY27" fmla="*/ 411956 h 419100"/>
                <a:gd name="connsiteX28" fmla="*/ 233839 w 419100"/>
                <a:gd name="connsiteY28" fmla="*/ 411956 h 419100"/>
                <a:gd name="connsiteX29" fmla="*/ 254794 w 419100"/>
                <a:gd name="connsiteY29" fmla="*/ 370046 h 419100"/>
                <a:gd name="connsiteX30" fmla="*/ 291941 w 419100"/>
                <a:gd name="connsiteY30" fmla="*/ 354806 h 419100"/>
                <a:gd name="connsiteX31" fmla="*/ 336709 w 419100"/>
                <a:gd name="connsiteY31" fmla="*/ 370046 h 419100"/>
                <a:gd name="connsiteX32" fmla="*/ 370046 w 419100"/>
                <a:gd name="connsiteY32" fmla="*/ 335756 h 419100"/>
                <a:gd name="connsiteX33" fmla="*/ 355759 w 419100"/>
                <a:gd name="connsiteY33" fmla="*/ 291941 h 419100"/>
                <a:gd name="connsiteX34" fmla="*/ 370999 w 419100"/>
                <a:gd name="connsiteY34" fmla="*/ 254794 h 419100"/>
                <a:gd name="connsiteX35" fmla="*/ 412909 w 419100"/>
                <a:gd name="connsiteY35" fmla="*/ 233839 h 419100"/>
                <a:gd name="connsiteX36" fmla="*/ 412909 w 419100"/>
                <a:gd name="connsiteY36" fmla="*/ 186214 h 419100"/>
                <a:gd name="connsiteX37" fmla="*/ 370999 w 419100"/>
                <a:gd name="connsiteY37" fmla="*/ 165259 h 419100"/>
                <a:gd name="connsiteX38" fmla="*/ 355759 w 419100"/>
                <a:gd name="connsiteY38" fmla="*/ 128111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9100" h="419100">
                  <a:moveTo>
                    <a:pt x="210026" y="281464"/>
                  </a:moveTo>
                  <a:cubicBezTo>
                    <a:pt x="170021" y="281464"/>
                    <a:pt x="138589" y="249079"/>
                    <a:pt x="138589" y="210026"/>
                  </a:cubicBezTo>
                  <a:cubicBezTo>
                    <a:pt x="138589" y="170021"/>
                    <a:pt x="170974" y="138589"/>
                    <a:pt x="210026" y="138589"/>
                  </a:cubicBezTo>
                  <a:cubicBezTo>
                    <a:pt x="250031" y="138589"/>
                    <a:pt x="281464" y="170974"/>
                    <a:pt x="281464" y="210026"/>
                  </a:cubicBezTo>
                  <a:cubicBezTo>
                    <a:pt x="281464" y="249079"/>
                    <a:pt x="250031" y="281464"/>
                    <a:pt x="210026" y="281464"/>
                  </a:cubicBezTo>
                  <a:lnTo>
                    <a:pt x="210026" y="281464"/>
                  </a:lnTo>
                  <a:close/>
                  <a:moveTo>
                    <a:pt x="355759" y="128111"/>
                  </a:moveTo>
                  <a:lnTo>
                    <a:pt x="370999" y="83344"/>
                  </a:lnTo>
                  <a:lnTo>
                    <a:pt x="336709" y="49054"/>
                  </a:lnTo>
                  <a:lnTo>
                    <a:pt x="291941" y="64294"/>
                  </a:lnTo>
                  <a:cubicBezTo>
                    <a:pt x="280511" y="57626"/>
                    <a:pt x="267176" y="52864"/>
                    <a:pt x="254794" y="49054"/>
                  </a:cubicBezTo>
                  <a:lnTo>
                    <a:pt x="233839" y="7144"/>
                  </a:lnTo>
                  <a:lnTo>
                    <a:pt x="186214" y="7144"/>
                  </a:lnTo>
                  <a:lnTo>
                    <a:pt x="165259" y="49054"/>
                  </a:lnTo>
                  <a:cubicBezTo>
                    <a:pt x="151924" y="52864"/>
                    <a:pt x="139541" y="57626"/>
                    <a:pt x="128111" y="64294"/>
                  </a:cubicBezTo>
                  <a:lnTo>
                    <a:pt x="83344" y="49054"/>
                  </a:lnTo>
                  <a:lnTo>
                    <a:pt x="50006" y="82391"/>
                  </a:lnTo>
                  <a:lnTo>
                    <a:pt x="64294" y="127159"/>
                  </a:lnTo>
                  <a:cubicBezTo>
                    <a:pt x="57626" y="138589"/>
                    <a:pt x="52864" y="151924"/>
                    <a:pt x="49054" y="164306"/>
                  </a:cubicBezTo>
                  <a:lnTo>
                    <a:pt x="7144" y="185261"/>
                  </a:lnTo>
                  <a:lnTo>
                    <a:pt x="7144" y="232886"/>
                  </a:lnTo>
                  <a:lnTo>
                    <a:pt x="49054" y="253841"/>
                  </a:lnTo>
                  <a:cubicBezTo>
                    <a:pt x="52864" y="267176"/>
                    <a:pt x="57626" y="279559"/>
                    <a:pt x="64294" y="290989"/>
                  </a:cubicBezTo>
                  <a:lnTo>
                    <a:pt x="50006" y="335756"/>
                  </a:lnTo>
                  <a:lnTo>
                    <a:pt x="83344" y="369094"/>
                  </a:lnTo>
                  <a:lnTo>
                    <a:pt x="128111" y="354806"/>
                  </a:lnTo>
                  <a:cubicBezTo>
                    <a:pt x="139541" y="361474"/>
                    <a:pt x="151924" y="366236"/>
                    <a:pt x="165259" y="370046"/>
                  </a:cubicBezTo>
                  <a:lnTo>
                    <a:pt x="186214" y="411956"/>
                  </a:lnTo>
                  <a:lnTo>
                    <a:pt x="233839" y="411956"/>
                  </a:lnTo>
                  <a:lnTo>
                    <a:pt x="254794" y="370046"/>
                  </a:lnTo>
                  <a:cubicBezTo>
                    <a:pt x="268129" y="366236"/>
                    <a:pt x="280511" y="361474"/>
                    <a:pt x="291941" y="354806"/>
                  </a:cubicBezTo>
                  <a:lnTo>
                    <a:pt x="336709" y="370046"/>
                  </a:lnTo>
                  <a:lnTo>
                    <a:pt x="370046" y="335756"/>
                  </a:lnTo>
                  <a:lnTo>
                    <a:pt x="355759" y="291941"/>
                  </a:lnTo>
                  <a:cubicBezTo>
                    <a:pt x="362426" y="280511"/>
                    <a:pt x="367189" y="268129"/>
                    <a:pt x="370999" y="254794"/>
                  </a:cubicBezTo>
                  <a:lnTo>
                    <a:pt x="412909" y="233839"/>
                  </a:lnTo>
                  <a:lnTo>
                    <a:pt x="412909" y="186214"/>
                  </a:lnTo>
                  <a:lnTo>
                    <a:pt x="370999" y="165259"/>
                  </a:lnTo>
                  <a:cubicBezTo>
                    <a:pt x="367189" y="151924"/>
                    <a:pt x="362426" y="139541"/>
                    <a:pt x="355759" y="1281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</p:spTree>
    <p:extLst>
      <p:ext uri="{BB962C8B-B14F-4D97-AF65-F5344CB8AC3E}">
        <p14:creationId xmlns:p14="http://schemas.microsoft.com/office/powerpoint/2010/main" xmlns="" val="100926210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endParaRPr lang="el-GR" sz="2800" dirty="0"/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tretch>
            <a:fillRect/>
          </a:stretch>
        </p:blipFill>
        <p:spPr>
          <a:xfrm>
            <a:off x="9713594" y="767558"/>
            <a:ext cx="1872000" cy="1865922"/>
          </a:xfrm>
        </p:spPr>
      </p:pic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45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>
            <a:extLst>
              <a:ext uri="{FF2B5EF4-FFF2-40B4-BE49-F238E27FC236}">
                <a16:creationId xmlns:a16="http://schemas.microsoft.com/office/drawing/2014/main" xmlns="" id="{D84BD926-C760-4DAE-80C0-7BA1F6D4F535}"/>
              </a:ext>
            </a:extLst>
          </p:cNvPr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>
            <a:extLst>
              <a:ext uri="{FF2B5EF4-FFF2-40B4-BE49-F238E27FC236}">
                <a16:creationId xmlns:a16="http://schemas.microsoft.com/office/drawing/2014/main" xmlns="" id="{059D96B5-82D3-405D-B465-77AC6ECA8146}"/>
              </a:ext>
            </a:extLst>
          </p:cNvPr>
          <p:cNvSpPr txBox="1">
            <a:spLocks/>
          </p:cNvSpPr>
          <p:nvPr/>
        </p:nvSpPr>
        <p:spPr>
          <a:xfrm>
            <a:off x="474557" y="2816142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Είτε αποχωρούν</a:t>
            </a:r>
          </a:p>
        </p:txBody>
      </p:sp>
      <p:sp>
        <p:nvSpPr>
          <p:cNvPr id="20" name="Θέση κειμένου 5">
            <a:extLst>
              <a:ext uri="{FF2B5EF4-FFF2-40B4-BE49-F238E27FC236}">
                <a16:creationId xmlns:a16="http://schemas.microsoft.com/office/drawing/2014/main" xmlns="" id="{C884C3C2-0F88-4D3C-8E7A-998E967553B5}"/>
              </a:ext>
            </a:extLst>
          </p:cNvPr>
          <p:cNvSpPr txBox="1">
            <a:spLocks/>
          </p:cNvSpPr>
          <p:nvPr/>
        </p:nvSpPr>
        <p:spPr>
          <a:xfrm>
            <a:off x="4483946" y="2816142"/>
            <a:ext cx="1658433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Είτε απολύονται</a:t>
            </a:r>
          </a:p>
        </p:txBody>
      </p:sp>
      <p:sp>
        <p:nvSpPr>
          <p:cNvPr id="26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58C2BD62-295E-40DD-B479-BDB1A2925D7E}"/>
              </a:ext>
            </a:extLst>
          </p:cNvPr>
          <p:cNvSpPr/>
          <p:nvPr/>
        </p:nvSpPr>
        <p:spPr>
          <a:xfrm rot="10800000" flipV="1">
            <a:off x="474557" y="2538913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16A8833F-422B-4B2D-A8B7-E0351A04DE50}"/>
              </a:ext>
            </a:extLst>
          </p:cNvPr>
          <p:cNvSpPr/>
          <p:nvPr/>
        </p:nvSpPr>
        <p:spPr>
          <a:xfrm rot="10800000" flipV="1">
            <a:off x="4021984" y="2587959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xmlns="" id="{64FA7217-53EE-48A4-884E-265AADD5AC21}"/>
              </a:ext>
            </a:extLst>
          </p:cNvPr>
          <p:cNvSpPr txBox="1">
            <a:spLocks/>
          </p:cNvSpPr>
          <p:nvPr/>
        </p:nvSpPr>
        <p:spPr>
          <a:xfrm>
            <a:off x="1159020" y="457989"/>
            <a:ext cx="5099220" cy="50175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Με αυτή την οργανωτική δομή δεν δημιουργούνται άμεσα λειτουργικά προβλήματα όταν φεύγουν εργαζόμενοι:</a:t>
            </a:r>
            <a:endParaRPr lang="el-GR" sz="1600" b="1" dirty="0"/>
          </a:p>
          <a:p>
            <a:pPr algn="ctr"/>
            <a:endParaRPr lang="el-GR" sz="1600" dirty="0"/>
          </a:p>
          <a:p>
            <a:pPr algn="ctr"/>
            <a:r>
              <a:rPr lang="el-GR" sz="1600" dirty="0"/>
              <a:t> </a:t>
            </a:r>
          </a:p>
        </p:txBody>
      </p:sp>
      <p:sp>
        <p:nvSpPr>
          <p:cNvPr id="25" name="Θέση κειμένου 5">
            <a:extLst>
              <a:ext uri="{FF2B5EF4-FFF2-40B4-BE49-F238E27FC236}">
                <a16:creationId xmlns:a16="http://schemas.microsoft.com/office/drawing/2014/main" xmlns="" id="{CFFE149B-E399-4E67-A458-BCD87E069654}"/>
              </a:ext>
            </a:extLst>
          </p:cNvPr>
          <p:cNvSpPr txBox="1">
            <a:spLocks/>
          </p:cNvSpPr>
          <p:nvPr/>
        </p:nvSpPr>
        <p:spPr>
          <a:xfrm>
            <a:off x="844216" y="4228191"/>
            <a:ext cx="5728828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Αφού άλλοι μπορούν εύκολα να καλύψουν το κενό (όπως τα ανταλλακτικά μιας μηχανής)</a:t>
            </a:r>
          </a:p>
        </p:txBody>
      </p:sp>
      <p:grpSp>
        <p:nvGrpSpPr>
          <p:cNvPr id="7" name="Γραφικό 5" descr="Περπάτημα">
            <a:extLst>
              <a:ext uri="{FF2B5EF4-FFF2-40B4-BE49-F238E27FC236}">
                <a16:creationId xmlns:a16="http://schemas.microsoft.com/office/drawing/2014/main" xmlns="" id="{858A6706-A13E-4661-993E-B78802643DC0}"/>
              </a:ext>
            </a:extLst>
          </p:cNvPr>
          <p:cNvGrpSpPr/>
          <p:nvPr/>
        </p:nvGrpSpPr>
        <p:grpSpPr>
          <a:xfrm>
            <a:off x="1235881" y="1738149"/>
            <a:ext cx="745476" cy="745476"/>
            <a:chOff x="5638800" y="2971800"/>
            <a:chExt cx="745476" cy="7454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Ελεύθερη σχεδίαση: Σχήμα 7">
              <a:extLst>
                <a:ext uri="{FF2B5EF4-FFF2-40B4-BE49-F238E27FC236}">
                  <a16:creationId xmlns:a16="http://schemas.microsoft.com/office/drawing/2014/main" xmlns="" id="{B6E2AEB2-28EA-4C4A-93CD-EBD20B706CA8}"/>
                </a:ext>
              </a:extLst>
            </p:cNvPr>
            <p:cNvSpPr/>
            <p:nvPr/>
          </p:nvSpPr>
          <p:spPr>
            <a:xfrm>
              <a:off x="5982418" y="3004803"/>
              <a:ext cx="132011" cy="132011"/>
            </a:xfrm>
            <a:custGeom>
              <a:avLst/>
              <a:gdLst>
                <a:gd name="connsiteX0" fmla="*/ 130070 w 132011"/>
                <a:gd name="connsiteY0" fmla="*/ 67947 h 132011"/>
                <a:gd name="connsiteX1" fmla="*/ 67947 w 132011"/>
                <a:gd name="connsiteY1" fmla="*/ 130070 h 132011"/>
                <a:gd name="connsiteX2" fmla="*/ 5824 w 132011"/>
                <a:gd name="connsiteY2" fmla="*/ 67947 h 132011"/>
                <a:gd name="connsiteX3" fmla="*/ 67947 w 132011"/>
                <a:gd name="connsiteY3" fmla="*/ 5824 h 132011"/>
                <a:gd name="connsiteX4" fmla="*/ 130070 w 132011"/>
                <a:gd name="connsiteY4" fmla="*/ 67947 h 132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011" h="132011">
                  <a:moveTo>
                    <a:pt x="130070" y="67947"/>
                  </a:moveTo>
                  <a:cubicBezTo>
                    <a:pt x="130070" y="102257"/>
                    <a:pt x="102257" y="130070"/>
                    <a:pt x="67947" y="130070"/>
                  </a:cubicBezTo>
                  <a:cubicBezTo>
                    <a:pt x="33637" y="130070"/>
                    <a:pt x="5824" y="102257"/>
                    <a:pt x="5824" y="67947"/>
                  </a:cubicBezTo>
                  <a:cubicBezTo>
                    <a:pt x="5824" y="33637"/>
                    <a:pt x="33637" y="5824"/>
                    <a:pt x="67947" y="5824"/>
                  </a:cubicBezTo>
                  <a:cubicBezTo>
                    <a:pt x="102257" y="5824"/>
                    <a:pt x="130070" y="33637"/>
                    <a:pt x="130070" y="679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9" name="Ελεύθερη σχεδίαση: Σχήμα 8">
              <a:extLst>
                <a:ext uri="{FF2B5EF4-FFF2-40B4-BE49-F238E27FC236}">
                  <a16:creationId xmlns:a16="http://schemas.microsoft.com/office/drawing/2014/main" xmlns="" id="{F9DFC07B-775A-4663-8054-83DDCAD4A9EF}"/>
                </a:ext>
              </a:extLst>
            </p:cNvPr>
            <p:cNvSpPr/>
            <p:nvPr/>
          </p:nvSpPr>
          <p:spPr>
            <a:xfrm>
              <a:off x="5788071" y="3144580"/>
              <a:ext cx="442626" cy="535811"/>
            </a:xfrm>
            <a:custGeom>
              <a:avLst/>
              <a:gdLst>
                <a:gd name="connsiteX0" fmla="*/ 419931 w 442626"/>
                <a:gd name="connsiteY0" fmla="*/ 170450 h 535810"/>
                <a:gd name="connsiteX1" fmla="*/ 339947 w 442626"/>
                <a:gd name="connsiteY1" fmla="*/ 144048 h 535810"/>
                <a:gd name="connsiteX2" fmla="*/ 294131 w 442626"/>
                <a:gd name="connsiteY2" fmla="*/ 38439 h 535810"/>
                <a:gd name="connsiteX3" fmla="*/ 239774 w 442626"/>
                <a:gd name="connsiteY3" fmla="*/ 5824 h 535810"/>
                <a:gd name="connsiteX4" fmla="*/ 213372 w 442626"/>
                <a:gd name="connsiteY4" fmla="*/ 12036 h 535810"/>
                <a:gd name="connsiteX5" fmla="*/ 104656 w 442626"/>
                <a:gd name="connsiteY5" fmla="*/ 54746 h 535810"/>
                <a:gd name="connsiteX6" fmla="*/ 87572 w 442626"/>
                <a:gd name="connsiteY6" fmla="*/ 71830 h 535810"/>
                <a:gd name="connsiteX7" fmla="*/ 48746 w 442626"/>
                <a:gd name="connsiteY7" fmla="*/ 165014 h 535810"/>
                <a:gd name="connsiteX8" fmla="*/ 65829 w 442626"/>
                <a:gd name="connsiteY8" fmla="*/ 205394 h 535810"/>
                <a:gd name="connsiteX9" fmla="*/ 77477 w 442626"/>
                <a:gd name="connsiteY9" fmla="*/ 207724 h 535810"/>
                <a:gd name="connsiteX10" fmla="*/ 106209 w 442626"/>
                <a:gd name="connsiteY10" fmla="*/ 188310 h 535810"/>
                <a:gd name="connsiteX11" fmla="*/ 138047 w 442626"/>
                <a:gd name="connsiteY11" fmla="*/ 107550 h 535810"/>
                <a:gd name="connsiteX12" fmla="*/ 170662 w 442626"/>
                <a:gd name="connsiteY12" fmla="*/ 95126 h 535810"/>
                <a:gd name="connsiteX13" fmla="*/ 117081 w 442626"/>
                <a:gd name="connsiteY13" fmla="*/ 356819 h 535810"/>
                <a:gd name="connsiteX14" fmla="*/ 13025 w 442626"/>
                <a:gd name="connsiteY14" fmla="*/ 483395 h 535810"/>
                <a:gd name="connsiteX15" fmla="*/ 16908 w 442626"/>
                <a:gd name="connsiteY15" fmla="*/ 526881 h 535810"/>
                <a:gd name="connsiteX16" fmla="*/ 36321 w 442626"/>
                <a:gd name="connsiteY16" fmla="*/ 533870 h 535810"/>
                <a:gd name="connsiteX17" fmla="*/ 60394 w 442626"/>
                <a:gd name="connsiteY17" fmla="*/ 522221 h 535810"/>
                <a:gd name="connsiteX18" fmla="*/ 169109 w 442626"/>
                <a:gd name="connsiteY18" fmla="*/ 390210 h 535810"/>
                <a:gd name="connsiteX19" fmla="*/ 175321 w 442626"/>
                <a:gd name="connsiteY19" fmla="*/ 377009 h 535810"/>
                <a:gd name="connsiteX20" fmla="*/ 193958 w 442626"/>
                <a:gd name="connsiteY20" fmla="*/ 286931 h 535810"/>
                <a:gd name="connsiteX21" fmla="*/ 277824 w 442626"/>
                <a:gd name="connsiteY21" fmla="*/ 347501 h 535810"/>
                <a:gd name="connsiteX22" fmla="*/ 277824 w 442626"/>
                <a:gd name="connsiteY22" fmla="*/ 502808 h 535810"/>
                <a:gd name="connsiteX23" fmla="*/ 308886 w 442626"/>
                <a:gd name="connsiteY23" fmla="*/ 533870 h 535810"/>
                <a:gd name="connsiteX24" fmla="*/ 339947 w 442626"/>
                <a:gd name="connsiteY24" fmla="*/ 502808 h 535810"/>
                <a:gd name="connsiteX25" fmla="*/ 339947 w 442626"/>
                <a:gd name="connsiteY25" fmla="*/ 331970 h 535810"/>
                <a:gd name="connsiteX26" fmla="*/ 327523 w 442626"/>
                <a:gd name="connsiteY26" fmla="*/ 307121 h 535810"/>
                <a:gd name="connsiteX27" fmla="*/ 252198 w 442626"/>
                <a:gd name="connsiteY27" fmla="*/ 251986 h 535810"/>
                <a:gd name="connsiteX28" fmla="*/ 273165 w 442626"/>
                <a:gd name="connsiteY28" fmla="*/ 147154 h 535810"/>
                <a:gd name="connsiteX29" fmla="*/ 287919 w 442626"/>
                <a:gd name="connsiteY29" fmla="*/ 181322 h 535810"/>
                <a:gd name="connsiteX30" fmla="*/ 306556 w 442626"/>
                <a:gd name="connsiteY30" fmla="*/ 198405 h 535810"/>
                <a:gd name="connsiteX31" fmla="*/ 399741 w 442626"/>
                <a:gd name="connsiteY31" fmla="*/ 229467 h 535810"/>
                <a:gd name="connsiteX32" fmla="*/ 409836 w 442626"/>
                <a:gd name="connsiteY32" fmla="*/ 231020 h 535810"/>
                <a:gd name="connsiteX33" fmla="*/ 439344 w 442626"/>
                <a:gd name="connsiteY33" fmla="*/ 210053 h 535810"/>
                <a:gd name="connsiteX34" fmla="*/ 419931 w 442626"/>
                <a:gd name="connsiteY34" fmla="*/ 170450 h 53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26" h="535810">
                  <a:moveTo>
                    <a:pt x="419931" y="170450"/>
                  </a:moveTo>
                  <a:lnTo>
                    <a:pt x="339947" y="144048"/>
                  </a:lnTo>
                  <a:cubicBezTo>
                    <a:pt x="339947" y="144048"/>
                    <a:pt x="295685" y="41545"/>
                    <a:pt x="294131" y="38439"/>
                  </a:cubicBezTo>
                  <a:cubicBezTo>
                    <a:pt x="283260" y="19025"/>
                    <a:pt x="263070" y="5824"/>
                    <a:pt x="239774" y="5824"/>
                  </a:cubicBezTo>
                  <a:cubicBezTo>
                    <a:pt x="230455" y="5824"/>
                    <a:pt x="221137" y="8154"/>
                    <a:pt x="213372" y="12036"/>
                  </a:cubicBezTo>
                  <a:lnTo>
                    <a:pt x="104656" y="54746"/>
                  </a:lnTo>
                  <a:cubicBezTo>
                    <a:pt x="96891" y="57852"/>
                    <a:pt x="90679" y="64064"/>
                    <a:pt x="87572" y="71830"/>
                  </a:cubicBezTo>
                  <a:lnTo>
                    <a:pt x="48746" y="165014"/>
                  </a:lnTo>
                  <a:cubicBezTo>
                    <a:pt x="42533" y="180545"/>
                    <a:pt x="49522" y="199182"/>
                    <a:pt x="65829" y="205394"/>
                  </a:cubicBezTo>
                  <a:cubicBezTo>
                    <a:pt x="69712" y="206947"/>
                    <a:pt x="73595" y="207724"/>
                    <a:pt x="77477" y="207724"/>
                  </a:cubicBezTo>
                  <a:cubicBezTo>
                    <a:pt x="89902" y="207724"/>
                    <a:pt x="101550" y="200735"/>
                    <a:pt x="106209" y="188310"/>
                  </a:cubicBezTo>
                  <a:lnTo>
                    <a:pt x="138047" y="107550"/>
                  </a:lnTo>
                  <a:lnTo>
                    <a:pt x="170662" y="95126"/>
                  </a:lnTo>
                  <a:lnTo>
                    <a:pt x="117081" y="356819"/>
                  </a:lnTo>
                  <a:lnTo>
                    <a:pt x="13025" y="483395"/>
                  </a:lnTo>
                  <a:cubicBezTo>
                    <a:pt x="2153" y="496596"/>
                    <a:pt x="3706" y="516009"/>
                    <a:pt x="16908" y="526881"/>
                  </a:cubicBezTo>
                  <a:cubicBezTo>
                    <a:pt x="22343" y="531540"/>
                    <a:pt x="29332" y="533870"/>
                    <a:pt x="36321" y="533870"/>
                  </a:cubicBezTo>
                  <a:cubicBezTo>
                    <a:pt x="45639" y="533870"/>
                    <a:pt x="54181" y="529987"/>
                    <a:pt x="60394" y="522221"/>
                  </a:cubicBezTo>
                  <a:lnTo>
                    <a:pt x="169109" y="390210"/>
                  </a:lnTo>
                  <a:cubicBezTo>
                    <a:pt x="172215" y="386327"/>
                    <a:pt x="174545" y="381668"/>
                    <a:pt x="175321" y="377009"/>
                  </a:cubicBezTo>
                  <a:lnTo>
                    <a:pt x="193958" y="286931"/>
                  </a:lnTo>
                  <a:lnTo>
                    <a:pt x="277824" y="347501"/>
                  </a:lnTo>
                  <a:lnTo>
                    <a:pt x="277824" y="502808"/>
                  </a:lnTo>
                  <a:cubicBezTo>
                    <a:pt x="277824" y="519892"/>
                    <a:pt x="291802" y="533870"/>
                    <a:pt x="308886" y="533870"/>
                  </a:cubicBezTo>
                  <a:cubicBezTo>
                    <a:pt x="325970" y="533870"/>
                    <a:pt x="339947" y="519892"/>
                    <a:pt x="339947" y="502808"/>
                  </a:cubicBezTo>
                  <a:lnTo>
                    <a:pt x="339947" y="331970"/>
                  </a:lnTo>
                  <a:cubicBezTo>
                    <a:pt x="339947" y="321875"/>
                    <a:pt x="335288" y="312556"/>
                    <a:pt x="327523" y="307121"/>
                  </a:cubicBezTo>
                  <a:lnTo>
                    <a:pt x="252198" y="251986"/>
                  </a:lnTo>
                  <a:lnTo>
                    <a:pt x="273165" y="147154"/>
                  </a:lnTo>
                  <a:lnTo>
                    <a:pt x="287919" y="181322"/>
                  </a:lnTo>
                  <a:cubicBezTo>
                    <a:pt x="291802" y="189087"/>
                    <a:pt x="298014" y="195299"/>
                    <a:pt x="306556" y="198405"/>
                  </a:cubicBezTo>
                  <a:lnTo>
                    <a:pt x="399741" y="229467"/>
                  </a:lnTo>
                  <a:cubicBezTo>
                    <a:pt x="402847" y="230243"/>
                    <a:pt x="405953" y="231020"/>
                    <a:pt x="409836" y="231020"/>
                  </a:cubicBezTo>
                  <a:cubicBezTo>
                    <a:pt x="423037" y="231020"/>
                    <a:pt x="434685" y="222478"/>
                    <a:pt x="439344" y="210053"/>
                  </a:cubicBezTo>
                  <a:cubicBezTo>
                    <a:pt x="444780" y="193746"/>
                    <a:pt x="436238" y="175886"/>
                    <a:pt x="419931" y="1704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17" name="Γραφικό 15" descr="Δείκτης προς τα δεξιά ">
            <a:extLst>
              <a:ext uri="{FF2B5EF4-FFF2-40B4-BE49-F238E27FC236}">
                <a16:creationId xmlns:a16="http://schemas.microsoft.com/office/drawing/2014/main" xmlns="" id="{09FB6681-B605-4FA3-9417-FE0FAB98826E}"/>
              </a:ext>
            </a:extLst>
          </p:cNvPr>
          <p:cNvSpPr/>
          <p:nvPr/>
        </p:nvSpPr>
        <p:spPr>
          <a:xfrm>
            <a:off x="5025154" y="2091022"/>
            <a:ext cx="569434" cy="360000"/>
          </a:xfrm>
          <a:custGeom>
            <a:avLst/>
            <a:gdLst>
              <a:gd name="connsiteX0" fmla="*/ 759619 w 809625"/>
              <a:gd name="connsiteY0" fmla="*/ 140689 h 542925"/>
              <a:gd name="connsiteX1" fmla="*/ 288131 w 809625"/>
              <a:gd name="connsiteY1" fmla="*/ 140689 h 542925"/>
              <a:gd name="connsiteX2" fmla="*/ 464344 w 809625"/>
              <a:gd name="connsiteY2" fmla="*/ 101636 h 542925"/>
              <a:gd name="connsiteX3" fmla="*/ 500539 w 809625"/>
              <a:gd name="connsiteY3" fmla="*/ 44486 h 542925"/>
              <a:gd name="connsiteX4" fmla="*/ 443389 w 809625"/>
              <a:gd name="connsiteY4" fmla="*/ 8291 h 542925"/>
              <a:gd name="connsiteX5" fmla="*/ 186214 w 809625"/>
              <a:gd name="connsiteY5" fmla="*/ 65441 h 542925"/>
              <a:gd name="connsiteX6" fmla="*/ 159544 w 809625"/>
              <a:gd name="connsiteY6" fmla="*/ 83539 h 542925"/>
              <a:gd name="connsiteX7" fmla="*/ 78581 w 809625"/>
              <a:gd name="connsiteY7" fmla="*/ 188314 h 542925"/>
              <a:gd name="connsiteX8" fmla="*/ 7144 w 809625"/>
              <a:gd name="connsiteY8" fmla="*/ 188314 h 542925"/>
              <a:gd name="connsiteX9" fmla="*/ 7144 w 809625"/>
              <a:gd name="connsiteY9" fmla="*/ 464539 h 542925"/>
              <a:gd name="connsiteX10" fmla="*/ 54769 w 809625"/>
              <a:gd name="connsiteY10" fmla="*/ 464539 h 542925"/>
              <a:gd name="connsiteX11" fmla="*/ 254794 w 809625"/>
              <a:gd name="connsiteY11" fmla="*/ 540739 h 542925"/>
              <a:gd name="connsiteX12" fmla="*/ 426244 w 809625"/>
              <a:gd name="connsiteY12" fmla="*/ 540739 h 542925"/>
              <a:gd name="connsiteX13" fmla="*/ 483394 w 809625"/>
              <a:gd name="connsiteY13" fmla="*/ 483589 h 542925"/>
              <a:gd name="connsiteX14" fmla="*/ 468154 w 809625"/>
              <a:gd name="connsiteY14" fmla="*/ 445489 h 542925"/>
              <a:gd name="connsiteX15" fmla="*/ 473869 w 809625"/>
              <a:gd name="connsiteY15" fmla="*/ 445489 h 542925"/>
              <a:gd name="connsiteX16" fmla="*/ 531019 w 809625"/>
              <a:gd name="connsiteY16" fmla="*/ 388339 h 542925"/>
              <a:gd name="connsiteX17" fmla="*/ 514826 w 809625"/>
              <a:gd name="connsiteY17" fmla="*/ 348334 h 542925"/>
              <a:gd name="connsiteX18" fmla="*/ 559594 w 809625"/>
              <a:gd name="connsiteY18" fmla="*/ 293089 h 542925"/>
              <a:gd name="connsiteX19" fmla="*/ 502444 w 809625"/>
              <a:gd name="connsiteY19" fmla="*/ 235939 h 542925"/>
              <a:gd name="connsiteX20" fmla="*/ 759619 w 809625"/>
              <a:gd name="connsiteY20" fmla="*/ 235939 h 542925"/>
              <a:gd name="connsiteX21" fmla="*/ 807244 w 809625"/>
              <a:gd name="connsiteY21" fmla="*/ 188314 h 542925"/>
              <a:gd name="connsiteX22" fmla="*/ 759619 w 809625"/>
              <a:gd name="connsiteY22" fmla="*/ 140689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09625" h="542925">
                <a:moveTo>
                  <a:pt x="759619" y="140689"/>
                </a:moveTo>
                <a:lnTo>
                  <a:pt x="288131" y="140689"/>
                </a:lnTo>
                <a:lnTo>
                  <a:pt x="464344" y="101636"/>
                </a:lnTo>
                <a:cubicBezTo>
                  <a:pt x="490061" y="95921"/>
                  <a:pt x="506254" y="70204"/>
                  <a:pt x="500539" y="44486"/>
                </a:cubicBezTo>
                <a:cubicBezTo>
                  <a:pt x="494824" y="18769"/>
                  <a:pt x="469106" y="2576"/>
                  <a:pt x="443389" y="8291"/>
                </a:cubicBezTo>
                <a:lnTo>
                  <a:pt x="186214" y="65441"/>
                </a:lnTo>
                <a:cubicBezTo>
                  <a:pt x="176689" y="68299"/>
                  <a:pt x="167164" y="74014"/>
                  <a:pt x="159544" y="83539"/>
                </a:cubicBezTo>
                <a:lnTo>
                  <a:pt x="78581" y="188314"/>
                </a:lnTo>
                <a:lnTo>
                  <a:pt x="7144" y="188314"/>
                </a:lnTo>
                <a:lnTo>
                  <a:pt x="7144" y="464539"/>
                </a:lnTo>
                <a:lnTo>
                  <a:pt x="54769" y="464539"/>
                </a:lnTo>
                <a:cubicBezTo>
                  <a:pt x="122396" y="464539"/>
                  <a:pt x="127159" y="540739"/>
                  <a:pt x="254794" y="540739"/>
                </a:cubicBezTo>
                <a:cubicBezTo>
                  <a:pt x="285274" y="540739"/>
                  <a:pt x="386239" y="540739"/>
                  <a:pt x="426244" y="540739"/>
                </a:cubicBezTo>
                <a:cubicBezTo>
                  <a:pt x="457676" y="540739"/>
                  <a:pt x="483394" y="515021"/>
                  <a:pt x="483394" y="483589"/>
                </a:cubicBezTo>
                <a:cubicBezTo>
                  <a:pt x="483394" y="468349"/>
                  <a:pt x="477679" y="455014"/>
                  <a:pt x="468154" y="445489"/>
                </a:cubicBezTo>
                <a:cubicBezTo>
                  <a:pt x="470059" y="445489"/>
                  <a:pt x="471964" y="445489"/>
                  <a:pt x="473869" y="445489"/>
                </a:cubicBezTo>
                <a:cubicBezTo>
                  <a:pt x="505301" y="445489"/>
                  <a:pt x="531019" y="419771"/>
                  <a:pt x="531019" y="388339"/>
                </a:cubicBezTo>
                <a:cubicBezTo>
                  <a:pt x="531019" y="373099"/>
                  <a:pt x="525304" y="358811"/>
                  <a:pt x="514826" y="348334"/>
                </a:cubicBezTo>
                <a:cubicBezTo>
                  <a:pt x="540544" y="342619"/>
                  <a:pt x="559594" y="319759"/>
                  <a:pt x="559594" y="293089"/>
                </a:cubicBezTo>
                <a:cubicBezTo>
                  <a:pt x="559594" y="261656"/>
                  <a:pt x="533876" y="235939"/>
                  <a:pt x="502444" y="235939"/>
                </a:cubicBezTo>
                <a:lnTo>
                  <a:pt x="759619" y="235939"/>
                </a:lnTo>
                <a:cubicBezTo>
                  <a:pt x="786289" y="235939"/>
                  <a:pt x="807244" y="214984"/>
                  <a:pt x="807244" y="188314"/>
                </a:cubicBezTo>
                <a:cubicBezTo>
                  <a:pt x="807244" y="161644"/>
                  <a:pt x="786289" y="140689"/>
                  <a:pt x="759619" y="14068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pic>
        <p:nvPicPr>
          <p:cNvPr id="18436" name="Picture 4" descr="ÎÏÎ¿ÏÎ­Î»ÎµÏÎ¼Î± ÎµÎ¹ÎºÏÎ½Î±Ï Î³Î¹Î± ÎÎÎ§ÎÎÎ ÎÎ¡ÎÎÎ£Î¤ÎÎ£ÎÎÎ¥">
            <a:extLst>
              <a:ext uri="{FF2B5EF4-FFF2-40B4-BE49-F238E27FC236}">
                <a16:creationId xmlns:a16="http://schemas.microsoft.com/office/drawing/2014/main" xmlns="" id="{492ECFBB-6A6D-4989-95F1-ECFC839B1E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0345" y="734357"/>
            <a:ext cx="4357427" cy="4084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350160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Θέση περιεχομένου 5"/>
          <p:cNvSpPr>
            <a:spLocks noGrp="1"/>
          </p:cNvSpPr>
          <p:nvPr>
            <p:ph idx="4294967295"/>
          </p:nvPr>
        </p:nvSpPr>
        <p:spPr>
          <a:xfrm>
            <a:off x="407450" y="510402"/>
            <a:ext cx="6099998" cy="3842043"/>
          </a:xfrm>
        </p:spPr>
        <p:txBody>
          <a:bodyPr rtlCol="0"/>
          <a:lstStyle/>
          <a:p>
            <a:r>
              <a:rPr lang="el-GR" dirty="0"/>
              <a:t>Η </a:t>
            </a:r>
            <a:r>
              <a:rPr lang="el-GR" b="1" dirty="0"/>
              <a:t>Οργανική Οργανωτική Δομή</a:t>
            </a:r>
            <a:r>
              <a:rPr lang="el-GR" dirty="0"/>
              <a:t> είναι σχεδιασμένη για να προωθεί την ομαδική εργασία</a:t>
            </a:r>
          </a:p>
          <a:p>
            <a:pPr marL="0" indent="0">
              <a:buNone/>
            </a:pPr>
            <a:endParaRPr lang="el-GR" dirty="0"/>
          </a:p>
          <a:p>
            <a:r>
              <a:rPr lang="el-GR" dirty="0"/>
              <a:t>Στην περίπτωση αυτή δίνεται πολύ </a:t>
            </a:r>
            <a:r>
              <a:rPr lang="el-GR" b="1" dirty="0"/>
              <a:t>λιγότερη έμφαση στην έκδοση διαταγών και οδηγιών </a:t>
            </a:r>
            <a:r>
              <a:rPr lang="el-GR" dirty="0"/>
              <a:t>από τους προϊσταμένους προς τους υφισταμένους</a:t>
            </a:r>
          </a:p>
          <a:p>
            <a:pPr marL="0" indent="0">
              <a:buNone/>
            </a:pPr>
            <a:endParaRPr lang="el-GR" dirty="0"/>
          </a:p>
          <a:p>
            <a:r>
              <a:rPr lang="el-GR" dirty="0"/>
              <a:t>Βεβαίως, ο τύπος της Οργανικής Οργανωτικής Δομής είναι περισσότερο κατάλληλος για επιχειρήσεις που λειτουργούν σε </a:t>
            </a:r>
            <a:r>
              <a:rPr lang="el-GR" b="1" dirty="0"/>
              <a:t>μεταβαλλόμενο περιβάλλον</a:t>
            </a:r>
            <a:r>
              <a:rPr lang="el-GR" dirty="0"/>
              <a:t>. Στο περιβάλλον αυτό, οι απαιτούμενες εργασίες πρέπει συνεχώς να επαναπροσδιορίζονται για να ανταποκρίνονται στις συνεχώς μεταβαλλόμενες απαιτήσεις και αλλαγές</a:t>
            </a:r>
          </a:p>
          <a:p>
            <a:endParaRPr lang="el-GR" noProof="1"/>
          </a:p>
          <a:p>
            <a:pPr marL="0" indent="0" rtl="0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</p:txBody>
      </p:sp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algn="ctr"/>
            <a:r>
              <a:rPr lang="el-GR" sz="3200" b="1" dirty="0"/>
              <a:t>Οργανική Οργανωτική Δομή</a:t>
            </a:r>
            <a:endParaRPr lang="el-GR" sz="3200" dirty="0"/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46</a:t>
            </a:fld>
            <a:endParaRPr lang="el-GR" dirty="0"/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Θέση περιεχομένου 5"/>
          <p:cNvSpPr txBox="1"/>
          <p:nvPr/>
        </p:nvSpPr>
        <p:spPr>
          <a:xfrm>
            <a:off x="407450" y="5288316"/>
            <a:ext cx="6099998" cy="10921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Στην περίπτωση αυτή οι εργαζόμενοι πρέπει να είναι </a:t>
            </a:r>
            <a:r>
              <a:rPr lang="el-GR" b="1" dirty="0"/>
              <a:t>καλά εκπαιδευμένοι</a:t>
            </a:r>
            <a:r>
              <a:rPr lang="el-GR" dirty="0"/>
              <a:t> και να μπορούν να επιλύουν ποικίλα προβλήματα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  <a:p>
            <a:pPr marL="0" indent="0">
              <a:spcBef>
                <a:spcPts val="0"/>
              </a:spcBef>
              <a:spcAft>
                <a:spcPts val="1500"/>
              </a:spcAft>
              <a:buFont typeface="Calibri" panose="020F0502020204030204" pitchFamily="34" charset="0"/>
              <a:buNone/>
            </a:pPr>
            <a:endParaRPr lang="el-GR" noProof="1"/>
          </a:p>
        </p:txBody>
      </p:sp>
      <p:sp>
        <p:nvSpPr>
          <p:cNvPr id="18" name="TextBox 17"/>
          <p:cNvSpPr txBox="1"/>
          <p:nvPr/>
        </p:nvSpPr>
        <p:spPr>
          <a:xfrm>
            <a:off x="9737124" y="6028695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>
            <a:extLst>
              <a:ext uri="{FF2B5EF4-FFF2-40B4-BE49-F238E27FC236}">
                <a16:creationId xmlns:a16="http://schemas.microsoft.com/office/drawing/2014/main" xmlns="" id="{2F96F665-986E-4B59-8698-FCB4FCACCCE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032" name="Picture 8" descr="Î£ÏÎµÏÎ¹ÎºÎ® ÎµÎ¹ÎºÏÎ½Î±">
            <a:extLst>
              <a:ext uri="{FF2B5EF4-FFF2-40B4-BE49-F238E27FC236}">
                <a16:creationId xmlns:a16="http://schemas.microsoft.com/office/drawing/2014/main" xmlns="" id="{0A4D9FCF-C66B-4875-BE02-08ECA698BC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7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ÎÏÎ¿ÏÎ­Î»ÎµÏÎ¼Î± ÎµÎ¹ÎºÏÎ½Î±Ï Î³Î¹Î± management black white images">
            <a:extLst>
              <a:ext uri="{FF2B5EF4-FFF2-40B4-BE49-F238E27FC236}">
                <a16:creationId xmlns:a16="http://schemas.microsoft.com/office/drawing/2014/main" xmlns="" id="{588710DE-D64E-4555-94B3-BFB3110DA2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9" y="569933"/>
            <a:ext cx="4135094" cy="233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ÎÏÎ¿ÏÎ­Î»ÎµÏÎ¼Î± ÎµÎ¹ÎºÏÎ½Î±Ï Î³Î¹Î± management black white images">
            <a:extLst>
              <a:ext uri="{FF2B5EF4-FFF2-40B4-BE49-F238E27FC236}">
                <a16:creationId xmlns:a16="http://schemas.microsoft.com/office/drawing/2014/main" xmlns="" id="{856492AC-1230-44A3-862E-9B34CFD99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7" y="569933"/>
            <a:ext cx="4135094" cy="233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Εικόνα 19">
            <a:extLst>
              <a:ext uri="{FF2B5EF4-FFF2-40B4-BE49-F238E27FC236}">
                <a16:creationId xmlns:a16="http://schemas.microsoft.com/office/drawing/2014/main" xmlns="" id="{68CBDFD5-0F23-4DA2-AFF6-1D16737763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557482" y="552567"/>
            <a:ext cx="4223716" cy="23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Γραφικό 12" descr="Βέλος: Περιστροφή δεξιά">
            <a:extLst>
              <a:ext uri="{FF2B5EF4-FFF2-40B4-BE49-F238E27FC236}">
                <a16:creationId xmlns:a16="http://schemas.microsoft.com/office/drawing/2014/main" xmlns="" id="{8AC2E19B-3446-4C7A-8E08-944888B5DB1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076449" y="4439380"/>
            <a:ext cx="762000" cy="762000"/>
          </a:xfrm>
          <a:prstGeom prst="rect">
            <a:avLst/>
          </a:prstGeom>
        </p:spPr>
      </p:pic>
      <p:pic>
        <p:nvPicPr>
          <p:cNvPr id="22" name="Θέση εικόνας 31" descr="Μεγάλη ξύλινη σήραγγα">
            <a:extLst>
              <a:ext uri="{FF2B5EF4-FFF2-40B4-BE49-F238E27FC236}">
                <a16:creationId xmlns:a16="http://schemas.microsoft.com/office/drawing/2014/main" xmlns="" id="{E1E993E6-DE24-4C8A-A0F5-A890EFE520AF}"/>
              </a:ext>
            </a:extLst>
          </p:cNvPr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>
          <a:xfrm>
            <a:off x="7546625" y="495497"/>
            <a:ext cx="4145949" cy="241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58050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Θέση κειμένου 4"/>
          <p:cNvSpPr>
            <a:spLocks noGrp="1"/>
          </p:cNvSpPr>
          <p:nvPr>
            <p:ph type="body" sz="quarter" idx="33"/>
          </p:nvPr>
        </p:nvSpPr>
        <p:spPr/>
        <p:txBody>
          <a:bodyPr rtlCol="0"/>
          <a:lstStyle/>
          <a:p>
            <a:r>
              <a:rPr lang="el-GR" dirty="0"/>
              <a:t>Η εξουσία</a:t>
            </a:r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35"/>
          </p:nvPr>
        </p:nvSpPr>
        <p:spPr/>
        <p:txBody>
          <a:bodyPr rtlCol="0"/>
          <a:lstStyle/>
          <a:p>
            <a:r>
              <a:rPr lang="el-GR" dirty="0"/>
              <a:t>Η ευθύνη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37"/>
          </p:nvPr>
        </p:nvSpPr>
        <p:spPr/>
        <p:txBody>
          <a:bodyPr rtlCol="0"/>
          <a:lstStyle/>
          <a:p>
            <a:r>
              <a:rPr lang="el-GR" dirty="0"/>
              <a:t>Η υπευθυνότητα</a:t>
            </a:r>
          </a:p>
        </p:txBody>
      </p:sp>
      <p:sp>
        <p:nvSpPr>
          <p:cNvPr id="10" name="Θέση κειμένου 9"/>
          <p:cNvSpPr>
            <a:spLocks noGrp="1"/>
          </p:cNvSpPr>
          <p:nvPr>
            <p:ph type="body" sz="quarter" idx="38"/>
          </p:nvPr>
        </p:nvSpPr>
        <p:spPr>
          <a:xfrm>
            <a:off x="2266229" y="4841735"/>
            <a:ext cx="8285730" cy="720000"/>
          </a:xfrm>
        </p:spPr>
        <p:txBody>
          <a:bodyPr rtlCol="0"/>
          <a:lstStyle/>
          <a:p>
            <a:r>
              <a:rPr lang="el-GR" sz="1800" dirty="0"/>
              <a:t>Πρέπει να δίνεται στα άτομα που έχουν τη μεγαλύτερη επιδεξιότητα και εμπειρία για να επιλύουν τα προβλήματα που προκύπτουν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endParaRPr lang="el-GR" sz="1800" dirty="0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47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Γραφικό 11" descr="Σελιδοδείκτης">
            <a:extLst>
              <a:ext uri="{FF2B5EF4-FFF2-40B4-BE49-F238E27FC236}">
                <a16:creationId xmlns:a16="http://schemas.microsoft.com/office/drawing/2014/main" xmlns="" id="{11925263-3FD4-4FE0-9F6D-5D8CD1EDE083}"/>
              </a:ext>
            </a:extLst>
          </p:cNvPr>
          <p:cNvSpPr/>
          <p:nvPr/>
        </p:nvSpPr>
        <p:spPr>
          <a:xfrm>
            <a:off x="3566587" y="2427814"/>
            <a:ext cx="390525" cy="625969"/>
          </a:xfrm>
          <a:custGeom>
            <a:avLst/>
            <a:gdLst>
              <a:gd name="connsiteX0" fmla="*/ 388144 w 390525"/>
              <a:gd name="connsiteY0" fmla="*/ 769144 h 771525"/>
              <a:gd name="connsiteX1" fmla="*/ 388144 w 390525"/>
              <a:gd name="connsiteY1" fmla="*/ 45244 h 771525"/>
              <a:gd name="connsiteX2" fmla="*/ 350044 w 390525"/>
              <a:gd name="connsiteY2" fmla="*/ 7144 h 771525"/>
              <a:gd name="connsiteX3" fmla="*/ 45244 w 390525"/>
              <a:gd name="connsiteY3" fmla="*/ 7144 h 771525"/>
              <a:gd name="connsiteX4" fmla="*/ 7144 w 390525"/>
              <a:gd name="connsiteY4" fmla="*/ 45244 h 771525"/>
              <a:gd name="connsiteX5" fmla="*/ 7144 w 390525"/>
              <a:gd name="connsiteY5" fmla="*/ 769144 h 771525"/>
              <a:gd name="connsiteX6" fmla="*/ 197644 w 390525"/>
              <a:gd name="connsiteY6" fmla="*/ 578644 h 771525"/>
              <a:gd name="connsiteX7" fmla="*/ 388144 w 390525"/>
              <a:gd name="connsiteY7" fmla="*/ 769144 h 77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525" h="771525">
                <a:moveTo>
                  <a:pt x="388144" y="769144"/>
                </a:moveTo>
                <a:lnTo>
                  <a:pt x="388144" y="45244"/>
                </a:lnTo>
                <a:cubicBezTo>
                  <a:pt x="388144" y="24289"/>
                  <a:pt x="370999" y="7144"/>
                  <a:pt x="350044" y="7144"/>
                </a:cubicBezTo>
                <a:lnTo>
                  <a:pt x="45244" y="7144"/>
                </a:lnTo>
                <a:cubicBezTo>
                  <a:pt x="24289" y="7144"/>
                  <a:pt x="7144" y="24289"/>
                  <a:pt x="7144" y="45244"/>
                </a:cubicBezTo>
                <a:lnTo>
                  <a:pt x="7144" y="769144"/>
                </a:lnTo>
                <a:lnTo>
                  <a:pt x="197644" y="578644"/>
                </a:lnTo>
                <a:lnTo>
                  <a:pt x="388144" y="7691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pic>
        <p:nvPicPr>
          <p:cNvPr id="15" name="Γραφικό 14" descr="Νερό">
            <a:extLst>
              <a:ext uri="{FF2B5EF4-FFF2-40B4-BE49-F238E27FC236}">
                <a16:creationId xmlns:a16="http://schemas.microsoft.com/office/drawing/2014/main" xmlns="" id="{AF3B3CF0-C3BB-4B23-8E4B-1AC0331596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029750" y="2376754"/>
            <a:ext cx="824399" cy="824399"/>
          </a:xfrm>
          <a:prstGeom prst="rect">
            <a:avLst/>
          </a:prstGeom>
        </p:spPr>
      </p:pic>
      <p:sp>
        <p:nvSpPr>
          <p:cNvPr id="18" name="Γραφικό 16" descr="Κατεύθυνση">
            <a:extLst>
              <a:ext uri="{FF2B5EF4-FFF2-40B4-BE49-F238E27FC236}">
                <a16:creationId xmlns:a16="http://schemas.microsoft.com/office/drawing/2014/main" xmlns="" id="{74B8106C-C43F-4259-BF7A-20A291DE1BDC}"/>
              </a:ext>
            </a:extLst>
          </p:cNvPr>
          <p:cNvSpPr/>
          <p:nvPr/>
        </p:nvSpPr>
        <p:spPr>
          <a:xfrm>
            <a:off x="5751810" y="2496597"/>
            <a:ext cx="584714" cy="584714"/>
          </a:xfrm>
          <a:custGeom>
            <a:avLst/>
            <a:gdLst>
              <a:gd name="connsiteX0" fmla="*/ 563224 w 584713"/>
              <a:gd name="connsiteY0" fmla="*/ 5627 h 584713"/>
              <a:gd name="connsiteX1" fmla="*/ 557292 w 584713"/>
              <a:gd name="connsiteY1" fmla="*/ 6475 h 584713"/>
              <a:gd name="connsiteX2" fmla="*/ 18339 w 584713"/>
              <a:gd name="connsiteY2" fmla="*/ 186126 h 584713"/>
              <a:gd name="connsiteX3" fmla="*/ 5627 w 584713"/>
              <a:gd name="connsiteY3" fmla="*/ 203074 h 584713"/>
              <a:gd name="connsiteX4" fmla="*/ 18339 w 584713"/>
              <a:gd name="connsiteY4" fmla="*/ 220022 h 584713"/>
              <a:gd name="connsiteX5" fmla="*/ 274257 w 584713"/>
              <a:gd name="connsiteY5" fmla="*/ 312390 h 584713"/>
              <a:gd name="connsiteX6" fmla="*/ 366625 w 584713"/>
              <a:gd name="connsiteY6" fmla="*/ 568309 h 584713"/>
              <a:gd name="connsiteX7" fmla="*/ 383573 w 584713"/>
              <a:gd name="connsiteY7" fmla="*/ 581020 h 584713"/>
              <a:gd name="connsiteX8" fmla="*/ 400521 w 584713"/>
              <a:gd name="connsiteY8" fmla="*/ 568309 h 584713"/>
              <a:gd name="connsiteX9" fmla="*/ 580172 w 584713"/>
              <a:gd name="connsiteY9" fmla="*/ 28507 h 584713"/>
              <a:gd name="connsiteX10" fmla="*/ 577630 w 584713"/>
              <a:gd name="connsiteY10" fmla="*/ 12407 h 584713"/>
              <a:gd name="connsiteX11" fmla="*/ 563224 w 584713"/>
              <a:gd name="connsiteY11" fmla="*/ 5627 h 584713"/>
              <a:gd name="connsiteX12" fmla="*/ 563224 w 584713"/>
              <a:gd name="connsiteY12" fmla="*/ 5627 h 584713"/>
              <a:gd name="connsiteX13" fmla="*/ 512379 w 584713"/>
              <a:gd name="connsiteY13" fmla="*/ 75115 h 584713"/>
              <a:gd name="connsiteX14" fmla="*/ 382725 w 584713"/>
              <a:gd name="connsiteY14" fmla="*/ 464077 h 584713"/>
              <a:gd name="connsiteX15" fmla="*/ 322559 w 584713"/>
              <a:gd name="connsiteY15" fmla="*/ 296289 h 584713"/>
              <a:gd name="connsiteX16" fmla="*/ 314085 w 584713"/>
              <a:gd name="connsiteY16" fmla="*/ 273409 h 584713"/>
              <a:gd name="connsiteX17" fmla="*/ 291205 w 584713"/>
              <a:gd name="connsiteY17" fmla="*/ 264935 h 584713"/>
              <a:gd name="connsiteX18" fmla="*/ 123418 w 584713"/>
              <a:gd name="connsiteY18" fmla="*/ 204769 h 584713"/>
              <a:gd name="connsiteX19" fmla="*/ 512379 w 584713"/>
              <a:gd name="connsiteY19" fmla="*/ 75115 h 584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84713" h="584713">
                <a:moveTo>
                  <a:pt x="563224" y="5627"/>
                </a:moveTo>
                <a:cubicBezTo>
                  <a:pt x="561529" y="5627"/>
                  <a:pt x="558987" y="5627"/>
                  <a:pt x="557292" y="6475"/>
                </a:cubicBezTo>
                <a:lnTo>
                  <a:pt x="18339" y="186126"/>
                </a:lnTo>
                <a:cubicBezTo>
                  <a:pt x="10712" y="188668"/>
                  <a:pt x="5627" y="195448"/>
                  <a:pt x="5627" y="203074"/>
                </a:cubicBezTo>
                <a:cubicBezTo>
                  <a:pt x="5627" y="210701"/>
                  <a:pt x="10712" y="217480"/>
                  <a:pt x="18339" y="220022"/>
                </a:cubicBezTo>
                <a:lnTo>
                  <a:pt x="274257" y="312390"/>
                </a:lnTo>
                <a:lnTo>
                  <a:pt x="366625" y="568309"/>
                </a:lnTo>
                <a:cubicBezTo>
                  <a:pt x="369167" y="575935"/>
                  <a:pt x="375946" y="581020"/>
                  <a:pt x="383573" y="581020"/>
                </a:cubicBezTo>
                <a:cubicBezTo>
                  <a:pt x="391200" y="581020"/>
                  <a:pt x="397979" y="575935"/>
                  <a:pt x="400521" y="568309"/>
                </a:cubicBezTo>
                <a:lnTo>
                  <a:pt x="580172" y="28507"/>
                </a:lnTo>
                <a:cubicBezTo>
                  <a:pt x="581867" y="22576"/>
                  <a:pt x="581020" y="16644"/>
                  <a:pt x="577630" y="12407"/>
                </a:cubicBezTo>
                <a:cubicBezTo>
                  <a:pt x="575088" y="9017"/>
                  <a:pt x="570003" y="5627"/>
                  <a:pt x="563224" y="5627"/>
                </a:cubicBezTo>
                <a:lnTo>
                  <a:pt x="563224" y="5627"/>
                </a:lnTo>
                <a:close/>
                <a:moveTo>
                  <a:pt x="512379" y="75115"/>
                </a:moveTo>
                <a:lnTo>
                  <a:pt x="382725" y="464077"/>
                </a:lnTo>
                <a:lnTo>
                  <a:pt x="322559" y="296289"/>
                </a:lnTo>
                <a:lnTo>
                  <a:pt x="314085" y="273409"/>
                </a:lnTo>
                <a:lnTo>
                  <a:pt x="291205" y="264935"/>
                </a:lnTo>
                <a:lnTo>
                  <a:pt x="123418" y="204769"/>
                </a:lnTo>
                <a:lnTo>
                  <a:pt x="512379" y="75115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8434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148146681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6" descr="Î£ÏÎµÏÎ¹ÎºÎ® ÎµÎ¹ÎºÏÎ½Î±">
            <a:extLst>
              <a:ext uri="{FF2B5EF4-FFF2-40B4-BE49-F238E27FC236}">
                <a16:creationId xmlns:a16="http://schemas.microsoft.com/office/drawing/2014/main" xmlns="" id="{5B513183-72A7-494B-ADAE-7898D3FD58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4022" y="399566"/>
            <a:ext cx="4661937" cy="6326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>
          <a:xfrm>
            <a:off x="6330320" y="7064776"/>
            <a:ext cx="4114800" cy="206104"/>
          </a:xfrm>
        </p:spPr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403513" y="6211193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48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825" y="591616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3B107386-7EC1-4010-A0E4-308297EA1080}"/>
              </a:ext>
            </a:extLst>
          </p:cNvPr>
          <p:cNvSpPr/>
          <p:nvPr/>
        </p:nvSpPr>
        <p:spPr>
          <a:xfrm rot="10800000" flipV="1">
            <a:off x="5432525" y="1680978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xmlns="" id="{2A94E4AC-3624-4571-B1C5-4715AC642C31}"/>
              </a:ext>
            </a:extLst>
          </p:cNvPr>
          <p:cNvSpPr txBox="1">
            <a:spLocks/>
          </p:cNvSpPr>
          <p:nvPr/>
        </p:nvSpPr>
        <p:spPr>
          <a:xfrm>
            <a:off x="5471841" y="1975128"/>
            <a:ext cx="2560949" cy="27436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800" b="1" dirty="0"/>
              <a:t>Οι προϊστάμενοι</a:t>
            </a:r>
          </a:p>
          <a:p>
            <a:pPr algn="ctr"/>
            <a:r>
              <a:rPr lang="el-GR" dirty="0"/>
              <a:t> </a:t>
            </a:r>
          </a:p>
        </p:txBody>
      </p:sp>
      <p:sp>
        <p:nvSpPr>
          <p:cNvPr id="12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07932BAD-5506-4A1F-8A7F-80DD13A72B60}"/>
              </a:ext>
            </a:extLst>
          </p:cNvPr>
          <p:cNvSpPr/>
          <p:nvPr/>
        </p:nvSpPr>
        <p:spPr>
          <a:xfrm rot="10800000" flipV="1">
            <a:off x="9120834" y="1685974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3" name="Text Placeholder 24">
            <a:extLst>
              <a:ext uri="{FF2B5EF4-FFF2-40B4-BE49-F238E27FC236}">
                <a16:creationId xmlns:a16="http://schemas.microsoft.com/office/drawing/2014/main" xmlns="" id="{CA604BFF-055F-4891-B93D-A156B919C0E5}"/>
              </a:ext>
            </a:extLst>
          </p:cNvPr>
          <p:cNvSpPr txBox="1">
            <a:spLocks/>
          </p:cNvSpPr>
          <p:nvPr/>
        </p:nvSpPr>
        <p:spPr>
          <a:xfrm>
            <a:off x="8967895" y="1961606"/>
            <a:ext cx="2954450" cy="28785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800" b="1" dirty="0"/>
              <a:t>Οι υφιστάμενοι</a:t>
            </a:r>
          </a:p>
          <a:p>
            <a:pPr algn="ctr"/>
            <a:r>
              <a:rPr lang="el-GR" dirty="0"/>
              <a:t> </a:t>
            </a:r>
          </a:p>
          <a:p>
            <a:pPr algn="ctr"/>
            <a:r>
              <a:rPr lang="el-GR" dirty="0"/>
              <a:t> </a:t>
            </a:r>
          </a:p>
        </p:txBody>
      </p:sp>
      <p:grpSp>
        <p:nvGrpSpPr>
          <p:cNvPr id="38" name="Ομάδα 37" descr="Θέση εικόνας">
            <a:extLst>
              <a:ext uri="{FF2B5EF4-FFF2-40B4-BE49-F238E27FC236}">
                <a16:creationId xmlns:a16="http://schemas.microsoft.com/office/drawing/2014/main" xmlns="" id="{E257E006-7B49-42B6-893D-10BD3DC5F8DD}"/>
              </a:ext>
            </a:extLst>
          </p:cNvPr>
          <p:cNvGrpSpPr/>
          <p:nvPr/>
        </p:nvGrpSpPr>
        <p:grpSpPr>
          <a:xfrm>
            <a:off x="393673" y="558405"/>
            <a:ext cx="4320000" cy="6004090"/>
            <a:chOff x="180000" y="299181"/>
            <a:chExt cx="4330700" cy="6173502"/>
          </a:xfrm>
        </p:grpSpPr>
        <p:sp>
          <p:nvSpPr>
            <p:cNvPr id="43" name="Ορθογώνιο 6">
              <a:extLst>
                <a:ext uri="{FF2B5EF4-FFF2-40B4-BE49-F238E27FC236}">
                  <a16:creationId xmlns:a16="http://schemas.microsoft.com/office/drawing/2014/main" xmlns="" id="{E63C6ECE-89F9-405C-82F3-F3609D09D4AD}"/>
                </a:ext>
              </a:extLst>
            </p:cNvPr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44" name="Ορθογώνιο 6">
              <a:extLst>
                <a:ext uri="{FF2B5EF4-FFF2-40B4-BE49-F238E27FC236}">
                  <a16:creationId xmlns:a16="http://schemas.microsoft.com/office/drawing/2014/main" xmlns="" id="{63707B32-BE5A-4EAF-A644-D21433DB857B}"/>
                </a:ext>
              </a:extLst>
            </p:cNvPr>
            <p:cNvSpPr/>
            <p:nvPr/>
          </p:nvSpPr>
          <p:spPr>
            <a:xfrm flipV="1">
              <a:off x="180000" y="299181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51" name="Θέση κειμένου 6">
            <a:extLst>
              <a:ext uri="{FF2B5EF4-FFF2-40B4-BE49-F238E27FC236}">
                <a16:creationId xmlns:a16="http://schemas.microsoft.com/office/drawing/2014/main" xmlns="" id="{DA450D16-14F8-48EB-BEE9-77CEEE9125AE}"/>
              </a:ext>
            </a:extLst>
          </p:cNvPr>
          <p:cNvSpPr txBox="1">
            <a:spLocks/>
          </p:cNvSpPr>
          <p:nvPr/>
        </p:nvSpPr>
        <p:spPr>
          <a:xfrm>
            <a:off x="5540017" y="3255082"/>
            <a:ext cx="6164235" cy="36369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/>
              <a:t>Ενθαρρύνονται να εργάζονται συλλογικά σε ομάδες</a:t>
            </a:r>
          </a:p>
        </p:txBody>
      </p:sp>
      <p:grpSp>
        <p:nvGrpSpPr>
          <p:cNvPr id="11" name="Γραφικό 9" descr="Χρήστης">
            <a:extLst>
              <a:ext uri="{FF2B5EF4-FFF2-40B4-BE49-F238E27FC236}">
                <a16:creationId xmlns:a16="http://schemas.microsoft.com/office/drawing/2014/main" xmlns="" id="{DDC6FF0E-B61B-41E4-8057-F7E3CCAE1450}"/>
              </a:ext>
            </a:extLst>
          </p:cNvPr>
          <p:cNvGrpSpPr/>
          <p:nvPr/>
        </p:nvGrpSpPr>
        <p:grpSpPr>
          <a:xfrm>
            <a:off x="6374652" y="885528"/>
            <a:ext cx="691520" cy="711558"/>
            <a:chOff x="5638800" y="29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4" name="Ελεύθερη σχεδίαση: Σχήμα 13">
              <a:extLst>
                <a:ext uri="{FF2B5EF4-FFF2-40B4-BE49-F238E27FC236}">
                  <a16:creationId xmlns:a16="http://schemas.microsoft.com/office/drawing/2014/main" xmlns="" id="{AF0A9EDF-DDF3-4305-8DFA-B27FCFC82226}"/>
                </a:ext>
              </a:extLst>
            </p:cNvPr>
            <p:cNvSpPr/>
            <p:nvPr/>
          </p:nvSpPr>
          <p:spPr>
            <a:xfrm>
              <a:off x="5936456" y="3098006"/>
              <a:ext cx="314325" cy="314325"/>
            </a:xfrm>
            <a:custGeom>
              <a:avLst/>
              <a:gdLst>
                <a:gd name="connsiteX0" fmla="*/ 311944 w 314325"/>
                <a:gd name="connsiteY0" fmla="*/ 159544 h 314325"/>
                <a:gd name="connsiteX1" fmla="*/ 159544 w 314325"/>
                <a:gd name="connsiteY1" fmla="*/ 311944 h 314325"/>
                <a:gd name="connsiteX2" fmla="*/ 7144 w 314325"/>
                <a:gd name="connsiteY2" fmla="*/ 159544 h 314325"/>
                <a:gd name="connsiteX3" fmla="*/ 159544 w 314325"/>
                <a:gd name="connsiteY3" fmla="*/ 7144 h 314325"/>
                <a:gd name="connsiteX4" fmla="*/ 311944 w 314325"/>
                <a:gd name="connsiteY4" fmla="*/ 1595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14325">
                  <a:moveTo>
                    <a:pt x="311944" y="159544"/>
                  </a:moveTo>
                  <a:cubicBezTo>
                    <a:pt x="311944" y="243712"/>
                    <a:pt x="243712" y="311944"/>
                    <a:pt x="159544" y="311944"/>
                  </a:cubicBezTo>
                  <a:cubicBezTo>
                    <a:pt x="75376" y="311944"/>
                    <a:pt x="7144" y="243712"/>
                    <a:pt x="7144" y="159544"/>
                  </a:cubicBezTo>
                  <a:cubicBezTo>
                    <a:pt x="7144" y="75376"/>
                    <a:pt x="75376" y="7144"/>
                    <a:pt x="159544" y="7144"/>
                  </a:cubicBezTo>
                  <a:cubicBezTo>
                    <a:pt x="243712" y="7144"/>
                    <a:pt x="311944" y="75376"/>
                    <a:pt x="311944" y="1595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7" name="Ελεύθερη σχεδίαση: Σχήμα 16">
              <a:extLst>
                <a:ext uri="{FF2B5EF4-FFF2-40B4-BE49-F238E27FC236}">
                  <a16:creationId xmlns:a16="http://schemas.microsoft.com/office/drawing/2014/main" xmlns="" id="{7EA2142C-3A91-4543-9A00-1EF2F2CF4177}"/>
                </a:ext>
              </a:extLst>
            </p:cNvPr>
            <p:cNvSpPr/>
            <p:nvPr/>
          </p:nvSpPr>
          <p:spPr>
            <a:xfrm>
              <a:off x="5784056" y="3440906"/>
              <a:ext cx="619125" cy="314325"/>
            </a:xfrm>
            <a:custGeom>
              <a:avLst/>
              <a:gdLst>
                <a:gd name="connsiteX0" fmla="*/ 616744 w 619125"/>
                <a:gd name="connsiteY0" fmla="*/ 311944 h 314325"/>
                <a:gd name="connsiteX1" fmla="*/ 616744 w 619125"/>
                <a:gd name="connsiteY1" fmla="*/ 159544 h 314325"/>
                <a:gd name="connsiteX2" fmla="*/ 586264 w 619125"/>
                <a:gd name="connsiteY2" fmla="*/ 98584 h 314325"/>
                <a:gd name="connsiteX3" fmla="*/ 437674 w 619125"/>
                <a:gd name="connsiteY3" fmla="*/ 26194 h 314325"/>
                <a:gd name="connsiteX4" fmla="*/ 311944 w 619125"/>
                <a:gd name="connsiteY4" fmla="*/ 7144 h 314325"/>
                <a:gd name="connsiteX5" fmla="*/ 186214 w 619125"/>
                <a:gd name="connsiteY5" fmla="*/ 26194 h 314325"/>
                <a:gd name="connsiteX6" fmla="*/ 37624 w 619125"/>
                <a:gd name="connsiteY6" fmla="*/ 98584 h 314325"/>
                <a:gd name="connsiteX7" fmla="*/ 7144 w 619125"/>
                <a:gd name="connsiteY7" fmla="*/ 159544 h 314325"/>
                <a:gd name="connsiteX8" fmla="*/ 7144 w 619125"/>
                <a:gd name="connsiteY8" fmla="*/ 311944 h 314325"/>
                <a:gd name="connsiteX9" fmla="*/ 616744 w 619125"/>
                <a:gd name="connsiteY9" fmla="*/ 3119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125" h="314325">
                  <a:moveTo>
                    <a:pt x="616744" y="311944"/>
                  </a:moveTo>
                  <a:lnTo>
                    <a:pt x="616744" y="159544"/>
                  </a:lnTo>
                  <a:cubicBezTo>
                    <a:pt x="616744" y="136684"/>
                    <a:pt x="605314" y="113824"/>
                    <a:pt x="586264" y="98584"/>
                  </a:cubicBezTo>
                  <a:cubicBezTo>
                    <a:pt x="544354" y="64294"/>
                    <a:pt x="491014" y="41434"/>
                    <a:pt x="437674" y="26194"/>
                  </a:cubicBezTo>
                  <a:cubicBezTo>
                    <a:pt x="399574" y="14764"/>
                    <a:pt x="357664" y="7144"/>
                    <a:pt x="311944" y="7144"/>
                  </a:cubicBezTo>
                  <a:cubicBezTo>
                    <a:pt x="270034" y="7144"/>
                    <a:pt x="228124" y="14764"/>
                    <a:pt x="186214" y="26194"/>
                  </a:cubicBezTo>
                  <a:cubicBezTo>
                    <a:pt x="132874" y="41434"/>
                    <a:pt x="79534" y="68104"/>
                    <a:pt x="37624" y="98584"/>
                  </a:cubicBezTo>
                  <a:cubicBezTo>
                    <a:pt x="18574" y="113824"/>
                    <a:pt x="7144" y="136684"/>
                    <a:pt x="7144" y="159544"/>
                  </a:cubicBezTo>
                  <a:lnTo>
                    <a:pt x="7144" y="311944"/>
                  </a:lnTo>
                  <a:lnTo>
                    <a:pt x="616744" y="3119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23" name="Γραφικό 21" descr="Σύσκεψη">
            <a:extLst>
              <a:ext uri="{FF2B5EF4-FFF2-40B4-BE49-F238E27FC236}">
                <a16:creationId xmlns:a16="http://schemas.microsoft.com/office/drawing/2014/main" xmlns="" id="{2E933873-341A-4299-A275-020557C23B91}"/>
              </a:ext>
            </a:extLst>
          </p:cNvPr>
          <p:cNvGrpSpPr/>
          <p:nvPr/>
        </p:nvGrpSpPr>
        <p:grpSpPr>
          <a:xfrm>
            <a:off x="10036392" y="793372"/>
            <a:ext cx="817455" cy="914400"/>
            <a:chOff x="9987920" y="843845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4" name="Ελεύθερη σχεδίαση: Σχήμα 23">
              <a:extLst>
                <a:ext uri="{FF2B5EF4-FFF2-40B4-BE49-F238E27FC236}">
                  <a16:creationId xmlns:a16="http://schemas.microsoft.com/office/drawing/2014/main" xmlns="" id="{D1B4353D-A8D3-4CA1-9204-22C271B2EB8F}"/>
                </a:ext>
              </a:extLst>
            </p:cNvPr>
            <p:cNvSpPr/>
            <p:nvPr/>
          </p:nvSpPr>
          <p:spPr>
            <a:xfrm>
              <a:off x="10371301" y="1026249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966"/>
                    <a:pt x="110966" y="140494"/>
                    <a:pt x="73819" y="140494"/>
                  </a:cubicBezTo>
                  <a:cubicBezTo>
                    <a:pt x="36671" y="140494"/>
                    <a:pt x="7144" y="110966"/>
                    <a:pt x="7144" y="73819"/>
                  </a:cubicBezTo>
                  <a:cubicBezTo>
                    <a:pt x="7144" y="36671"/>
                    <a:pt x="36671" y="7144"/>
                    <a:pt x="73819" y="7144"/>
                  </a:cubicBezTo>
                  <a:cubicBezTo>
                    <a:pt x="110966" y="7144"/>
                    <a:pt x="140494" y="37624"/>
                    <a:pt x="140494" y="7381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5" name="Ελεύθερη σχεδίαση: Σχήμα 24">
              <a:extLst>
                <a:ext uri="{FF2B5EF4-FFF2-40B4-BE49-F238E27FC236}">
                  <a16:creationId xmlns:a16="http://schemas.microsoft.com/office/drawing/2014/main" xmlns="" id="{7C59DC49-7F32-4488-A317-20A4E13C6C36}"/>
                </a:ext>
              </a:extLst>
            </p:cNvPr>
            <p:cNvSpPr/>
            <p:nvPr/>
          </p:nvSpPr>
          <p:spPr>
            <a:xfrm>
              <a:off x="10638001" y="1064349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966"/>
                    <a:pt x="110966" y="140494"/>
                    <a:pt x="73819" y="140494"/>
                  </a:cubicBezTo>
                  <a:cubicBezTo>
                    <a:pt x="36671" y="140494"/>
                    <a:pt x="7144" y="110966"/>
                    <a:pt x="7144" y="73819"/>
                  </a:cubicBezTo>
                  <a:cubicBezTo>
                    <a:pt x="7144" y="36671"/>
                    <a:pt x="36671" y="7144"/>
                    <a:pt x="73819" y="7144"/>
                  </a:cubicBezTo>
                  <a:cubicBezTo>
                    <a:pt x="110966" y="7144"/>
                    <a:pt x="140494" y="36671"/>
                    <a:pt x="140494" y="7381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7" name="Ελεύθερη σχεδίαση: Σχήμα 26">
              <a:extLst>
                <a:ext uri="{FF2B5EF4-FFF2-40B4-BE49-F238E27FC236}">
                  <a16:creationId xmlns:a16="http://schemas.microsoft.com/office/drawing/2014/main" xmlns="" id="{36B1587A-9511-4EB3-9315-2B7FDCDF0758}"/>
                </a:ext>
              </a:extLst>
            </p:cNvPr>
            <p:cNvSpPr/>
            <p:nvPr/>
          </p:nvSpPr>
          <p:spPr>
            <a:xfrm>
              <a:off x="10104601" y="1064349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966"/>
                    <a:pt x="110966" y="140494"/>
                    <a:pt x="73819" y="140494"/>
                  </a:cubicBezTo>
                  <a:cubicBezTo>
                    <a:pt x="36671" y="140494"/>
                    <a:pt x="7144" y="110966"/>
                    <a:pt x="7144" y="73819"/>
                  </a:cubicBezTo>
                  <a:cubicBezTo>
                    <a:pt x="7144" y="36671"/>
                    <a:pt x="36671" y="7144"/>
                    <a:pt x="73819" y="7144"/>
                  </a:cubicBezTo>
                  <a:cubicBezTo>
                    <a:pt x="110966" y="7144"/>
                    <a:pt x="140494" y="36671"/>
                    <a:pt x="140494" y="7381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8" name="Ελεύθερη σχεδίαση: Σχήμα 27">
              <a:extLst>
                <a:ext uri="{FF2B5EF4-FFF2-40B4-BE49-F238E27FC236}">
                  <a16:creationId xmlns:a16="http://schemas.microsoft.com/office/drawing/2014/main" xmlns="" id="{A72F3ACC-38A0-4966-B15E-22C7F1F6DB61}"/>
                </a:ext>
              </a:extLst>
            </p:cNvPr>
            <p:cNvSpPr/>
            <p:nvPr/>
          </p:nvSpPr>
          <p:spPr>
            <a:xfrm>
              <a:off x="10062691" y="1310094"/>
              <a:ext cx="762000" cy="257175"/>
            </a:xfrm>
            <a:custGeom>
              <a:avLst/>
              <a:gdLst>
                <a:gd name="connsiteX0" fmla="*/ 7144 w 762000"/>
                <a:gd name="connsiteY0" fmla="*/ 258604 h 257175"/>
                <a:gd name="connsiteX1" fmla="*/ 382429 w 762000"/>
                <a:gd name="connsiteY1" fmla="*/ 7144 h 257175"/>
                <a:gd name="connsiteX2" fmla="*/ 757714 w 762000"/>
                <a:gd name="connsiteY2" fmla="*/ 258604 h 257175"/>
                <a:gd name="connsiteX3" fmla="*/ 7144 w 762000"/>
                <a:gd name="connsiteY3" fmla="*/ 258604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0" h="257175">
                  <a:moveTo>
                    <a:pt x="7144" y="258604"/>
                  </a:moveTo>
                  <a:cubicBezTo>
                    <a:pt x="7144" y="119539"/>
                    <a:pt x="174784" y="7144"/>
                    <a:pt x="382429" y="7144"/>
                  </a:cubicBezTo>
                  <a:cubicBezTo>
                    <a:pt x="589121" y="7144"/>
                    <a:pt x="757714" y="119539"/>
                    <a:pt x="757714" y="258604"/>
                  </a:cubicBezTo>
                  <a:lnTo>
                    <a:pt x="7144" y="2586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9" name="Ελεύθερη σχεδίαση: Σχήμα 28">
              <a:extLst>
                <a:ext uri="{FF2B5EF4-FFF2-40B4-BE49-F238E27FC236}">
                  <a16:creationId xmlns:a16="http://schemas.microsoft.com/office/drawing/2014/main" xmlns="" id="{B3507857-8696-4114-A125-C185E8F8D38C}"/>
                </a:ext>
              </a:extLst>
            </p:cNvPr>
            <p:cNvSpPr/>
            <p:nvPr/>
          </p:nvSpPr>
          <p:spPr>
            <a:xfrm>
              <a:off x="10056976" y="1217104"/>
              <a:ext cx="238125" cy="228600"/>
            </a:xfrm>
            <a:custGeom>
              <a:avLst/>
              <a:gdLst>
                <a:gd name="connsiteX0" fmla="*/ 98584 w 238125"/>
                <a:gd name="connsiteY0" fmla="*/ 135376 h 228600"/>
                <a:gd name="connsiteX1" fmla="*/ 235744 w 238125"/>
                <a:gd name="connsiteY1" fmla="*/ 74416 h 228600"/>
                <a:gd name="connsiteX2" fmla="*/ 235744 w 238125"/>
                <a:gd name="connsiteY2" fmla="*/ 63938 h 228600"/>
                <a:gd name="connsiteX3" fmla="*/ 224314 w 238125"/>
                <a:gd name="connsiteY3" fmla="*/ 36316 h 228600"/>
                <a:gd name="connsiteX4" fmla="*/ 206216 w 238125"/>
                <a:gd name="connsiteY4" fmla="*/ 25838 h 228600"/>
                <a:gd name="connsiteX5" fmla="*/ 38576 w 238125"/>
                <a:gd name="connsiteY5" fmla="*/ 24886 h 228600"/>
                <a:gd name="connsiteX6" fmla="*/ 17621 w 238125"/>
                <a:gd name="connsiteY6" fmla="*/ 36316 h 228600"/>
                <a:gd name="connsiteX7" fmla="*/ 7144 w 238125"/>
                <a:gd name="connsiteY7" fmla="*/ 63938 h 228600"/>
                <a:gd name="connsiteX8" fmla="*/ 7144 w 238125"/>
                <a:gd name="connsiteY8" fmla="*/ 225863 h 228600"/>
                <a:gd name="connsiteX9" fmla="*/ 98584 w 238125"/>
                <a:gd name="connsiteY9" fmla="*/ 135376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228600">
                  <a:moveTo>
                    <a:pt x="98584" y="135376"/>
                  </a:moveTo>
                  <a:cubicBezTo>
                    <a:pt x="138589" y="108706"/>
                    <a:pt x="185261" y="87751"/>
                    <a:pt x="235744" y="74416"/>
                  </a:cubicBezTo>
                  <a:lnTo>
                    <a:pt x="235744" y="63938"/>
                  </a:lnTo>
                  <a:cubicBezTo>
                    <a:pt x="235744" y="53461"/>
                    <a:pt x="230981" y="42983"/>
                    <a:pt x="224314" y="36316"/>
                  </a:cubicBezTo>
                  <a:cubicBezTo>
                    <a:pt x="221456" y="33458"/>
                    <a:pt x="214789" y="29648"/>
                    <a:pt x="206216" y="25838"/>
                  </a:cubicBezTo>
                  <a:cubicBezTo>
                    <a:pt x="153829" y="1073"/>
                    <a:pt x="91916" y="1073"/>
                    <a:pt x="38576" y="24886"/>
                  </a:cubicBezTo>
                  <a:cubicBezTo>
                    <a:pt x="29051" y="28696"/>
                    <a:pt x="21431" y="33458"/>
                    <a:pt x="17621" y="36316"/>
                  </a:cubicBezTo>
                  <a:cubicBezTo>
                    <a:pt x="11906" y="42983"/>
                    <a:pt x="7144" y="53461"/>
                    <a:pt x="7144" y="63938"/>
                  </a:cubicBezTo>
                  <a:lnTo>
                    <a:pt x="7144" y="225863"/>
                  </a:lnTo>
                  <a:cubicBezTo>
                    <a:pt x="29051" y="192526"/>
                    <a:pt x="59531" y="161093"/>
                    <a:pt x="98584" y="13537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0" name="Ελεύθερη σχεδίαση: Σχήμα 29">
              <a:extLst>
                <a:ext uri="{FF2B5EF4-FFF2-40B4-BE49-F238E27FC236}">
                  <a16:creationId xmlns:a16="http://schemas.microsoft.com/office/drawing/2014/main" xmlns="" id="{B4031077-8EA7-4C2E-9B9D-D88652548A69}"/>
                </a:ext>
              </a:extLst>
            </p:cNvPr>
            <p:cNvSpPr/>
            <p:nvPr/>
          </p:nvSpPr>
          <p:spPr>
            <a:xfrm>
              <a:off x="10322724" y="1179004"/>
              <a:ext cx="238125" cy="104775"/>
            </a:xfrm>
            <a:custGeom>
              <a:avLst/>
              <a:gdLst>
                <a:gd name="connsiteX0" fmla="*/ 236696 w 238125"/>
                <a:gd name="connsiteY0" fmla="*/ 102991 h 104775"/>
                <a:gd name="connsiteX1" fmla="*/ 236696 w 238125"/>
                <a:gd name="connsiteY1" fmla="*/ 63938 h 104775"/>
                <a:gd name="connsiteX2" fmla="*/ 225266 w 238125"/>
                <a:gd name="connsiteY2" fmla="*/ 36316 h 104775"/>
                <a:gd name="connsiteX3" fmla="*/ 207169 w 238125"/>
                <a:gd name="connsiteY3" fmla="*/ 25838 h 104775"/>
                <a:gd name="connsiteX4" fmla="*/ 39529 w 238125"/>
                <a:gd name="connsiteY4" fmla="*/ 24886 h 104775"/>
                <a:gd name="connsiteX5" fmla="*/ 18574 w 238125"/>
                <a:gd name="connsiteY5" fmla="*/ 36316 h 104775"/>
                <a:gd name="connsiteX6" fmla="*/ 7144 w 238125"/>
                <a:gd name="connsiteY6" fmla="*/ 63938 h 104775"/>
                <a:gd name="connsiteX7" fmla="*/ 7144 w 238125"/>
                <a:gd name="connsiteY7" fmla="*/ 102991 h 104775"/>
                <a:gd name="connsiteX8" fmla="*/ 121444 w 238125"/>
                <a:gd name="connsiteY8" fmla="*/ 91561 h 104775"/>
                <a:gd name="connsiteX9" fmla="*/ 236696 w 238125"/>
                <a:gd name="connsiteY9" fmla="*/ 102991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04775">
                  <a:moveTo>
                    <a:pt x="236696" y="102991"/>
                  </a:moveTo>
                  <a:lnTo>
                    <a:pt x="236696" y="63938"/>
                  </a:lnTo>
                  <a:cubicBezTo>
                    <a:pt x="236696" y="53461"/>
                    <a:pt x="231934" y="42983"/>
                    <a:pt x="225266" y="36316"/>
                  </a:cubicBezTo>
                  <a:cubicBezTo>
                    <a:pt x="222409" y="33458"/>
                    <a:pt x="215741" y="29648"/>
                    <a:pt x="207169" y="25838"/>
                  </a:cubicBezTo>
                  <a:cubicBezTo>
                    <a:pt x="154781" y="1073"/>
                    <a:pt x="92869" y="1073"/>
                    <a:pt x="39529" y="24886"/>
                  </a:cubicBezTo>
                  <a:cubicBezTo>
                    <a:pt x="30004" y="28696"/>
                    <a:pt x="22384" y="33458"/>
                    <a:pt x="18574" y="36316"/>
                  </a:cubicBezTo>
                  <a:cubicBezTo>
                    <a:pt x="10954" y="42983"/>
                    <a:pt x="7144" y="53461"/>
                    <a:pt x="7144" y="63938"/>
                  </a:cubicBezTo>
                  <a:lnTo>
                    <a:pt x="7144" y="102991"/>
                  </a:lnTo>
                  <a:cubicBezTo>
                    <a:pt x="44291" y="95371"/>
                    <a:pt x="82391" y="91561"/>
                    <a:pt x="121444" y="91561"/>
                  </a:cubicBezTo>
                  <a:cubicBezTo>
                    <a:pt x="160496" y="91561"/>
                    <a:pt x="199549" y="96323"/>
                    <a:pt x="236696" y="10299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1" name="Ελεύθερη σχεδίαση: Σχήμα 30">
              <a:extLst>
                <a:ext uri="{FF2B5EF4-FFF2-40B4-BE49-F238E27FC236}">
                  <a16:creationId xmlns:a16="http://schemas.microsoft.com/office/drawing/2014/main" xmlns="" id="{B6A5E1AE-9378-436E-BA81-60DD1B8EE0A4}"/>
                </a:ext>
              </a:extLst>
            </p:cNvPr>
            <p:cNvSpPr/>
            <p:nvPr/>
          </p:nvSpPr>
          <p:spPr>
            <a:xfrm>
              <a:off x="10589424" y="1217104"/>
              <a:ext cx="238125" cy="228600"/>
            </a:xfrm>
            <a:custGeom>
              <a:avLst/>
              <a:gdLst>
                <a:gd name="connsiteX0" fmla="*/ 236696 w 238125"/>
                <a:gd name="connsiteY0" fmla="*/ 225863 h 228600"/>
                <a:gd name="connsiteX1" fmla="*/ 236696 w 238125"/>
                <a:gd name="connsiteY1" fmla="*/ 63938 h 228600"/>
                <a:gd name="connsiteX2" fmla="*/ 225266 w 238125"/>
                <a:gd name="connsiteY2" fmla="*/ 36316 h 228600"/>
                <a:gd name="connsiteX3" fmla="*/ 207169 w 238125"/>
                <a:gd name="connsiteY3" fmla="*/ 25838 h 228600"/>
                <a:gd name="connsiteX4" fmla="*/ 39529 w 238125"/>
                <a:gd name="connsiteY4" fmla="*/ 24886 h 228600"/>
                <a:gd name="connsiteX5" fmla="*/ 18574 w 238125"/>
                <a:gd name="connsiteY5" fmla="*/ 36316 h 228600"/>
                <a:gd name="connsiteX6" fmla="*/ 7144 w 238125"/>
                <a:gd name="connsiteY6" fmla="*/ 63938 h 228600"/>
                <a:gd name="connsiteX7" fmla="*/ 7144 w 238125"/>
                <a:gd name="connsiteY7" fmla="*/ 74416 h 228600"/>
                <a:gd name="connsiteX8" fmla="*/ 144304 w 238125"/>
                <a:gd name="connsiteY8" fmla="*/ 135376 h 228600"/>
                <a:gd name="connsiteX9" fmla="*/ 236696 w 238125"/>
                <a:gd name="connsiteY9" fmla="*/ 225863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228600">
                  <a:moveTo>
                    <a:pt x="236696" y="225863"/>
                  </a:moveTo>
                  <a:lnTo>
                    <a:pt x="236696" y="63938"/>
                  </a:lnTo>
                  <a:cubicBezTo>
                    <a:pt x="236696" y="53461"/>
                    <a:pt x="231934" y="42983"/>
                    <a:pt x="225266" y="36316"/>
                  </a:cubicBezTo>
                  <a:cubicBezTo>
                    <a:pt x="222409" y="33458"/>
                    <a:pt x="215741" y="29648"/>
                    <a:pt x="207169" y="25838"/>
                  </a:cubicBezTo>
                  <a:cubicBezTo>
                    <a:pt x="154781" y="1073"/>
                    <a:pt x="92869" y="1073"/>
                    <a:pt x="39529" y="24886"/>
                  </a:cubicBezTo>
                  <a:cubicBezTo>
                    <a:pt x="30004" y="28696"/>
                    <a:pt x="22384" y="33458"/>
                    <a:pt x="18574" y="36316"/>
                  </a:cubicBezTo>
                  <a:cubicBezTo>
                    <a:pt x="10954" y="42983"/>
                    <a:pt x="7144" y="53461"/>
                    <a:pt x="7144" y="63938"/>
                  </a:cubicBezTo>
                  <a:lnTo>
                    <a:pt x="7144" y="74416"/>
                  </a:lnTo>
                  <a:cubicBezTo>
                    <a:pt x="57626" y="87751"/>
                    <a:pt x="104299" y="108706"/>
                    <a:pt x="144304" y="135376"/>
                  </a:cubicBezTo>
                  <a:cubicBezTo>
                    <a:pt x="184309" y="161093"/>
                    <a:pt x="214789" y="192526"/>
                    <a:pt x="236696" y="22586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pic>
        <p:nvPicPr>
          <p:cNvPr id="33" name="Γραφικό 32" descr="Βέλος: Περιστροφή δεξιά">
            <a:extLst>
              <a:ext uri="{FF2B5EF4-FFF2-40B4-BE49-F238E27FC236}">
                <a16:creationId xmlns:a16="http://schemas.microsoft.com/office/drawing/2014/main" xmlns="" id="{09A214DC-1B59-4D2F-B663-13DD237A7E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276375" y="2301998"/>
            <a:ext cx="691520" cy="691520"/>
          </a:xfrm>
          <a:prstGeom prst="rect">
            <a:avLst/>
          </a:prstGeom>
        </p:spPr>
      </p:pic>
      <p:sp>
        <p:nvSpPr>
          <p:cNvPr id="34" name="Ορθογώνιο 33">
            <a:extLst>
              <a:ext uri="{FF2B5EF4-FFF2-40B4-BE49-F238E27FC236}">
                <a16:creationId xmlns:a16="http://schemas.microsoft.com/office/drawing/2014/main" xmlns="" id="{B06C2BF3-CD13-428D-8A60-AE18830D1A3D}"/>
              </a:ext>
            </a:extLst>
          </p:cNvPr>
          <p:cNvSpPr/>
          <p:nvPr/>
        </p:nvSpPr>
        <p:spPr>
          <a:xfrm>
            <a:off x="5657407" y="4865691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Η λήψη αποφάσεων πρέπει φυσικά να είναι αποκεντρωμένη</a:t>
            </a:r>
          </a:p>
        </p:txBody>
      </p:sp>
      <p:pic>
        <p:nvPicPr>
          <p:cNvPr id="67" name="Γραφικό 66" descr="Βέλος: Περιστροφή δεξιά">
            <a:extLst>
              <a:ext uri="{FF2B5EF4-FFF2-40B4-BE49-F238E27FC236}">
                <a16:creationId xmlns:a16="http://schemas.microsoft.com/office/drawing/2014/main" xmlns="" id="{F231086B-DA38-44EE-A1A4-8EBC8C7FC8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276374" y="3813539"/>
            <a:ext cx="691520" cy="69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636983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Θέση εικόνας 39" descr="Κοντινό τριγωνικό σχέδιο δόμησης">
            <a:extLst>
              <a:ext uri="{FF2B5EF4-FFF2-40B4-BE49-F238E27FC236}">
                <a16:creationId xmlns:a16="http://schemas.microsoft.com/office/drawing/2014/main" xmlns="" id="{EEBDBA04-0A46-4EEF-9225-A60E8C5589B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12192000" cy="6087014"/>
          </a:xfrm>
        </p:spPr>
      </p:pic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49</a:t>
            </a:fld>
            <a:endParaRPr lang="el-GR" dirty="0"/>
          </a:p>
        </p:txBody>
      </p:sp>
      <p:sp>
        <p:nvSpPr>
          <p:cNvPr id="12" name="Τίτλος 2">
            <a:extLst>
              <a:ext uri="{FF2B5EF4-FFF2-40B4-BE49-F238E27FC236}">
                <a16:creationId xmlns:a16="http://schemas.microsoft.com/office/drawing/2014/main" xmlns="" id="{E11E2757-86A0-444B-8050-31F09C3A8579}"/>
              </a:ext>
            </a:extLst>
          </p:cNvPr>
          <p:cNvSpPr txBox="1">
            <a:spLocks/>
          </p:cNvSpPr>
          <p:nvPr/>
        </p:nvSpPr>
        <p:spPr>
          <a:xfrm>
            <a:off x="6697033" y="417616"/>
            <a:ext cx="4860000" cy="525178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lIns="432000" tIns="72000" rIns="288000" bIns="140400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 spc="-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l-GR" sz="5000" dirty="0"/>
          </a:p>
        </p:txBody>
      </p:sp>
      <p:sp>
        <p:nvSpPr>
          <p:cNvPr id="39" name="Text Placeholder 24">
            <a:extLst>
              <a:ext uri="{FF2B5EF4-FFF2-40B4-BE49-F238E27FC236}">
                <a16:creationId xmlns:a16="http://schemas.microsoft.com/office/drawing/2014/main" xmlns="" id="{E0DDBEEB-82B9-486A-A2EC-3309C9898C6B}"/>
              </a:ext>
            </a:extLst>
          </p:cNvPr>
          <p:cNvSpPr txBox="1">
            <a:spLocks/>
          </p:cNvSpPr>
          <p:nvPr/>
        </p:nvSpPr>
        <p:spPr>
          <a:xfrm>
            <a:off x="7459472" y="3031215"/>
            <a:ext cx="3562205" cy="21977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600" dirty="0"/>
              <a:t>Συνεργασία (κάθετη και οριζόντια)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600" dirty="0"/>
              <a:t>Ευπροσάρμοστες αρμοδιότητες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600" dirty="0"/>
              <a:t>Λίγοι κανόνες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600" dirty="0"/>
              <a:t>Άτυπη επικοινωνία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600" dirty="0"/>
              <a:t>Αποκεντρωμένη λήψη αποφάσεων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600" dirty="0"/>
              <a:t>Πιο επίπεδες τομές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l-GR" sz="1600" dirty="0"/>
          </a:p>
        </p:txBody>
      </p:sp>
      <p:sp>
        <p:nvSpPr>
          <p:cNvPr id="44" name="TextBox 37">
            <a:extLst>
              <a:ext uri="{FF2B5EF4-FFF2-40B4-BE49-F238E27FC236}">
                <a16:creationId xmlns:a16="http://schemas.microsoft.com/office/drawing/2014/main" xmlns="" id="{8F2D4565-D14A-40E4-8B56-13F85A008A0E}"/>
              </a:ext>
            </a:extLst>
          </p:cNvPr>
          <p:cNvSpPr txBox="1"/>
          <p:nvPr/>
        </p:nvSpPr>
        <p:spPr>
          <a:xfrm>
            <a:off x="9808546" y="608701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0" name="Τίτλος 2">
            <a:extLst>
              <a:ext uri="{FF2B5EF4-FFF2-40B4-BE49-F238E27FC236}">
                <a16:creationId xmlns:a16="http://schemas.microsoft.com/office/drawing/2014/main" xmlns="" id="{1EC11363-3248-48E7-9476-A187AE687EF9}"/>
              </a:ext>
            </a:extLst>
          </p:cNvPr>
          <p:cNvSpPr txBox="1">
            <a:spLocks/>
          </p:cNvSpPr>
          <p:nvPr/>
        </p:nvSpPr>
        <p:spPr>
          <a:xfrm>
            <a:off x="634773" y="417616"/>
            <a:ext cx="4860000" cy="525178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lIns="432000" tIns="72000" rIns="288000" bIns="140400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 spc="-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l-GR" sz="5000" dirty="0"/>
          </a:p>
        </p:txBody>
      </p:sp>
      <p:sp>
        <p:nvSpPr>
          <p:cNvPr id="2" name="Ισοσκελές τρίγωνο 1">
            <a:extLst>
              <a:ext uri="{FF2B5EF4-FFF2-40B4-BE49-F238E27FC236}">
                <a16:creationId xmlns:a16="http://schemas.microsoft.com/office/drawing/2014/main" xmlns="" id="{851CC9CD-1644-4D74-9114-685AB2F65862}"/>
              </a:ext>
            </a:extLst>
          </p:cNvPr>
          <p:cNvSpPr/>
          <p:nvPr/>
        </p:nvSpPr>
        <p:spPr>
          <a:xfrm>
            <a:off x="1837227" y="779209"/>
            <a:ext cx="2326236" cy="1777284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" name="Text Placeholder 24">
            <a:extLst>
              <a:ext uri="{FF2B5EF4-FFF2-40B4-BE49-F238E27FC236}">
                <a16:creationId xmlns:a16="http://schemas.microsoft.com/office/drawing/2014/main" xmlns="" id="{E6CAA865-8E61-4A60-B9E7-2BF698C492E4}"/>
              </a:ext>
            </a:extLst>
          </p:cNvPr>
          <p:cNvSpPr txBox="1">
            <a:spLocks/>
          </p:cNvSpPr>
          <p:nvPr/>
        </p:nvSpPr>
        <p:spPr>
          <a:xfrm>
            <a:off x="2282402" y="2085893"/>
            <a:ext cx="1554198" cy="3518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b="1" dirty="0">
                <a:solidFill>
                  <a:schemeClr val="bg1"/>
                </a:solidFill>
              </a:rPr>
              <a:t>Μηχανιστικοί</a:t>
            </a:r>
          </a:p>
        </p:txBody>
      </p:sp>
      <p:sp>
        <p:nvSpPr>
          <p:cNvPr id="45" name="Text Placeholder 24">
            <a:extLst>
              <a:ext uri="{FF2B5EF4-FFF2-40B4-BE49-F238E27FC236}">
                <a16:creationId xmlns:a16="http://schemas.microsoft.com/office/drawing/2014/main" xmlns="" id="{54FB29BD-705C-47A4-8B43-1E39A4CC4CC3}"/>
              </a:ext>
            </a:extLst>
          </p:cNvPr>
          <p:cNvSpPr txBox="1">
            <a:spLocks/>
          </p:cNvSpPr>
          <p:nvPr/>
        </p:nvSpPr>
        <p:spPr>
          <a:xfrm>
            <a:off x="1395758" y="3043507"/>
            <a:ext cx="3441556" cy="212453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600" dirty="0"/>
              <a:t>Άκαμπτες ιεραρχικές σχέσεις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600" dirty="0"/>
              <a:t>Καθορισμένες αρμοδιότητες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600" dirty="0"/>
              <a:t>Πολλοί κανόνες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600" dirty="0"/>
              <a:t>Τυποποιημένοι δίαυλοι επικοινωνίας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600" dirty="0"/>
              <a:t>Συγκεντρωτική εξουσία αποφάσεων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600" dirty="0"/>
              <a:t>Υψηλότερες δομές</a:t>
            </a:r>
          </a:p>
        </p:txBody>
      </p:sp>
      <p:sp>
        <p:nvSpPr>
          <p:cNvPr id="10" name="Ελεύθερη σχεδίαση: Σχήμα 9">
            <a:extLst>
              <a:ext uri="{FF2B5EF4-FFF2-40B4-BE49-F238E27FC236}">
                <a16:creationId xmlns:a16="http://schemas.microsoft.com/office/drawing/2014/main" xmlns="" id="{250348EF-5F3C-40C1-AD5E-898E27A0934F}"/>
              </a:ext>
            </a:extLst>
          </p:cNvPr>
          <p:cNvSpPr/>
          <p:nvPr/>
        </p:nvSpPr>
        <p:spPr>
          <a:xfrm>
            <a:off x="7747392" y="947651"/>
            <a:ext cx="2607381" cy="1608842"/>
          </a:xfrm>
          <a:custGeom>
            <a:avLst/>
            <a:gdLst>
              <a:gd name="connsiteX0" fmla="*/ 655471 w 2607381"/>
              <a:gd name="connsiteY0" fmla="*/ 903250 h 1608842"/>
              <a:gd name="connsiteX1" fmla="*/ 397893 w 2607381"/>
              <a:gd name="connsiteY1" fmla="*/ 1238101 h 1608842"/>
              <a:gd name="connsiteX2" fmla="*/ 88800 w 2607381"/>
              <a:gd name="connsiteY2" fmla="*/ 1173707 h 1608842"/>
              <a:gd name="connsiteX3" fmla="*/ 24406 w 2607381"/>
              <a:gd name="connsiteY3" fmla="*/ 800219 h 1608842"/>
              <a:gd name="connsiteX4" fmla="*/ 449409 w 2607381"/>
              <a:gd name="connsiteY4" fmla="*/ 516884 h 1608842"/>
              <a:gd name="connsiteX5" fmla="*/ 526682 w 2607381"/>
              <a:gd name="connsiteY5" fmla="*/ 169154 h 1608842"/>
              <a:gd name="connsiteX6" fmla="*/ 745623 w 2607381"/>
              <a:gd name="connsiteY6" fmla="*/ 182033 h 1608842"/>
              <a:gd name="connsiteX7" fmla="*/ 925927 w 2607381"/>
              <a:gd name="connsiteY7" fmla="*/ 362338 h 1608842"/>
              <a:gd name="connsiteX8" fmla="*/ 1054716 w 2607381"/>
              <a:gd name="connsiteY8" fmla="*/ 426732 h 1608842"/>
              <a:gd name="connsiteX9" fmla="*/ 1299414 w 2607381"/>
              <a:gd name="connsiteY9" fmla="*/ 413853 h 1608842"/>
              <a:gd name="connsiteX10" fmla="*/ 1634265 w 2607381"/>
              <a:gd name="connsiteY10" fmla="*/ 91881 h 1608842"/>
              <a:gd name="connsiteX11" fmla="*/ 1788812 w 2607381"/>
              <a:gd name="connsiteY11" fmla="*/ 14608 h 1608842"/>
              <a:gd name="connsiteX12" fmla="*/ 1917600 w 2607381"/>
              <a:gd name="connsiteY12" fmla="*/ 27487 h 1608842"/>
              <a:gd name="connsiteX13" fmla="*/ 2123662 w 2607381"/>
              <a:gd name="connsiteY13" fmla="*/ 285064 h 1608842"/>
              <a:gd name="connsiteX14" fmla="*/ 2123662 w 2607381"/>
              <a:gd name="connsiteY14" fmla="*/ 529763 h 1608842"/>
              <a:gd name="connsiteX15" fmla="*/ 2458513 w 2607381"/>
              <a:gd name="connsiteY15" fmla="*/ 581278 h 1608842"/>
              <a:gd name="connsiteX16" fmla="*/ 2600181 w 2607381"/>
              <a:gd name="connsiteY16" fmla="*/ 748704 h 1608842"/>
              <a:gd name="connsiteX17" fmla="*/ 2535786 w 2607381"/>
              <a:gd name="connsiteY17" fmla="*/ 1006281 h 1608842"/>
              <a:gd name="connsiteX18" fmla="*/ 2110783 w 2607381"/>
              <a:gd name="connsiteY18" fmla="*/ 1044918 h 1608842"/>
              <a:gd name="connsiteX19" fmla="*/ 1878964 w 2607381"/>
              <a:gd name="connsiteY19" fmla="*/ 1250980 h 1608842"/>
              <a:gd name="connsiteX20" fmla="*/ 1634265 w 2607381"/>
              <a:gd name="connsiteY20" fmla="*/ 1560073 h 1608842"/>
              <a:gd name="connsiteX21" fmla="*/ 1106231 w 2607381"/>
              <a:gd name="connsiteY21" fmla="*/ 1560073 h 1608842"/>
              <a:gd name="connsiteX22" fmla="*/ 810017 w 2607381"/>
              <a:gd name="connsiteY22" fmla="*/ 1096433 h 1608842"/>
              <a:gd name="connsiteX23" fmla="*/ 655471 w 2607381"/>
              <a:gd name="connsiteY23" fmla="*/ 903250 h 1608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607381" h="1608842">
                <a:moveTo>
                  <a:pt x="655471" y="903250"/>
                </a:moveTo>
                <a:cubicBezTo>
                  <a:pt x="586784" y="926861"/>
                  <a:pt x="492338" y="1193025"/>
                  <a:pt x="397893" y="1238101"/>
                </a:cubicBezTo>
                <a:cubicBezTo>
                  <a:pt x="303448" y="1283177"/>
                  <a:pt x="151048" y="1246687"/>
                  <a:pt x="88800" y="1173707"/>
                </a:cubicBezTo>
                <a:cubicBezTo>
                  <a:pt x="26552" y="1100727"/>
                  <a:pt x="-35696" y="909690"/>
                  <a:pt x="24406" y="800219"/>
                </a:cubicBezTo>
                <a:cubicBezTo>
                  <a:pt x="84508" y="690748"/>
                  <a:pt x="365696" y="622061"/>
                  <a:pt x="449409" y="516884"/>
                </a:cubicBezTo>
                <a:cubicBezTo>
                  <a:pt x="533122" y="411707"/>
                  <a:pt x="477313" y="224962"/>
                  <a:pt x="526682" y="169154"/>
                </a:cubicBezTo>
                <a:cubicBezTo>
                  <a:pt x="576051" y="113346"/>
                  <a:pt x="679082" y="149836"/>
                  <a:pt x="745623" y="182033"/>
                </a:cubicBezTo>
                <a:cubicBezTo>
                  <a:pt x="812164" y="214230"/>
                  <a:pt x="874412" y="321555"/>
                  <a:pt x="925927" y="362338"/>
                </a:cubicBezTo>
                <a:cubicBezTo>
                  <a:pt x="977442" y="403121"/>
                  <a:pt x="992468" y="418146"/>
                  <a:pt x="1054716" y="426732"/>
                </a:cubicBezTo>
                <a:cubicBezTo>
                  <a:pt x="1116964" y="435318"/>
                  <a:pt x="1202823" y="469661"/>
                  <a:pt x="1299414" y="413853"/>
                </a:cubicBezTo>
                <a:cubicBezTo>
                  <a:pt x="1396006" y="358044"/>
                  <a:pt x="1552699" y="158422"/>
                  <a:pt x="1634265" y="91881"/>
                </a:cubicBezTo>
                <a:cubicBezTo>
                  <a:pt x="1715831" y="25340"/>
                  <a:pt x="1741590" y="25340"/>
                  <a:pt x="1788812" y="14608"/>
                </a:cubicBezTo>
                <a:cubicBezTo>
                  <a:pt x="1836034" y="3876"/>
                  <a:pt x="1861792" y="-17589"/>
                  <a:pt x="1917600" y="27487"/>
                </a:cubicBezTo>
                <a:cubicBezTo>
                  <a:pt x="1973408" y="72563"/>
                  <a:pt x="2089318" y="201351"/>
                  <a:pt x="2123662" y="285064"/>
                </a:cubicBezTo>
                <a:cubicBezTo>
                  <a:pt x="2158006" y="368777"/>
                  <a:pt x="2067854" y="480394"/>
                  <a:pt x="2123662" y="529763"/>
                </a:cubicBezTo>
                <a:cubicBezTo>
                  <a:pt x="2179470" y="579132"/>
                  <a:pt x="2379093" y="544788"/>
                  <a:pt x="2458513" y="581278"/>
                </a:cubicBezTo>
                <a:cubicBezTo>
                  <a:pt x="2537933" y="617768"/>
                  <a:pt x="2587302" y="677870"/>
                  <a:pt x="2600181" y="748704"/>
                </a:cubicBezTo>
                <a:cubicBezTo>
                  <a:pt x="2613060" y="819538"/>
                  <a:pt x="2617352" y="956912"/>
                  <a:pt x="2535786" y="1006281"/>
                </a:cubicBezTo>
                <a:cubicBezTo>
                  <a:pt x="2454220" y="1055650"/>
                  <a:pt x="2220253" y="1004135"/>
                  <a:pt x="2110783" y="1044918"/>
                </a:cubicBezTo>
                <a:cubicBezTo>
                  <a:pt x="2001313" y="1085701"/>
                  <a:pt x="1958384" y="1165121"/>
                  <a:pt x="1878964" y="1250980"/>
                </a:cubicBezTo>
                <a:cubicBezTo>
                  <a:pt x="1799544" y="1336839"/>
                  <a:pt x="1763054" y="1508558"/>
                  <a:pt x="1634265" y="1560073"/>
                </a:cubicBezTo>
                <a:cubicBezTo>
                  <a:pt x="1505476" y="1611588"/>
                  <a:pt x="1243606" y="1637346"/>
                  <a:pt x="1106231" y="1560073"/>
                </a:cubicBezTo>
                <a:cubicBezTo>
                  <a:pt x="968856" y="1482800"/>
                  <a:pt x="885144" y="1210197"/>
                  <a:pt x="810017" y="1096433"/>
                </a:cubicBezTo>
                <a:cubicBezTo>
                  <a:pt x="734890" y="982670"/>
                  <a:pt x="724158" y="879639"/>
                  <a:pt x="655471" y="90325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8" name="Text Placeholder 24">
            <a:extLst>
              <a:ext uri="{FF2B5EF4-FFF2-40B4-BE49-F238E27FC236}">
                <a16:creationId xmlns:a16="http://schemas.microsoft.com/office/drawing/2014/main" xmlns="" id="{CA1D0A51-DCEC-418B-B64A-46ED0A77F83A}"/>
              </a:ext>
            </a:extLst>
          </p:cNvPr>
          <p:cNvSpPr txBox="1">
            <a:spLocks/>
          </p:cNvSpPr>
          <p:nvPr/>
        </p:nvSpPr>
        <p:spPr>
          <a:xfrm>
            <a:off x="8349934" y="1576166"/>
            <a:ext cx="1554198" cy="3518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b="1" dirty="0">
                <a:solidFill>
                  <a:schemeClr val="bg1"/>
                </a:solidFill>
              </a:rPr>
              <a:t>Οργανικοί</a:t>
            </a:r>
          </a:p>
        </p:txBody>
      </p:sp>
    </p:spTree>
    <p:extLst>
      <p:ext uri="{BB962C8B-B14F-4D97-AF65-F5344CB8AC3E}">
        <p14:creationId xmlns:p14="http://schemas.microsoft.com/office/powerpoint/2010/main" xmlns="" val="2620005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Ομάδα 72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39" name="Θέση κειμένου 38"/>
          <p:cNvSpPr>
            <a:spLocks noGrp="1"/>
          </p:cNvSpPr>
          <p:nvPr>
            <p:ph type="body" sz="quarter" idx="32"/>
          </p:nvPr>
        </p:nvSpPr>
        <p:spPr>
          <a:xfrm>
            <a:off x="5112043" y="928477"/>
            <a:ext cx="6659814" cy="360000"/>
          </a:xfrm>
        </p:spPr>
        <p:txBody>
          <a:bodyPr rtlCol="0"/>
          <a:lstStyle/>
          <a:p>
            <a:pPr algn="ctr"/>
            <a:r>
              <a:rPr lang="el-GR" sz="1600" dirty="0"/>
              <a:t>Μια πληρέστερη προσέγγιση του σχεδιασμού μιας οργανωτικής δομής προϋποθέτει τη συστηματική μελέτη και ανάλυση των παρακάτω τριών καθοριστικών παραγόντων:</a:t>
            </a:r>
          </a:p>
        </p:txBody>
      </p:sp>
      <p:sp>
        <p:nvSpPr>
          <p:cNvPr id="41" name="Θέση κειμένου 40"/>
          <p:cNvSpPr>
            <a:spLocks noGrp="1"/>
          </p:cNvSpPr>
          <p:nvPr>
            <p:ph type="body" sz="quarter" idx="36"/>
          </p:nvPr>
        </p:nvSpPr>
        <p:spPr>
          <a:xfrm>
            <a:off x="5111900" y="4035973"/>
            <a:ext cx="1980000" cy="1078276"/>
          </a:xfrm>
        </p:spPr>
        <p:txBody>
          <a:bodyPr rtlCol="0"/>
          <a:lstStyle/>
          <a:p>
            <a:r>
              <a:rPr lang="el-GR" sz="1600" b="1" dirty="0"/>
              <a:t>Του εξωτερικού περιβάλλοντος της επιχείρησης</a:t>
            </a:r>
          </a:p>
          <a:p>
            <a:pPr rtl="0"/>
            <a:endParaRPr lang="el-GR" sz="1600" b="1" noProof="1"/>
          </a:p>
        </p:txBody>
      </p:sp>
      <p:sp>
        <p:nvSpPr>
          <p:cNvPr id="43" name="Θέση κειμένου 42"/>
          <p:cNvSpPr>
            <a:spLocks noGrp="1"/>
          </p:cNvSpPr>
          <p:nvPr>
            <p:ph type="body" sz="quarter" idx="38"/>
          </p:nvPr>
        </p:nvSpPr>
        <p:spPr>
          <a:xfrm>
            <a:off x="7451950" y="4035973"/>
            <a:ext cx="1980000" cy="1350279"/>
          </a:xfrm>
        </p:spPr>
        <p:txBody>
          <a:bodyPr rtlCol="0"/>
          <a:lstStyle/>
          <a:p>
            <a:r>
              <a:rPr lang="el-GR" sz="1600" b="1" dirty="0"/>
              <a:t>Της τεχνολογίας της επιχείρησης</a:t>
            </a:r>
          </a:p>
        </p:txBody>
      </p:sp>
      <p:sp>
        <p:nvSpPr>
          <p:cNvPr id="45" name="Θέση κειμένου 44"/>
          <p:cNvSpPr>
            <a:spLocks noGrp="1"/>
          </p:cNvSpPr>
          <p:nvPr>
            <p:ph type="body" sz="quarter" idx="40"/>
          </p:nvPr>
        </p:nvSpPr>
        <p:spPr>
          <a:xfrm>
            <a:off x="9652514" y="4035973"/>
            <a:ext cx="2190121" cy="682746"/>
          </a:xfrm>
        </p:spPr>
        <p:txBody>
          <a:bodyPr rtlCol="0"/>
          <a:lstStyle/>
          <a:p>
            <a:r>
              <a:rPr lang="el-GR" sz="1600" b="1" dirty="0"/>
              <a:t>Των ειδών και των τύπων της πληροφόρησης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</a:t>
            </a:fld>
            <a:endParaRPr lang="el-GR" dirty="0"/>
          </a:p>
        </p:txBody>
      </p:sp>
      <p:pic>
        <p:nvPicPr>
          <p:cNvPr id="20" name="Picture 6" descr="Î£ÏÎµÏÎ¹ÎºÎ® ÎµÎ¹ÎºÏÎ½Î±">
            <a:extLst>
              <a:ext uri="{FF2B5EF4-FFF2-40B4-BE49-F238E27FC236}">
                <a16:creationId xmlns:a16="http://schemas.microsoft.com/office/drawing/2014/main" xmlns="" id="{2ABA86FB-D8B3-4BAB-9B94-FD4A1CD58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307" y="264401"/>
            <a:ext cx="4398692" cy="6326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Θέση εικόνας 27" descr="Μολύβι επάνω σε σχέδιο κτιρίου">
            <a:extLst>
              <a:ext uri="{FF2B5EF4-FFF2-40B4-BE49-F238E27FC236}">
                <a16:creationId xmlns:a16="http://schemas.microsoft.com/office/drawing/2014/main" xmlns="" id="{6A13AAA9-5F64-4164-B190-A9B08147A7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307" y="185799"/>
            <a:ext cx="4466416" cy="6476398"/>
          </a:xfrm>
          <a:prstGeom prst="rect">
            <a:avLst/>
          </a:prstGeom>
        </p:spPr>
      </p:pic>
      <p:sp>
        <p:nvSpPr>
          <p:cNvPr id="22" name="Ορθογώνιο 6">
            <a:extLst>
              <a:ext uri="{FF2B5EF4-FFF2-40B4-BE49-F238E27FC236}">
                <a16:creationId xmlns:a16="http://schemas.microsoft.com/office/drawing/2014/main" xmlns="" id="{A3C667C2-2EF7-41CC-B249-E469242B078C}"/>
              </a:ext>
            </a:extLst>
          </p:cNvPr>
          <p:cNvSpPr/>
          <p:nvPr/>
        </p:nvSpPr>
        <p:spPr>
          <a:xfrm flipV="1">
            <a:off x="284653" y="407984"/>
            <a:ext cx="4320000" cy="177428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23" name="Ορθογώνιο 6">
            <a:extLst>
              <a:ext uri="{FF2B5EF4-FFF2-40B4-BE49-F238E27FC236}">
                <a16:creationId xmlns:a16="http://schemas.microsoft.com/office/drawing/2014/main" xmlns="" id="{48660422-F943-4611-AF22-4F5E198E2C0C}"/>
              </a:ext>
            </a:extLst>
          </p:cNvPr>
          <p:cNvSpPr/>
          <p:nvPr/>
        </p:nvSpPr>
        <p:spPr>
          <a:xfrm>
            <a:off x="318515" y="6213621"/>
            <a:ext cx="4320000" cy="22828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BC81926-5EE5-4B80-9E34-81310AB01B0C}"/>
              </a:ext>
            </a:extLst>
          </p:cNvPr>
          <p:cNvSpPr txBox="1"/>
          <p:nvPr/>
        </p:nvSpPr>
        <p:spPr>
          <a:xfrm>
            <a:off x="9812063" y="6213621"/>
            <a:ext cx="1392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l-GR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44C3810-C5EE-4CD3-884A-FD982039ED54}"/>
              </a:ext>
            </a:extLst>
          </p:cNvPr>
          <p:cNvSpPr txBox="1"/>
          <p:nvPr/>
        </p:nvSpPr>
        <p:spPr>
          <a:xfrm>
            <a:off x="9652514" y="6046470"/>
            <a:ext cx="1651756" cy="6476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/>
          </a:p>
        </p:txBody>
      </p:sp>
      <p:pic>
        <p:nvPicPr>
          <p:cNvPr id="10" name="Γραφικό 9" descr="Φυλλοβόλο δέντρο">
            <a:extLst>
              <a:ext uri="{FF2B5EF4-FFF2-40B4-BE49-F238E27FC236}">
                <a16:creationId xmlns:a16="http://schemas.microsoft.com/office/drawing/2014/main" xmlns="" id="{6B077F31-54B9-45EC-ACF6-35AE45F808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715000" y="2674582"/>
            <a:ext cx="762000" cy="762000"/>
          </a:xfrm>
          <a:prstGeom prst="rect">
            <a:avLst/>
          </a:prstGeom>
        </p:spPr>
      </p:pic>
      <p:pic>
        <p:nvPicPr>
          <p:cNvPr id="18" name="Γραφικό 17" descr="Φορητός υπολογιστής">
            <a:extLst>
              <a:ext uri="{FF2B5EF4-FFF2-40B4-BE49-F238E27FC236}">
                <a16:creationId xmlns:a16="http://schemas.microsoft.com/office/drawing/2014/main" xmlns="" id="{F01AF076-8A5A-44EF-8F27-2F013A3F69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017701" y="2699913"/>
            <a:ext cx="762000" cy="762000"/>
          </a:xfrm>
          <a:prstGeom prst="rect">
            <a:avLst/>
          </a:prstGeom>
        </p:spPr>
      </p:pic>
      <p:sp>
        <p:nvSpPr>
          <p:cNvPr id="38" name="Θέση κειμένου 44">
            <a:extLst>
              <a:ext uri="{FF2B5EF4-FFF2-40B4-BE49-F238E27FC236}">
                <a16:creationId xmlns:a16="http://schemas.microsoft.com/office/drawing/2014/main" xmlns="" id="{E0FD28BC-7981-4330-993E-26508E6B6F8F}"/>
              </a:ext>
            </a:extLst>
          </p:cNvPr>
          <p:cNvSpPr txBox="1">
            <a:spLocks/>
          </p:cNvSpPr>
          <p:nvPr/>
        </p:nvSpPr>
        <p:spPr>
          <a:xfrm>
            <a:off x="9832127" y="4628335"/>
            <a:ext cx="2014063" cy="134136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Που πρέπει να διακινηθούν- επεξεργαστούν για να λαμβάνονται οι κατάλληλες αποφάσεις</a:t>
            </a:r>
          </a:p>
        </p:txBody>
      </p:sp>
      <p:grpSp>
        <p:nvGrpSpPr>
          <p:cNvPr id="6" name="Γραφικό 2" descr="Λίστα ελέγχου">
            <a:extLst>
              <a:ext uri="{FF2B5EF4-FFF2-40B4-BE49-F238E27FC236}">
                <a16:creationId xmlns:a16="http://schemas.microsoft.com/office/drawing/2014/main" xmlns="" id="{AB042E85-492B-4F3A-B73A-55DB85EDFBE3}"/>
              </a:ext>
            </a:extLst>
          </p:cNvPr>
          <p:cNvGrpSpPr/>
          <p:nvPr/>
        </p:nvGrpSpPr>
        <p:grpSpPr>
          <a:xfrm>
            <a:off x="10478392" y="2684567"/>
            <a:ext cx="762000" cy="762000"/>
            <a:chOff x="5638800" y="29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9" name="Ελεύθερη σχεδίαση: Σχήμα 8">
              <a:extLst>
                <a:ext uri="{FF2B5EF4-FFF2-40B4-BE49-F238E27FC236}">
                  <a16:creationId xmlns:a16="http://schemas.microsoft.com/office/drawing/2014/main" xmlns="" id="{3D2780A5-AD69-430B-BA70-DFD7B072230D}"/>
                </a:ext>
              </a:extLst>
            </p:cNvPr>
            <p:cNvSpPr/>
            <p:nvPr/>
          </p:nvSpPr>
          <p:spPr>
            <a:xfrm>
              <a:off x="5793581" y="3040856"/>
              <a:ext cx="600075" cy="771525"/>
            </a:xfrm>
            <a:custGeom>
              <a:avLst/>
              <a:gdLst>
                <a:gd name="connsiteX0" fmla="*/ 64294 w 600075"/>
                <a:gd name="connsiteY0" fmla="*/ 64294 h 771525"/>
                <a:gd name="connsiteX1" fmla="*/ 540544 w 600075"/>
                <a:gd name="connsiteY1" fmla="*/ 64294 h 771525"/>
                <a:gd name="connsiteX2" fmla="*/ 540544 w 600075"/>
                <a:gd name="connsiteY2" fmla="*/ 711994 h 771525"/>
                <a:gd name="connsiteX3" fmla="*/ 64294 w 600075"/>
                <a:gd name="connsiteY3" fmla="*/ 711994 h 771525"/>
                <a:gd name="connsiteX4" fmla="*/ 64294 w 600075"/>
                <a:gd name="connsiteY4" fmla="*/ 64294 h 771525"/>
                <a:gd name="connsiteX5" fmla="*/ 7144 w 600075"/>
                <a:gd name="connsiteY5" fmla="*/ 769144 h 771525"/>
                <a:gd name="connsiteX6" fmla="*/ 597694 w 600075"/>
                <a:gd name="connsiteY6" fmla="*/ 769144 h 771525"/>
                <a:gd name="connsiteX7" fmla="*/ 597694 w 600075"/>
                <a:gd name="connsiteY7" fmla="*/ 7144 h 771525"/>
                <a:gd name="connsiteX8" fmla="*/ 7144 w 600075"/>
                <a:gd name="connsiteY8" fmla="*/ 7144 h 771525"/>
                <a:gd name="connsiteX9" fmla="*/ 7144 w 600075"/>
                <a:gd name="connsiteY9" fmla="*/ 769144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0075" h="771525">
                  <a:moveTo>
                    <a:pt x="64294" y="64294"/>
                  </a:moveTo>
                  <a:lnTo>
                    <a:pt x="540544" y="64294"/>
                  </a:lnTo>
                  <a:lnTo>
                    <a:pt x="540544" y="711994"/>
                  </a:lnTo>
                  <a:lnTo>
                    <a:pt x="64294" y="711994"/>
                  </a:lnTo>
                  <a:lnTo>
                    <a:pt x="64294" y="64294"/>
                  </a:lnTo>
                  <a:close/>
                  <a:moveTo>
                    <a:pt x="7144" y="769144"/>
                  </a:moveTo>
                  <a:lnTo>
                    <a:pt x="597694" y="769144"/>
                  </a:lnTo>
                  <a:lnTo>
                    <a:pt x="597694" y="7144"/>
                  </a:lnTo>
                  <a:lnTo>
                    <a:pt x="7144" y="7144"/>
                  </a:lnTo>
                  <a:lnTo>
                    <a:pt x="7144" y="769144"/>
                  </a:lnTo>
                  <a:close/>
                </a:path>
              </a:pathLst>
            </a:custGeom>
            <a:grpFill/>
            <a:ln w="9525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1" name="Ελεύθερη σχεδίαση: Σχήμα 10">
              <a:extLst>
                <a:ext uri="{FF2B5EF4-FFF2-40B4-BE49-F238E27FC236}">
                  <a16:creationId xmlns:a16="http://schemas.microsoft.com/office/drawing/2014/main" xmlns="" id="{187BCA40-1A0C-4186-BBEE-7ABBAD1246FE}"/>
                </a:ext>
              </a:extLst>
            </p:cNvPr>
            <p:cNvSpPr/>
            <p:nvPr/>
          </p:nvSpPr>
          <p:spPr>
            <a:xfrm>
              <a:off x="6107906" y="3183731"/>
              <a:ext cx="171450" cy="47625"/>
            </a:xfrm>
            <a:custGeom>
              <a:avLst/>
              <a:gdLst>
                <a:gd name="connsiteX0" fmla="*/ 7144 w 171450"/>
                <a:gd name="connsiteY0" fmla="*/ 7144 h 47625"/>
                <a:gd name="connsiteX1" fmla="*/ 169069 w 171450"/>
                <a:gd name="connsiteY1" fmla="*/ 7144 h 47625"/>
                <a:gd name="connsiteX2" fmla="*/ 169069 w 171450"/>
                <a:gd name="connsiteY2" fmla="*/ 45244 h 47625"/>
                <a:gd name="connsiteX3" fmla="*/ 7144 w 171450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47625">
                  <a:moveTo>
                    <a:pt x="7144" y="7144"/>
                  </a:moveTo>
                  <a:lnTo>
                    <a:pt x="169069" y="7144"/>
                  </a:lnTo>
                  <a:lnTo>
                    <a:pt x="169069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2" name="Ελεύθερη σχεδίαση: Σχήμα 11">
              <a:extLst>
                <a:ext uri="{FF2B5EF4-FFF2-40B4-BE49-F238E27FC236}">
                  <a16:creationId xmlns:a16="http://schemas.microsoft.com/office/drawing/2014/main" xmlns="" id="{F42D1FD3-B80E-4D54-80E0-D327B5FC50E0}"/>
                </a:ext>
              </a:extLst>
            </p:cNvPr>
            <p:cNvSpPr/>
            <p:nvPr/>
          </p:nvSpPr>
          <p:spPr>
            <a:xfrm>
              <a:off x="6107906" y="3336131"/>
              <a:ext cx="171450" cy="47625"/>
            </a:xfrm>
            <a:custGeom>
              <a:avLst/>
              <a:gdLst>
                <a:gd name="connsiteX0" fmla="*/ 7144 w 171450"/>
                <a:gd name="connsiteY0" fmla="*/ 7144 h 47625"/>
                <a:gd name="connsiteX1" fmla="*/ 169069 w 171450"/>
                <a:gd name="connsiteY1" fmla="*/ 7144 h 47625"/>
                <a:gd name="connsiteX2" fmla="*/ 169069 w 171450"/>
                <a:gd name="connsiteY2" fmla="*/ 45244 h 47625"/>
                <a:gd name="connsiteX3" fmla="*/ 7144 w 171450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47625">
                  <a:moveTo>
                    <a:pt x="7144" y="7144"/>
                  </a:moveTo>
                  <a:lnTo>
                    <a:pt x="169069" y="7144"/>
                  </a:lnTo>
                  <a:lnTo>
                    <a:pt x="169069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3" name="Ελεύθερη σχεδίαση: Σχήμα 12">
              <a:extLst>
                <a:ext uri="{FF2B5EF4-FFF2-40B4-BE49-F238E27FC236}">
                  <a16:creationId xmlns:a16="http://schemas.microsoft.com/office/drawing/2014/main" xmlns="" id="{09EBDDE7-547E-4D2B-9A23-3435D07AA8BC}"/>
                </a:ext>
              </a:extLst>
            </p:cNvPr>
            <p:cNvSpPr/>
            <p:nvPr/>
          </p:nvSpPr>
          <p:spPr>
            <a:xfrm>
              <a:off x="6107906" y="3640931"/>
              <a:ext cx="171450" cy="47625"/>
            </a:xfrm>
            <a:custGeom>
              <a:avLst/>
              <a:gdLst>
                <a:gd name="connsiteX0" fmla="*/ 7144 w 171450"/>
                <a:gd name="connsiteY0" fmla="*/ 7144 h 47625"/>
                <a:gd name="connsiteX1" fmla="*/ 169069 w 171450"/>
                <a:gd name="connsiteY1" fmla="*/ 7144 h 47625"/>
                <a:gd name="connsiteX2" fmla="*/ 169069 w 171450"/>
                <a:gd name="connsiteY2" fmla="*/ 45244 h 47625"/>
                <a:gd name="connsiteX3" fmla="*/ 7144 w 171450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47625">
                  <a:moveTo>
                    <a:pt x="7144" y="7144"/>
                  </a:moveTo>
                  <a:lnTo>
                    <a:pt x="169069" y="7144"/>
                  </a:lnTo>
                  <a:lnTo>
                    <a:pt x="169069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4" name="Ελεύθερη σχεδίαση: Σχήμα 13">
              <a:extLst>
                <a:ext uri="{FF2B5EF4-FFF2-40B4-BE49-F238E27FC236}">
                  <a16:creationId xmlns:a16="http://schemas.microsoft.com/office/drawing/2014/main" xmlns="" id="{EA70EE9F-F081-45AA-A8D3-1322009BF5DA}"/>
                </a:ext>
              </a:extLst>
            </p:cNvPr>
            <p:cNvSpPr/>
            <p:nvPr/>
          </p:nvSpPr>
          <p:spPr>
            <a:xfrm>
              <a:off x="6107906" y="3488531"/>
              <a:ext cx="171450" cy="47625"/>
            </a:xfrm>
            <a:custGeom>
              <a:avLst/>
              <a:gdLst>
                <a:gd name="connsiteX0" fmla="*/ 7144 w 171450"/>
                <a:gd name="connsiteY0" fmla="*/ 7144 h 47625"/>
                <a:gd name="connsiteX1" fmla="*/ 169069 w 171450"/>
                <a:gd name="connsiteY1" fmla="*/ 7144 h 47625"/>
                <a:gd name="connsiteX2" fmla="*/ 169069 w 171450"/>
                <a:gd name="connsiteY2" fmla="*/ 45244 h 47625"/>
                <a:gd name="connsiteX3" fmla="*/ 7144 w 171450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47625">
                  <a:moveTo>
                    <a:pt x="7144" y="7144"/>
                  </a:moveTo>
                  <a:lnTo>
                    <a:pt x="169069" y="7144"/>
                  </a:lnTo>
                  <a:lnTo>
                    <a:pt x="169069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5" name="Ελεύθερη σχεδίαση: Σχήμα 14">
              <a:extLst>
                <a:ext uri="{FF2B5EF4-FFF2-40B4-BE49-F238E27FC236}">
                  <a16:creationId xmlns:a16="http://schemas.microsoft.com/office/drawing/2014/main" xmlns="" id="{407F38BD-A257-487E-8E82-6C59058D9650}"/>
                </a:ext>
              </a:extLst>
            </p:cNvPr>
            <p:cNvSpPr/>
            <p:nvPr/>
          </p:nvSpPr>
          <p:spPr>
            <a:xfrm>
              <a:off x="5907881" y="3136106"/>
              <a:ext cx="152400" cy="123825"/>
            </a:xfrm>
            <a:custGeom>
              <a:avLst/>
              <a:gdLst>
                <a:gd name="connsiteX0" fmla="*/ 148114 w 152400"/>
                <a:gd name="connsiteY0" fmla="*/ 33814 h 123825"/>
                <a:gd name="connsiteX1" fmla="*/ 121444 w 152400"/>
                <a:gd name="connsiteY1" fmla="*/ 7144 h 123825"/>
                <a:gd name="connsiteX2" fmla="*/ 58579 w 152400"/>
                <a:gd name="connsiteY2" fmla="*/ 70009 h 123825"/>
                <a:gd name="connsiteX3" fmla="*/ 33814 w 152400"/>
                <a:gd name="connsiteY3" fmla="*/ 45244 h 123825"/>
                <a:gd name="connsiteX4" fmla="*/ 7144 w 152400"/>
                <a:gd name="connsiteY4" fmla="*/ 71914 h 123825"/>
                <a:gd name="connsiteX5" fmla="*/ 58579 w 152400"/>
                <a:gd name="connsiteY5" fmla="*/ 12334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0" h="123825">
                  <a:moveTo>
                    <a:pt x="148114" y="33814"/>
                  </a:moveTo>
                  <a:lnTo>
                    <a:pt x="121444" y="7144"/>
                  </a:lnTo>
                  <a:lnTo>
                    <a:pt x="58579" y="70009"/>
                  </a:lnTo>
                  <a:lnTo>
                    <a:pt x="33814" y="45244"/>
                  </a:lnTo>
                  <a:lnTo>
                    <a:pt x="7144" y="71914"/>
                  </a:lnTo>
                  <a:lnTo>
                    <a:pt x="58579" y="123349"/>
                  </a:lnTo>
                  <a:close/>
                </a:path>
              </a:pathLst>
            </a:custGeom>
            <a:grpFill/>
            <a:ln w="9525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6" name="Ελεύθερη σχεδίαση: Σχήμα 15">
              <a:extLst>
                <a:ext uri="{FF2B5EF4-FFF2-40B4-BE49-F238E27FC236}">
                  <a16:creationId xmlns:a16="http://schemas.microsoft.com/office/drawing/2014/main" xmlns="" id="{ACA38B65-EA09-41B0-B244-945A3427986B}"/>
                </a:ext>
              </a:extLst>
            </p:cNvPr>
            <p:cNvSpPr/>
            <p:nvPr/>
          </p:nvSpPr>
          <p:spPr>
            <a:xfrm>
              <a:off x="5907881" y="3288506"/>
              <a:ext cx="152400" cy="123825"/>
            </a:xfrm>
            <a:custGeom>
              <a:avLst/>
              <a:gdLst>
                <a:gd name="connsiteX0" fmla="*/ 148114 w 152400"/>
                <a:gd name="connsiteY0" fmla="*/ 33814 h 123825"/>
                <a:gd name="connsiteX1" fmla="*/ 121444 w 152400"/>
                <a:gd name="connsiteY1" fmla="*/ 7144 h 123825"/>
                <a:gd name="connsiteX2" fmla="*/ 58579 w 152400"/>
                <a:gd name="connsiteY2" fmla="*/ 70009 h 123825"/>
                <a:gd name="connsiteX3" fmla="*/ 33814 w 152400"/>
                <a:gd name="connsiteY3" fmla="*/ 45244 h 123825"/>
                <a:gd name="connsiteX4" fmla="*/ 7144 w 152400"/>
                <a:gd name="connsiteY4" fmla="*/ 71914 h 123825"/>
                <a:gd name="connsiteX5" fmla="*/ 58579 w 152400"/>
                <a:gd name="connsiteY5" fmla="*/ 12334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0" h="123825">
                  <a:moveTo>
                    <a:pt x="148114" y="33814"/>
                  </a:moveTo>
                  <a:lnTo>
                    <a:pt x="121444" y="7144"/>
                  </a:lnTo>
                  <a:lnTo>
                    <a:pt x="58579" y="70009"/>
                  </a:lnTo>
                  <a:lnTo>
                    <a:pt x="33814" y="45244"/>
                  </a:lnTo>
                  <a:lnTo>
                    <a:pt x="7144" y="71914"/>
                  </a:lnTo>
                  <a:lnTo>
                    <a:pt x="58579" y="123349"/>
                  </a:lnTo>
                  <a:close/>
                </a:path>
              </a:pathLst>
            </a:custGeom>
            <a:grpFill/>
            <a:ln w="9525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7" name="Ελεύθερη σχεδίαση: Σχήμα 16">
              <a:extLst>
                <a:ext uri="{FF2B5EF4-FFF2-40B4-BE49-F238E27FC236}">
                  <a16:creationId xmlns:a16="http://schemas.microsoft.com/office/drawing/2014/main" xmlns="" id="{0CB308E9-3E75-4AD2-9D5B-CEFA568B2168}"/>
                </a:ext>
              </a:extLst>
            </p:cNvPr>
            <p:cNvSpPr/>
            <p:nvPr/>
          </p:nvSpPr>
          <p:spPr>
            <a:xfrm>
              <a:off x="5907881" y="3440906"/>
              <a:ext cx="152400" cy="123825"/>
            </a:xfrm>
            <a:custGeom>
              <a:avLst/>
              <a:gdLst>
                <a:gd name="connsiteX0" fmla="*/ 148114 w 152400"/>
                <a:gd name="connsiteY0" fmla="*/ 33814 h 123825"/>
                <a:gd name="connsiteX1" fmla="*/ 121444 w 152400"/>
                <a:gd name="connsiteY1" fmla="*/ 7144 h 123825"/>
                <a:gd name="connsiteX2" fmla="*/ 58579 w 152400"/>
                <a:gd name="connsiteY2" fmla="*/ 70009 h 123825"/>
                <a:gd name="connsiteX3" fmla="*/ 33814 w 152400"/>
                <a:gd name="connsiteY3" fmla="*/ 45244 h 123825"/>
                <a:gd name="connsiteX4" fmla="*/ 7144 w 152400"/>
                <a:gd name="connsiteY4" fmla="*/ 71914 h 123825"/>
                <a:gd name="connsiteX5" fmla="*/ 58579 w 152400"/>
                <a:gd name="connsiteY5" fmla="*/ 12334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0" h="123825">
                  <a:moveTo>
                    <a:pt x="148114" y="33814"/>
                  </a:moveTo>
                  <a:lnTo>
                    <a:pt x="121444" y="7144"/>
                  </a:lnTo>
                  <a:lnTo>
                    <a:pt x="58579" y="70009"/>
                  </a:lnTo>
                  <a:lnTo>
                    <a:pt x="33814" y="45244"/>
                  </a:lnTo>
                  <a:lnTo>
                    <a:pt x="7144" y="71914"/>
                  </a:lnTo>
                  <a:lnTo>
                    <a:pt x="58579" y="123349"/>
                  </a:lnTo>
                  <a:close/>
                </a:path>
              </a:pathLst>
            </a:custGeom>
            <a:grpFill/>
            <a:ln w="9525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9" name="Ελεύθερη σχεδίαση: Σχήμα 18">
              <a:extLst>
                <a:ext uri="{FF2B5EF4-FFF2-40B4-BE49-F238E27FC236}">
                  <a16:creationId xmlns:a16="http://schemas.microsoft.com/office/drawing/2014/main" xmlns="" id="{75CAA53E-A8D9-4646-9F26-D043E4216DE9}"/>
                </a:ext>
              </a:extLst>
            </p:cNvPr>
            <p:cNvSpPr/>
            <p:nvPr/>
          </p:nvSpPr>
          <p:spPr>
            <a:xfrm>
              <a:off x="5907881" y="3591401"/>
              <a:ext cx="152400" cy="123825"/>
            </a:xfrm>
            <a:custGeom>
              <a:avLst/>
              <a:gdLst>
                <a:gd name="connsiteX0" fmla="*/ 148114 w 152400"/>
                <a:gd name="connsiteY0" fmla="*/ 33814 h 123825"/>
                <a:gd name="connsiteX1" fmla="*/ 121444 w 152400"/>
                <a:gd name="connsiteY1" fmla="*/ 7144 h 123825"/>
                <a:gd name="connsiteX2" fmla="*/ 58579 w 152400"/>
                <a:gd name="connsiteY2" fmla="*/ 70009 h 123825"/>
                <a:gd name="connsiteX3" fmla="*/ 33814 w 152400"/>
                <a:gd name="connsiteY3" fmla="*/ 45244 h 123825"/>
                <a:gd name="connsiteX4" fmla="*/ 7144 w 152400"/>
                <a:gd name="connsiteY4" fmla="*/ 71914 h 123825"/>
                <a:gd name="connsiteX5" fmla="*/ 58579 w 152400"/>
                <a:gd name="connsiteY5" fmla="*/ 12334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0" h="123825">
                  <a:moveTo>
                    <a:pt x="148114" y="33814"/>
                  </a:moveTo>
                  <a:lnTo>
                    <a:pt x="121444" y="7144"/>
                  </a:lnTo>
                  <a:lnTo>
                    <a:pt x="58579" y="70009"/>
                  </a:lnTo>
                  <a:lnTo>
                    <a:pt x="33814" y="45244"/>
                  </a:lnTo>
                  <a:lnTo>
                    <a:pt x="7144" y="71914"/>
                  </a:lnTo>
                  <a:lnTo>
                    <a:pt x="58579" y="123349"/>
                  </a:lnTo>
                  <a:close/>
                </a:path>
              </a:pathLst>
            </a:custGeom>
            <a:grpFill/>
            <a:ln w="9525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Θέση εικόνας 16" descr="γωνιακή εικόνα ουρανοξύστη από το έδαφος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143999" y="145413"/>
            <a:ext cx="4680001" cy="6477169"/>
          </a:xfrm>
        </p:spPr>
      </p:pic>
      <p:grpSp>
        <p:nvGrpSpPr>
          <p:cNvPr id="19" name="Ομάδα 18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20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21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3" name="Τίτλος 2"/>
          <p:cNvSpPr>
            <a:spLocks noGrp="1"/>
          </p:cNvSpPr>
          <p:nvPr>
            <p:ph type="title"/>
          </p:nvPr>
        </p:nvSpPr>
        <p:spPr>
          <a:xfrm>
            <a:off x="5111900" y="466174"/>
            <a:ext cx="6660100" cy="749474"/>
          </a:xfrm>
        </p:spPr>
        <p:txBody>
          <a:bodyPr rtlCol="0"/>
          <a:lstStyle/>
          <a:p>
            <a:pPr algn="ctr"/>
            <a:r>
              <a:rPr lang="el-G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Πώς αλλάζουν τον εργασιακό χώρο οι σχεδιασμοί των οργανισμών;</a:t>
            </a:r>
            <a:br>
              <a:rPr lang="el-GR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l-GR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35"/>
          </p:nvPr>
        </p:nvSpPr>
        <p:spPr>
          <a:xfrm>
            <a:off x="6318083" y="2797164"/>
            <a:ext cx="2186716" cy="429570"/>
          </a:xfrm>
        </p:spPr>
        <p:txBody>
          <a:bodyPr rtlCol="0"/>
          <a:lstStyle/>
          <a:p>
            <a:pPr algn="ctr"/>
            <a:r>
              <a:rPr lang="el-GR" dirty="0"/>
              <a:t>Προβλέψιμοι στόχοι</a:t>
            </a:r>
          </a:p>
        </p:txBody>
      </p:sp>
      <p:sp>
        <p:nvSpPr>
          <p:cNvPr id="13" name="Θέση κειμένου 12"/>
          <p:cNvSpPr>
            <a:spLocks noGrp="1"/>
          </p:cNvSpPr>
          <p:nvPr>
            <p:ph type="body" sz="quarter" idx="45"/>
          </p:nvPr>
        </p:nvSpPr>
        <p:spPr>
          <a:xfrm>
            <a:off x="6500270" y="4321073"/>
            <a:ext cx="1872000" cy="360000"/>
          </a:xfrm>
        </p:spPr>
        <p:txBody>
          <a:bodyPr rtlCol="0"/>
          <a:lstStyle/>
          <a:p>
            <a:pPr algn="ctr"/>
            <a:r>
              <a:rPr lang="el-GR" dirty="0"/>
              <a:t>Πολλοί κανόνες &amp; διαδικασίες</a:t>
            </a:r>
          </a:p>
        </p:txBody>
      </p:sp>
      <p:sp>
        <p:nvSpPr>
          <p:cNvPr id="8" name="Θέση κειμένου 7"/>
          <p:cNvSpPr>
            <a:spLocks noGrp="1"/>
          </p:cNvSpPr>
          <p:nvPr>
            <p:ph type="body" sz="quarter" idx="37"/>
          </p:nvPr>
        </p:nvSpPr>
        <p:spPr>
          <a:xfrm>
            <a:off x="9899640" y="2766444"/>
            <a:ext cx="1979948" cy="370272"/>
          </a:xfrm>
        </p:spPr>
        <p:txBody>
          <a:bodyPr rtlCol="0"/>
          <a:lstStyle/>
          <a:p>
            <a:pPr algn="ctr"/>
            <a:r>
              <a:rPr lang="el-GR" dirty="0"/>
              <a:t>Κεντρική εξουσία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50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xmlns="" id="{5A29DEDD-1FB8-47B0-A62C-4BFFA27A1710}"/>
              </a:ext>
            </a:extLst>
          </p:cNvPr>
          <p:cNvSpPr txBox="1">
            <a:spLocks/>
          </p:cNvSpPr>
          <p:nvPr/>
        </p:nvSpPr>
        <p:spPr>
          <a:xfrm>
            <a:off x="7213591" y="1237302"/>
            <a:ext cx="2632075" cy="42957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800" dirty="0"/>
              <a:t>Μηχανιστικοί Σχεδιασμοί</a:t>
            </a:r>
          </a:p>
        </p:txBody>
      </p:sp>
      <p:sp>
        <p:nvSpPr>
          <p:cNvPr id="27" name="Θέση κειμένου 12">
            <a:extLst>
              <a:ext uri="{FF2B5EF4-FFF2-40B4-BE49-F238E27FC236}">
                <a16:creationId xmlns:a16="http://schemas.microsoft.com/office/drawing/2014/main" xmlns="" id="{DADBE60E-22BC-4524-935A-B04F7F28BB0A}"/>
              </a:ext>
            </a:extLst>
          </p:cNvPr>
          <p:cNvSpPr txBox="1">
            <a:spLocks/>
          </p:cNvSpPr>
          <p:nvPr/>
        </p:nvSpPr>
        <p:spPr>
          <a:xfrm>
            <a:off x="9953614" y="4401416"/>
            <a:ext cx="1872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Στενό εύρος ελέγχου</a:t>
            </a:r>
          </a:p>
        </p:txBody>
      </p:sp>
      <p:grpSp>
        <p:nvGrpSpPr>
          <p:cNvPr id="12" name="Γραφικό 10" descr="Ευστοχία">
            <a:extLst>
              <a:ext uri="{FF2B5EF4-FFF2-40B4-BE49-F238E27FC236}">
                <a16:creationId xmlns:a16="http://schemas.microsoft.com/office/drawing/2014/main" xmlns="" id="{E05F581C-E882-4DD6-B7FB-1891E844CFDD}"/>
              </a:ext>
            </a:extLst>
          </p:cNvPr>
          <p:cNvGrpSpPr/>
          <p:nvPr/>
        </p:nvGrpSpPr>
        <p:grpSpPr>
          <a:xfrm>
            <a:off x="5573180" y="2603732"/>
            <a:ext cx="636501" cy="631125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Ελεύθερη σχεδίαση: Σχήμα 13">
              <a:extLst>
                <a:ext uri="{FF2B5EF4-FFF2-40B4-BE49-F238E27FC236}">
                  <a16:creationId xmlns:a16="http://schemas.microsoft.com/office/drawing/2014/main" xmlns="" id="{718870E5-CFB1-452D-BB20-059440378D75}"/>
                </a:ext>
              </a:extLst>
            </p:cNvPr>
            <p:cNvSpPr/>
            <p:nvPr/>
          </p:nvSpPr>
          <p:spPr>
            <a:xfrm>
              <a:off x="5978366" y="3045619"/>
              <a:ext cx="495300" cy="495300"/>
            </a:xfrm>
            <a:custGeom>
              <a:avLst/>
              <a:gdLst>
                <a:gd name="connsiteX0" fmla="*/ 408146 w 495300"/>
                <a:gd name="connsiteY0" fmla="*/ 92869 h 495300"/>
                <a:gd name="connsiteX1" fmla="*/ 398621 w 495300"/>
                <a:gd name="connsiteY1" fmla="*/ 7144 h 495300"/>
                <a:gd name="connsiteX2" fmla="*/ 293846 w 495300"/>
                <a:gd name="connsiteY2" fmla="*/ 111919 h 495300"/>
                <a:gd name="connsiteX3" fmla="*/ 299561 w 495300"/>
                <a:gd name="connsiteY3" fmla="*/ 161449 h 495300"/>
                <a:gd name="connsiteX4" fmla="*/ 147161 w 495300"/>
                <a:gd name="connsiteY4" fmla="*/ 313849 h 495300"/>
                <a:gd name="connsiteX5" fmla="*/ 102394 w 495300"/>
                <a:gd name="connsiteY5" fmla="*/ 302419 h 495300"/>
                <a:gd name="connsiteX6" fmla="*/ 7144 w 495300"/>
                <a:gd name="connsiteY6" fmla="*/ 397669 h 495300"/>
                <a:gd name="connsiteX7" fmla="*/ 102394 w 495300"/>
                <a:gd name="connsiteY7" fmla="*/ 492919 h 495300"/>
                <a:gd name="connsiteX8" fmla="*/ 197644 w 495300"/>
                <a:gd name="connsiteY8" fmla="*/ 397669 h 495300"/>
                <a:gd name="connsiteX9" fmla="*/ 187166 w 495300"/>
                <a:gd name="connsiteY9" fmla="*/ 353854 h 495300"/>
                <a:gd name="connsiteX10" fmla="*/ 339566 w 495300"/>
                <a:gd name="connsiteY10" fmla="*/ 201454 h 495300"/>
                <a:gd name="connsiteX11" fmla="*/ 389096 w 495300"/>
                <a:gd name="connsiteY11" fmla="*/ 207169 h 495300"/>
                <a:gd name="connsiteX12" fmla="*/ 493871 w 495300"/>
                <a:gd name="connsiteY12" fmla="*/ 102394 h 495300"/>
                <a:gd name="connsiteX13" fmla="*/ 408146 w 495300"/>
                <a:gd name="connsiteY13" fmla="*/ 92869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5300" h="495300">
                  <a:moveTo>
                    <a:pt x="408146" y="92869"/>
                  </a:moveTo>
                  <a:lnTo>
                    <a:pt x="398621" y="7144"/>
                  </a:lnTo>
                  <a:lnTo>
                    <a:pt x="293846" y="111919"/>
                  </a:lnTo>
                  <a:lnTo>
                    <a:pt x="299561" y="161449"/>
                  </a:lnTo>
                  <a:lnTo>
                    <a:pt x="147161" y="313849"/>
                  </a:lnTo>
                  <a:cubicBezTo>
                    <a:pt x="133826" y="307181"/>
                    <a:pt x="118586" y="302419"/>
                    <a:pt x="102394" y="302419"/>
                  </a:cubicBezTo>
                  <a:cubicBezTo>
                    <a:pt x="50006" y="302419"/>
                    <a:pt x="7144" y="345281"/>
                    <a:pt x="7144" y="397669"/>
                  </a:cubicBezTo>
                  <a:cubicBezTo>
                    <a:pt x="7144" y="450056"/>
                    <a:pt x="50006" y="492919"/>
                    <a:pt x="102394" y="492919"/>
                  </a:cubicBezTo>
                  <a:cubicBezTo>
                    <a:pt x="154781" y="492919"/>
                    <a:pt x="197644" y="450056"/>
                    <a:pt x="197644" y="397669"/>
                  </a:cubicBezTo>
                  <a:cubicBezTo>
                    <a:pt x="197644" y="381476"/>
                    <a:pt x="193834" y="367189"/>
                    <a:pt x="187166" y="353854"/>
                  </a:cubicBezTo>
                  <a:lnTo>
                    <a:pt x="339566" y="201454"/>
                  </a:lnTo>
                  <a:lnTo>
                    <a:pt x="389096" y="207169"/>
                  </a:lnTo>
                  <a:lnTo>
                    <a:pt x="493871" y="102394"/>
                  </a:lnTo>
                  <a:lnTo>
                    <a:pt x="408146" y="928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6" name="Ελεύθερη σχεδίαση: Σχήμα 15">
              <a:extLst>
                <a:ext uri="{FF2B5EF4-FFF2-40B4-BE49-F238E27FC236}">
                  <a16:creationId xmlns:a16="http://schemas.microsoft.com/office/drawing/2014/main" xmlns="" id="{AEA31233-81E9-4486-BBC8-A5DED1CDE8BD}"/>
                </a:ext>
              </a:extLst>
            </p:cNvPr>
            <p:cNvSpPr/>
            <p:nvPr/>
          </p:nvSpPr>
          <p:spPr>
            <a:xfrm>
              <a:off x="5712619" y="3074194"/>
              <a:ext cx="733425" cy="733425"/>
            </a:xfrm>
            <a:custGeom>
              <a:avLst/>
              <a:gdLst>
                <a:gd name="connsiteX0" fmla="*/ 681514 w 733425"/>
                <a:gd name="connsiteY0" fmla="*/ 205264 h 733425"/>
                <a:gd name="connsiteX1" fmla="*/ 669131 w 733425"/>
                <a:gd name="connsiteY1" fmla="*/ 218599 h 733425"/>
                <a:gd name="connsiteX2" fmla="*/ 651034 w 733425"/>
                <a:gd name="connsiteY2" fmla="*/ 216694 h 733425"/>
                <a:gd name="connsiteX3" fmla="*/ 631031 w 733425"/>
                <a:gd name="connsiteY3" fmla="*/ 213836 h 733425"/>
                <a:gd name="connsiteX4" fmla="*/ 673894 w 733425"/>
                <a:gd name="connsiteY4" fmla="*/ 369094 h 733425"/>
                <a:gd name="connsiteX5" fmla="*/ 369094 w 733425"/>
                <a:gd name="connsiteY5" fmla="*/ 673894 h 733425"/>
                <a:gd name="connsiteX6" fmla="*/ 64294 w 733425"/>
                <a:gd name="connsiteY6" fmla="*/ 369094 h 733425"/>
                <a:gd name="connsiteX7" fmla="*/ 369094 w 733425"/>
                <a:gd name="connsiteY7" fmla="*/ 64294 h 733425"/>
                <a:gd name="connsiteX8" fmla="*/ 524351 w 733425"/>
                <a:gd name="connsiteY8" fmla="*/ 107156 h 733425"/>
                <a:gd name="connsiteX9" fmla="*/ 522446 w 733425"/>
                <a:gd name="connsiteY9" fmla="*/ 88106 h 733425"/>
                <a:gd name="connsiteX10" fmla="*/ 519589 w 733425"/>
                <a:gd name="connsiteY10" fmla="*/ 69056 h 733425"/>
                <a:gd name="connsiteX11" fmla="*/ 532924 w 733425"/>
                <a:gd name="connsiteY11" fmla="*/ 55721 h 733425"/>
                <a:gd name="connsiteX12" fmla="*/ 539591 w 733425"/>
                <a:gd name="connsiteY12" fmla="*/ 49054 h 733425"/>
                <a:gd name="connsiteX13" fmla="*/ 369094 w 733425"/>
                <a:gd name="connsiteY13" fmla="*/ 7144 h 733425"/>
                <a:gd name="connsiteX14" fmla="*/ 7144 w 733425"/>
                <a:gd name="connsiteY14" fmla="*/ 369094 h 733425"/>
                <a:gd name="connsiteX15" fmla="*/ 369094 w 733425"/>
                <a:gd name="connsiteY15" fmla="*/ 731044 h 733425"/>
                <a:gd name="connsiteX16" fmla="*/ 731044 w 733425"/>
                <a:gd name="connsiteY16" fmla="*/ 369094 h 733425"/>
                <a:gd name="connsiteX17" fmla="*/ 688181 w 733425"/>
                <a:gd name="connsiteY17" fmla="*/ 199549 h 733425"/>
                <a:gd name="connsiteX18" fmla="*/ 681514 w 733425"/>
                <a:gd name="connsiteY18" fmla="*/ 205264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33425" h="733425">
                  <a:moveTo>
                    <a:pt x="681514" y="205264"/>
                  </a:moveTo>
                  <a:lnTo>
                    <a:pt x="669131" y="218599"/>
                  </a:lnTo>
                  <a:lnTo>
                    <a:pt x="651034" y="216694"/>
                  </a:lnTo>
                  <a:lnTo>
                    <a:pt x="631031" y="213836"/>
                  </a:lnTo>
                  <a:cubicBezTo>
                    <a:pt x="657701" y="259556"/>
                    <a:pt x="673894" y="311944"/>
                    <a:pt x="673894" y="369094"/>
                  </a:cubicBezTo>
                  <a:cubicBezTo>
                    <a:pt x="673894" y="536734"/>
                    <a:pt x="536734" y="673894"/>
                    <a:pt x="369094" y="673894"/>
                  </a:cubicBezTo>
                  <a:cubicBezTo>
                    <a:pt x="201454" y="673894"/>
                    <a:pt x="64294" y="536734"/>
                    <a:pt x="64294" y="369094"/>
                  </a:cubicBezTo>
                  <a:cubicBezTo>
                    <a:pt x="64294" y="201454"/>
                    <a:pt x="201454" y="64294"/>
                    <a:pt x="369094" y="64294"/>
                  </a:cubicBezTo>
                  <a:cubicBezTo>
                    <a:pt x="425291" y="64294"/>
                    <a:pt x="478631" y="79534"/>
                    <a:pt x="524351" y="107156"/>
                  </a:cubicBezTo>
                  <a:lnTo>
                    <a:pt x="522446" y="88106"/>
                  </a:lnTo>
                  <a:lnTo>
                    <a:pt x="519589" y="69056"/>
                  </a:lnTo>
                  <a:lnTo>
                    <a:pt x="532924" y="55721"/>
                  </a:lnTo>
                  <a:lnTo>
                    <a:pt x="539591" y="49054"/>
                  </a:lnTo>
                  <a:cubicBezTo>
                    <a:pt x="488156" y="22384"/>
                    <a:pt x="431006" y="7144"/>
                    <a:pt x="369094" y="7144"/>
                  </a:cubicBezTo>
                  <a:cubicBezTo>
                    <a:pt x="169069" y="7144"/>
                    <a:pt x="7144" y="169069"/>
                    <a:pt x="7144" y="369094"/>
                  </a:cubicBezTo>
                  <a:cubicBezTo>
                    <a:pt x="7144" y="569119"/>
                    <a:pt x="169069" y="731044"/>
                    <a:pt x="369094" y="731044"/>
                  </a:cubicBezTo>
                  <a:cubicBezTo>
                    <a:pt x="569119" y="731044"/>
                    <a:pt x="731044" y="569119"/>
                    <a:pt x="731044" y="369094"/>
                  </a:cubicBezTo>
                  <a:cubicBezTo>
                    <a:pt x="731044" y="307181"/>
                    <a:pt x="715804" y="250031"/>
                    <a:pt x="688181" y="199549"/>
                  </a:cubicBezTo>
                  <a:lnTo>
                    <a:pt x="681514" y="2052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8" name="Ελεύθερη σχεδίαση: Σχήμα 17">
              <a:extLst>
                <a:ext uri="{FF2B5EF4-FFF2-40B4-BE49-F238E27FC236}">
                  <a16:creationId xmlns:a16="http://schemas.microsoft.com/office/drawing/2014/main" xmlns="" id="{31C42B66-BA4C-4F00-AE38-49C3A1AAACCC}"/>
                </a:ext>
              </a:extLst>
            </p:cNvPr>
            <p:cNvSpPr/>
            <p:nvPr/>
          </p:nvSpPr>
          <p:spPr>
            <a:xfrm>
              <a:off x="5845969" y="3207544"/>
              <a:ext cx="466725" cy="466725"/>
            </a:xfrm>
            <a:custGeom>
              <a:avLst/>
              <a:gdLst>
                <a:gd name="connsiteX0" fmla="*/ 394811 w 466725"/>
                <a:gd name="connsiteY0" fmla="*/ 170974 h 466725"/>
                <a:gd name="connsiteX1" fmla="*/ 407194 w 466725"/>
                <a:gd name="connsiteY1" fmla="*/ 235744 h 466725"/>
                <a:gd name="connsiteX2" fmla="*/ 235744 w 466725"/>
                <a:gd name="connsiteY2" fmla="*/ 407194 h 466725"/>
                <a:gd name="connsiteX3" fmla="*/ 64294 w 466725"/>
                <a:gd name="connsiteY3" fmla="*/ 235744 h 466725"/>
                <a:gd name="connsiteX4" fmla="*/ 235744 w 466725"/>
                <a:gd name="connsiteY4" fmla="*/ 64294 h 466725"/>
                <a:gd name="connsiteX5" fmla="*/ 300514 w 466725"/>
                <a:gd name="connsiteY5" fmla="*/ 76676 h 466725"/>
                <a:gd name="connsiteX6" fmla="*/ 343376 w 466725"/>
                <a:gd name="connsiteY6" fmla="*/ 33814 h 466725"/>
                <a:gd name="connsiteX7" fmla="*/ 235744 w 466725"/>
                <a:gd name="connsiteY7" fmla="*/ 7144 h 466725"/>
                <a:gd name="connsiteX8" fmla="*/ 7144 w 466725"/>
                <a:gd name="connsiteY8" fmla="*/ 235744 h 466725"/>
                <a:gd name="connsiteX9" fmla="*/ 235744 w 466725"/>
                <a:gd name="connsiteY9" fmla="*/ 464344 h 466725"/>
                <a:gd name="connsiteX10" fmla="*/ 464344 w 466725"/>
                <a:gd name="connsiteY10" fmla="*/ 235744 h 466725"/>
                <a:gd name="connsiteX11" fmla="*/ 437674 w 466725"/>
                <a:gd name="connsiteY11" fmla="*/ 128111 h 466725"/>
                <a:gd name="connsiteX12" fmla="*/ 394811 w 466725"/>
                <a:gd name="connsiteY12" fmla="*/ 170974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6725" h="466725">
                  <a:moveTo>
                    <a:pt x="394811" y="170974"/>
                  </a:moveTo>
                  <a:cubicBezTo>
                    <a:pt x="403384" y="190976"/>
                    <a:pt x="407194" y="212884"/>
                    <a:pt x="407194" y="235744"/>
                  </a:cubicBezTo>
                  <a:cubicBezTo>
                    <a:pt x="407194" y="330041"/>
                    <a:pt x="330041" y="407194"/>
                    <a:pt x="235744" y="407194"/>
                  </a:cubicBezTo>
                  <a:cubicBezTo>
                    <a:pt x="141446" y="407194"/>
                    <a:pt x="64294" y="330041"/>
                    <a:pt x="64294" y="235744"/>
                  </a:cubicBezTo>
                  <a:cubicBezTo>
                    <a:pt x="64294" y="141446"/>
                    <a:pt x="141446" y="64294"/>
                    <a:pt x="235744" y="64294"/>
                  </a:cubicBezTo>
                  <a:cubicBezTo>
                    <a:pt x="258604" y="64294"/>
                    <a:pt x="280511" y="69056"/>
                    <a:pt x="300514" y="76676"/>
                  </a:cubicBezTo>
                  <a:lnTo>
                    <a:pt x="343376" y="33814"/>
                  </a:lnTo>
                  <a:cubicBezTo>
                    <a:pt x="310991" y="16669"/>
                    <a:pt x="274796" y="7144"/>
                    <a:pt x="235744" y="7144"/>
                  </a:cubicBezTo>
                  <a:cubicBezTo>
                    <a:pt x="110014" y="7144"/>
                    <a:pt x="7144" y="110014"/>
                    <a:pt x="7144" y="235744"/>
                  </a:cubicBezTo>
                  <a:cubicBezTo>
                    <a:pt x="7144" y="361474"/>
                    <a:pt x="110014" y="464344"/>
                    <a:pt x="235744" y="464344"/>
                  </a:cubicBezTo>
                  <a:cubicBezTo>
                    <a:pt x="361474" y="464344"/>
                    <a:pt x="464344" y="361474"/>
                    <a:pt x="464344" y="235744"/>
                  </a:cubicBezTo>
                  <a:cubicBezTo>
                    <a:pt x="464344" y="196691"/>
                    <a:pt x="454819" y="160496"/>
                    <a:pt x="437674" y="128111"/>
                  </a:cubicBezTo>
                  <a:lnTo>
                    <a:pt x="394811" y="1709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30" name="Γραφικό 28" descr="Χρήστης">
            <a:extLst>
              <a:ext uri="{FF2B5EF4-FFF2-40B4-BE49-F238E27FC236}">
                <a16:creationId xmlns:a16="http://schemas.microsoft.com/office/drawing/2014/main" xmlns="" id="{9C8B702A-0DAD-427F-A703-C2CD6BF252ED}"/>
              </a:ext>
            </a:extLst>
          </p:cNvPr>
          <p:cNvGrpSpPr/>
          <p:nvPr/>
        </p:nvGrpSpPr>
        <p:grpSpPr>
          <a:xfrm>
            <a:off x="9250884" y="2538297"/>
            <a:ext cx="594782" cy="646331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" name="Ελεύθερη σχεδίαση: Σχήμα 30">
              <a:extLst>
                <a:ext uri="{FF2B5EF4-FFF2-40B4-BE49-F238E27FC236}">
                  <a16:creationId xmlns:a16="http://schemas.microsoft.com/office/drawing/2014/main" xmlns="" id="{5872C989-8B42-41D2-9363-3411A8B3701C}"/>
                </a:ext>
              </a:extLst>
            </p:cNvPr>
            <p:cNvSpPr/>
            <p:nvPr/>
          </p:nvSpPr>
          <p:spPr>
            <a:xfrm>
              <a:off x="5936456" y="3098006"/>
              <a:ext cx="314325" cy="314325"/>
            </a:xfrm>
            <a:custGeom>
              <a:avLst/>
              <a:gdLst>
                <a:gd name="connsiteX0" fmla="*/ 311944 w 314325"/>
                <a:gd name="connsiteY0" fmla="*/ 159544 h 314325"/>
                <a:gd name="connsiteX1" fmla="*/ 159544 w 314325"/>
                <a:gd name="connsiteY1" fmla="*/ 311944 h 314325"/>
                <a:gd name="connsiteX2" fmla="*/ 7144 w 314325"/>
                <a:gd name="connsiteY2" fmla="*/ 159544 h 314325"/>
                <a:gd name="connsiteX3" fmla="*/ 159544 w 314325"/>
                <a:gd name="connsiteY3" fmla="*/ 7144 h 314325"/>
                <a:gd name="connsiteX4" fmla="*/ 311944 w 314325"/>
                <a:gd name="connsiteY4" fmla="*/ 1595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14325">
                  <a:moveTo>
                    <a:pt x="311944" y="159544"/>
                  </a:moveTo>
                  <a:cubicBezTo>
                    <a:pt x="311944" y="243712"/>
                    <a:pt x="243712" y="311944"/>
                    <a:pt x="159544" y="311944"/>
                  </a:cubicBezTo>
                  <a:cubicBezTo>
                    <a:pt x="75376" y="311944"/>
                    <a:pt x="7144" y="243712"/>
                    <a:pt x="7144" y="159544"/>
                  </a:cubicBezTo>
                  <a:cubicBezTo>
                    <a:pt x="7144" y="75376"/>
                    <a:pt x="75376" y="7144"/>
                    <a:pt x="159544" y="7144"/>
                  </a:cubicBezTo>
                  <a:cubicBezTo>
                    <a:pt x="243712" y="7144"/>
                    <a:pt x="311944" y="75376"/>
                    <a:pt x="311944" y="1595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2" name="Ελεύθερη σχεδίαση: Σχήμα 31">
              <a:extLst>
                <a:ext uri="{FF2B5EF4-FFF2-40B4-BE49-F238E27FC236}">
                  <a16:creationId xmlns:a16="http://schemas.microsoft.com/office/drawing/2014/main" xmlns="" id="{C1F1A50A-B12B-4D13-9A67-8704999D97C5}"/>
                </a:ext>
              </a:extLst>
            </p:cNvPr>
            <p:cNvSpPr/>
            <p:nvPr/>
          </p:nvSpPr>
          <p:spPr>
            <a:xfrm>
              <a:off x="5784056" y="3440906"/>
              <a:ext cx="619125" cy="314325"/>
            </a:xfrm>
            <a:custGeom>
              <a:avLst/>
              <a:gdLst>
                <a:gd name="connsiteX0" fmla="*/ 616744 w 619125"/>
                <a:gd name="connsiteY0" fmla="*/ 311944 h 314325"/>
                <a:gd name="connsiteX1" fmla="*/ 616744 w 619125"/>
                <a:gd name="connsiteY1" fmla="*/ 159544 h 314325"/>
                <a:gd name="connsiteX2" fmla="*/ 586264 w 619125"/>
                <a:gd name="connsiteY2" fmla="*/ 98584 h 314325"/>
                <a:gd name="connsiteX3" fmla="*/ 437674 w 619125"/>
                <a:gd name="connsiteY3" fmla="*/ 26194 h 314325"/>
                <a:gd name="connsiteX4" fmla="*/ 311944 w 619125"/>
                <a:gd name="connsiteY4" fmla="*/ 7144 h 314325"/>
                <a:gd name="connsiteX5" fmla="*/ 186214 w 619125"/>
                <a:gd name="connsiteY5" fmla="*/ 26194 h 314325"/>
                <a:gd name="connsiteX6" fmla="*/ 37624 w 619125"/>
                <a:gd name="connsiteY6" fmla="*/ 98584 h 314325"/>
                <a:gd name="connsiteX7" fmla="*/ 7144 w 619125"/>
                <a:gd name="connsiteY7" fmla="*/ 159544 h 314325"/>
                <a:gd name="connsiteX8" fmla="*/ 7144 w 619125"/>
                <a:gd name="connsiteY8" fmla="*/ 311944 h 314325"/>
                <a:gd name="connsiteX9" fmla="*/ 616744 w 619125"/>
                <a:gd name="connsiteY9" fmla="*/ 3119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125" h="314325">
                  <a:moveTo>
                    <a:pt x="616744" y="311944"/>
                  </a:moveTo>
                  <a:lnTo>
                    <a:pt x="616744" y="159544"/>
                  </a:lnTo>
                  <a:cubicBezTo>
                    <a:pt x="616744" y="136684"/>
                    <a:pt x="605314" y="113824"/>
                    <a:pt x="586264" y="98584"/>
                  </a:cubicBezTo>
                  <a:cubicBezTo>
                    <a:pt x="544354" y="64294"/>
                    <a:pt x="491014" y="41434"/>
                    <a:pt x="437674" y="26194"/>
                  </a:cubicBezTo>
                  <a:cubicBezTo>
                    <a:pt x="399574" y="14764"/>
                    <a:pt x="357664" y="7144"/>
                    <a:pt x="311944" y="7144"/>
                  </a:cubicBezTo>
                  <a:cubicBezTo>
                    <a:pt x="270034" y="7144"/>
                    <a:pt x="228124" y="14764"/>
                    <a:pt x="186214" y="26194"/>
                  </a:cubicBezTo>
                  <a:cubicBezTo>
                    <a:pt x="132874" y="41434"/>
                    <a:pt x="79534" y="68104"/>
                    <a:pt x="37624" y="98584"/>
                  </a:cubicBezTo>
                  <a:cubicBezTo>
                    <a:pt x="18574" y="113824"/>
                    <a:pt x="7144" y="136684"/>
                    <a:pt x="7144" y="159544"/>
                  </a:cubicBezTo>
                  <a:lnTo>
                    <a:pt x="7144" y="311944"/>
                  </a:lnTo>
                  <a:lnTo>
                    <a:pt x="616744" y="3119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35" name="Γραφικό 33" descr="Λίστα">
            <a:extLst>
              <a:ext uri="{FF2B5EF4-FFF2-40B4-BE49-F238E27FC236}">
                <a16:creationId xmlns:a16="http://schemas.microsoft.com/office/drawing/2014/main" xmlns="" id="{E448FC6C-3285-40A2-B3C1-1AD3F240EB5A}"/>
              </a:ext>
            </a:extLst>
          </p:cNvPr>
          <p:cNvGrpSpPr/>
          <p:nvPr/>
        </p:nvGrpSpPr>
        <p:grpSpPr>
          <a:xfrm>
            <a:off x="5624564" y="4211052"/>
            <a:ext cx="580041" cy="580041"/>
            <a:chOff x="5638800" y="2971800"/>
            <a:chExt cx="580041" cy="58004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" name="Ελεύθερη σχεδίαση: Σχήμα 35">
              <a:extLst>
                <a:ext uri="{FF2B5EF4-FFF2-40B4-BE49-F238E27FC236}">
                  <a16:creationId xmlns:a16="http://schemas.microsoft.com/office/drawing/2014/main" xmlns="" id="{AB374C60-94BF-4494-BD93-757F170331F6}"/>
                </a:ext>
              </a:extLst>
            </p:cNvPr>
            <p:cNvSpPr/>
            <p:nvPr/>
          </p:nvSpPr>
          <p:spPr>
            <a:xfrm>
              <a:off x="5738683" y="3017305"/>
              <a:ext cx="374610" cy="483368"/>
            </a:xfrm>
            <a:custGeom>
              <a:avLst/>
              <a:gdLst>
                <a:gd name="connsiteX0" fmla="*/ 39085 w 374609"/>
                <a:gd name="connsiteY0" fmla="*/ 39085 h 483367"/>
                <a:gd name="connsiteX1" fmla="*/ 341189 w 374609"/>
                <a:gd name="connsiteY1" fmla="*/ 39085 h 483367"/>
                <a:gd name="connsiteX2" fmla="*/ 341189 w 374609"/>
                <a:gd name="connsiteY2" fmla="*/ 449947 h 483367"/>
                <a:gd name="connsiteX3" fmla="*/ 39085 w 374609"/>
                <a:gd name="connsiteY3" fmla="*/ 449947 h 483367"/>
                <a:gd name="connsiteX4" fmla="*/ 39085 w 374609"/>
                <a:gd name="connsiteY4" fmla="*/ 39085 h 483367"/>
                <a:gd name="connsiteX5" fmla="*/ 2832 w 374609"/>
                <a:gd name="connsiteY5" fmla="*/ 486200 h 483367"/>
                <a:gd name="connsiteX6" fmla="*/ 377442 w 374609"/>
                <a:gd name="connsiteY6" fmla="*/ 486200 h 483367"/>
                <a:gd name="connsiteX7" fmla="*/ 377442 w 374609"/>
                <a:gd name="connsiteY7" fmla="*/ 2832 h 483367"/>
                <a:gd name="connsiteX8" fmla="*/ 2832 w 374609"/>
                <a:gd name="connsiteY8" fmla="*/ 2832 h 483367"/>
                <a:gd name="connsiteX9" fmla="*/ 2832 w 374609"/>
                <a:gd name="connsiteY9" fmla="*/ 486200 h 48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4609" h="483367">
                  <a:moveTo>
                    <a:pt x="39085" y="39085"/>
                  </a:moveTo>
                  <a:lnTo>
                    <a:pt x="341189" y="39085"/>
                  </a:lnTo>
                  <a:lnTo>
                    <a:pt x="341189" y="449947"/>
                  </a:lnTo>
                  <a:lnTo>
                    <a:pt x="39085" y="449947"/>
                  </a:lnTo>
                  <a:lnTo>
                    <a:pt x="39085" y="39085"/>
                  </a:lnTo>
                  <a:close/>
                  <a:moveTo>
                    <a:pt x="2832" y="486200"/>
                  </a:moveTo>
                  <a:lnTo>
                    <a:pt x="377442" y="486200"/>
                  </a:lnTo>
                  <a:lnTo>
                    <a:pt x="377442" y="2832"/>
                  </a:lnTo>
                  <a:lnTo>
                    <a:pt x="2832" y="2832"/>
                  </a:lnTo>
                  <a:lnTo>
                    <a:pt x="2832" y="486200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7" name="Ελεύθερη σχεδίαση: Σχήμα 36">
              <a:extLst>
                <a:ext uri="{FF2B5EF4-FFF2-40B4-BE49-F238E27FC236}">
                  <a16:creationId xmlns:a16="http://schemas.microsoft.com/office/drawing/2014/main" xmlns="" id="{63CBC9BD-AE82-4BD8-B662-93C7706DD049}"/>
                </a:ext>
              </a:extLst>
            </p:cNvPr>
            <p:cNvSpPr/>
            <p:nvPr/>
          </p:nvSpPr>
          <p:spPr>
            <a:xfrm>
              <a:off x="5817231" y="3089810"/>
              <a:ext cx="48337" cy="48337"/>
            </a:xfrm>
            <a:custGeom>
              <a:avLst/>
              <a:gdLst>
                <a:gd name="connsiteX0" fmla="*/ 2832 w 48336"/>
                <a:gd name="connsiteY0" fmla="*/ 2832 h 48336"/>
                <a:gd name="connsiteX1" fmla="*/ 51169 w 48336"/>
                <a:gd name="connsiteY1" fmla="*/ 2832 h 48336"/>
                <a:gd name="connsiteX2" fmla="*/ 51169 w 48336"/>
                <a:gd name="connsiteY2" fmla="*/ 51169 h 48336"/>
                <a:gd name="connsiteX3" fmla="*/ 2832 w 48336"/>
                <a:gd name="connsiteY3" fmla="*/ 51169 h 4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36" h="48336">
                  <a:moveTo>
                    <a:pt x="2832" y="2832"/>
                  </a:moveTo>
                  <a:lnTo>
                    <a:pt x="51169" y="2832"/>
                  </a:lnTo>
                  <a:lnTo>
                    <a:pt x="51169" y="51169"/>
                  </a:lnTo>
                  <a:lnTo>
                    <a:pt x="2832" y="51169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9" name="Ελεύθερη σχεδίαση: Σχήμα 38">
              <a:extLst>
                <a:ext uri="{FF2B5EF4-FFF2-40B4-BE49-F238E27FC236}">
                  <a16:creationId xmlns:a16="http://schemas.microsoft.com/office/drawing/2014/main" xmlns="" id="{38A969BD-59B3-4650-94B1-D2B0CFC2F7FF}"/>
                </a:ext>
              </a:extLst>
            </p:cNvPr>
            <p:cNvSpPr/>
            <p:nvPr/>
          </p:nvSpPr>
          <p:spPr>
            <a:xfrm>
              <a:off x="5913904" y="3101894"/>
              <a:ext cx="120842" cy="24168"/>
            </a:xfrm>
            <a:custGeom>
              <a:avLst/>
              <a:gdLst>
                <a:gd name="connsiteX0" fmla="*/ 2832 w 120841"/>
                <a:gd name="connsiteY0" fmla="*/ 2832 h 24168"/>
                <a:gd name="connsiteX1" fmla="*/ 123674 w 120841"/>
                <a:gd name="connsiteY1" fmla="*/ 2832 h 24168"/>
                <a:gd name="connsiteX2" fmla="*/ 123674 w 120841"/>
                <a:gd name="connsiteY2" fmla="*/ 27001 h 24168"/>
                <a:gd name="connsiteX3" fmla="*/ 2832 w 120841"/>
                <a:gd name="connsiteY3" fmla="*/ 27001 h 2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841" h="24168">
                  <a:moveTo>
                    <a:pt x="2832" y="2832"/>
                  </a:moveTo>
                  <a:lnTo>
                    <a:pt x="123674" y="2832"/>
                  </a:lnTo>
                  <a:lnTo>
                    <a:pt x="123674" y="27001"/>
                  </a:lnTo>
                  <a:lnTo>
                    <a:pt x="2832" y="27001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0" name="Ελεύθερη σχεδίαση: Σχήμα 39">
              <a:extLst>
                <a:ext uri="{FF2B5EF4-FFF2-40B4-BE49-F238E27FC236}">
                  <a16:creationId xmlns:a16="http://schemas.microsoft.com/office/drawing/2014/main" xmlns="" id="{5260F444-0588-4C6E-99AE-AF0F72B32731}"/>
                </a:ext>
              </a:extLst>
            </p:cNvPr>
            <p:cNvSpPr/>
            <p:nvPr/>
          </p:nvSpPr>
          <p:spPr>
            <a:xfrm>
              <a:off x="5817231" y="3186483"/>
              <a:ext cx="48337" cy="48337"/>
            </a:xfrm>
            <a:custGeom>
              <a:avLst/>
              <a:gdLst>
                <a:gd name="connsiteX0" fmla="*/ 2832 w 48336"/>
                <a:gd name="connsiteY0" fmla="*/ 2832 h 48336"/>
                <a:gd name="connsiteX1" fmla="*/ 51169 w 48336"/>
                <a:gd name="connsiteY1" fmla="*/ 2832 h 48336"/>
                <a:gd name="connsiteX2" fmla="*/ 51169 w 48336"/>
                <a:gd name="connsiteY2" fmla="*/ 51169 h 48336"/>
                <a:gd name="connsiteX3" fmla="*/ 2832 w 48336"/>
                <a:gd name="connsiteY3" fmla="*/ 51169 h 4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36" h="48336">
                  <a:moveTo>
                    <a:pt x="2832" y="2832"/>
                  </a:moveTo>
                  <a:lnTo>
                    <a:pt x="51169" y="2832"/>
                  </a:lnTo>
                  <a:lnTo>
                    <a:pt x="51169" y="51169"/>
                  </a:lnTo>
                  <a:lnTo>
                    <a:pt x="2832" y="51169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1" name="Ελεύθερη σχεδίαση: Σχήμα 40">
              <a:extLst>
                <a:ext uri="{FF2B5EF4-FFF2-40B4-BE49-F238E27FC236}">
                  <a16:creationId xmlns:a16="http://schemas.microsoft.com/office/drawing/2014/main" xmlns="" id="{26BABF65-36C0-49F7-981B-FBFAD8DF2BFB}"/>
                </a:ext>
              </a:extLst>
            </p:cNvPr>
            <p:cNvSpPr/>
            <p:nvPr/>
          </p:nvSpPr>
          <p:spPr>
            <a:xfrm>
              <a:off x="5913904" y="3198567"/>
              <a:ext cx="120842" cy="24168"/>
            </a:xfrm>
            <a:custGeom>
              <a:avLst/>
              <a:gdLst>
                <a:gd name="connsiteX0" fmla="*/ 2832 w 120841"/>
                <a:gd name="connsiteY0" fmla="*/ 2832 h 24168"/>
                <a:gd name="connsiteX1" fmla="*/ 123674 w 120841"/>
                <a:gd name="connsiteY1" fmla="*/ 2832 h 24168"/>
                <a:gd name="connsiteX2" fmla="*/ 123674 w 120841"/>
                <a:gd name="connsiteY2" fmla="*/ 27001 h 24168"/>
                <a:gd name="connsiteX3" fmla="*/ 2832 w 120841"/>
                <a:gd name="connsiteY3" fmla="*/ 27001 h 2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841" h="24168">
                  <a:moveTo>
                    <a:pt x="2832" y="2832"/>
                  </a:moveTo>
                  <a:lnTo>
                    <a:pt x="123674" y="2832"/>
                  </a:lnTo>
                  <a:lnTo>
                    <a:pt x="123674" y="27001"/>
                  </a:lnTo>
                  <a:lnTo>
                    <a:pt x="2832" y="27001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2" name="Ελεύθερη σχεδίαση: Σχήμα 41">
              <a:extLst>
                <a:ext uri="{FF2B5EF4-FFF2-40B4-BE49-F238E27FC236}">
                  <a16:creationId xmlns:a16="http://schemas.microsoft.com/office/drawing/2014/main" xmlns="" id="{A7118143-A39E-4A70-9E2E-3A531DA4787D}"/>
                </a:ext>
              </a:extLst>
            </p:cNvPr>
            <p:cNvSpPr/>
            <p:nvPr/>
          </p:nvSpPr>
          <p:spPr>
            <a:xfrm>
              <a:off x="5817231" y="3283157"/>
              <a:ext cx="48337" cy="48337"/>
            </a:xfrm>
            <a:custGeom>
              <a:avLst/>
              <a:gdLst>
                <a:gd name="connsiteX0" fmla="*/ 2832 w 48336"/>
                <a:gd name="connsiteY0" fmla="*/ 2832 h 48336"/>
                <a:gd name="connsiteX1" fmla="*/ 51169 w 48336"/>
                <a:gd name="connsiteY1" fmla="*/ 2832 h 48336"/>
                <a:gd name="connsiteX2" fmla="*/ 51169 w 48336"/>
                <a:gd name="connsiteY2" fmla="*/ 51169 h 48336"/>
                <a:gd name="connsiteX3" fmla="*/ 2832 w 48336"/>
                <a:gd name="connsiteY3" fmla="*/ 51169 h 4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36" h="48336">
                  <a:moveTo>
                    <a:pt x="2832" y="2832"/>
                  </a:moveTo>
                  <a:lnTo>
                    <a:pt x="51169" y="2832"/>
                  </a:lnTo>
                  <a:lnTo>
                    <a:pt x="51169" y="51169"/>
                  </a:lnTo>
                  <a:lnTo>
                    <a:pt x="2832" y="51169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3" name="Ελεύθερη σχεδίαση: Σχήμα 42">
              <a:extLst>
                <a:ext uri="{FF2B5EF4-FFF2-40B4-BE49-F238E27FC236}">
                  <a16:creationId xmlns:a16="http://schemas.microsoft.com/office/drawing/2014/main" xmlns="" id="{1B72B33C-97D3-4F29-95F8-23C0622A7C5A}"/>
                </a:ext>
              </a:extLst>
            </p:cNvPr>
            <p:cNvSpPr/>
            <p:nvPr/>
          </p:nvSpPr>
          <p:spPr>
            <a:xfrm>
              <a:off x="5913904" y="3295241"/>
              <a:ext cx="120842" cy="24168"/>
            </a:xfrm>
            <a:custGeom>
              <a:avLst/>
              <a:gdLst>
                <a:gd name="connsiteX0" fmla="*/ 2832 w 120841"/>
                <a:gd name="connsiteY0" fmla="*/ 2832 h 24168"/>
                <a:gd name="connsiteX1" fmla="*/ 123674 w 120841"/>
                <a:gd name="connsiteY1" fmla="*/ 2832 h 24168"/>
                <a:gd name="connsiteX2" fmla="*/ 123674 w 120841"/>
                <a:gd name="connsiteY2" fmla="*/ 27001 h 24168"/>
                <a:gd name="connsiteX3" fmla="*/ 2832 w 120841"/>
                <a:gd name="connsiteY3" fmla="*/ 27001 h 2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841" h="24168">
                  <a:moveTo>
                    <a:pt x="2832" y="2832"/>
                  </a:moveTo>
                  <a:lnTo>
                    <a:pt x="123674" y="2832"/>
                  </a:lnTo>
                  <a:lnTo>
                    <a:pt x="123674" y="27001"/>
                  </a:lnTo>
                  <a:lnTo>
                    <a:pt x="2832" y="27001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4" name="Ελεύθερη σχεδίαση: Σχήμα 43">
              <a:extLst>
                <a:ext uri="{FF2B5EF4-FFF2-40B4-BE49-F238E27FC236}">
                  <a16:creationId xmlns:a16="http://schemas.microsoft.com/office/drawing/2014/main" xmlns="" id="{A270DCD6-0D30-4DEF-8E8A-843FCDA6FDA4}"/>
                </a:ext>
              </a:extLst>
            </p:cNvPr>
            <p:cNvSpPr/>
            <p:nvPr/>
          </p:nvSpPr>
          <p:spPr>
            <a:xfrm>
              <a:off x="5817231" y="3379830"/>
              <a:ext cx="48337" cy="48337"/>
            </a:xfrm>
            <a:custGeom>
              <a:avLst/>
              <a:gdLst>
                <a:gd name="connsiteX0" fmla="*/ 2832 w 48336"/>
                <a:gd name="connsiteY0" fmla="*/ 2832 h 48336"/>
                <a:gd name="connsiteX1" fmla="*/ 51169 w 48336"/>
                <a:gd name="connsiteY1" fmla="*/ 2832 h 48336"/>
                <a:gd name="connsiteX2" fmla="*/ 51169 w 48336"/>
                <a:gd name="connsiteY2" fmla="*/ 51169 h 48336"/>
                <a:gd name="connsiteX3" fmla="*/ 2832 w 48336"/>
                <a:gd name="connsiteY3" fmla="*/ 51169 h 4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36" h="48336">
                  <a:moveTo>
                    <a:pt x="2832" y="2832"/>
                  </a:moveTo>
                  <a:lnTo>
                    <a:pt x="51169" y="2832"/>
                  </a:lnTo>
                  <a:lnTo>
                    <a:pt x="51169" y="51169"/>
                  </a:lnTo>
                  <a:lnTo>
                    <a:pt x="2832" y="51169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5" name="Ελεύθερη σχεδίαση: Σχήμα 44">
              <a:extLst>
                <a:ext uri="{FF2B5EF4-FFF2-40B4-BE49-F238E27FC236}">
                  <a16:creationId xmlns:a16="http://schemas.microsoft.com/office/drawing/2014/main" xmlns="" id="{E85914EC-7DD7-4378-89D2-05149B634118}"/>
                </a:ext>
              </a:extLst>
            </p:cNvPr>
            <p:cNvSpPr/>
            <p:nvPr/>
          </p:nvSpPr>
          <p:spPr>
            <a:xfrm>
              <a:off x="5913904" y="3391914"/>
              <a:ext cx="120842" cy="24168"/>
            </a:xfrm>
            <a:custGeom>
              <a:avLst/>
              <a:gdLst>
                <a:gd name="connsiteX0" fmla="*/ 2832 w 120841"/>
                <a:gd name="connsiteY0" fmla="*/ 2832 h 24168"/>
                <a:gd name="connsiteX1" fmla="*/ 123674 w 120841"/>
                <a:gd name="connsiteY1" fmla="*/ 2832 h 24168"/>
                <a:gd name="connsiteX2" fmla="*/ 123674 w 120841"/>
                <a:gd name="connsiteY2" fmla="*/ 27001 h 24168"/>
                <a:gd name="connsiteX3" fmla="*/ 2832 w 120841"/>
                <a:gd name="connsiteY3" fmla="*/ 27001 h 2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841" h="24168">
                  <a:moveTo>
                    <a:pt x="2832" y="2832"/>
                  </a:moveTo>
                  <a:lnTo>
                    <a:pt x="123674" y="2832"/>
                  </a:lnTo>
                  <a:lnTo>
                    <a:pt x="123674" y="27001"/>
                  </a:lnTo>
                  <a:lnTo>
                    <a:pt x="2832" y="27001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48" name="Γραφικό 46" descr="Δίκτυο">
            <a:extLst>
              <a:ext uri="{FF2B5EF4-FFF2-40B4-BE49-F238E27FC236}">
                <a16:creationId xmlns:a16="http://schemas.microsoft.com/office/drawing/2014/main" xmlns="" id="{73A918AB-CC9F-48B6-B39F-341A73C8869E}"/>
              </a:ext>
            </a:extLst>
          </p:cNvPr>
          <p:cNvSpPr/>
          <p:nvPr/>
        </p:nvSpPr>
        <p:spPr>
          <a:xfrm>
            <a:off x="9345367" y="4283456"/>
            <a:ext cx="456861" cy="429570"/>
          </a:xfrm>
          <a:custGeom>
            <a:avLst/>
            <a:gdLst>
              <a:gd name="connsiteX0" fmla="*/ 717917 w 723900"/>
              <a:gd name="connsiteY0" fmla="*/ 242411 h 685800"/>
              <a:gd name="connsiteX1" fmla="*/ 617905 w 723900"/>
              <a:gd name="connsiteY1" fmla="*/ 201454 h 685800"/>
              <a:gd name="connsiteX2" fmla="*/ 571232 w 723900"/>
              <a:gd name="connsiteY2" fmla="*/ 282416 h 685800"/>
              <a:gd name="connsiteX3" fmla="*/ 448360 w 723900"/>
              <a:gd name="connsiteY3" fmla="*/ 333851 h 685800"/>
              <a:gd name="connsiteX4" fmla="*/ 384542 w 723900"/>
              <a:gd name="connsiteY4" fmla="*/ 289084 h 685800"/>
              <a:gd name="connsiteX5" fmla="*/ 384542 w 723900"/>
              <a:gd name="connsiteY5" fmla="*/ 156686 h 685800"/>
              <a:gd name="connsiteX6" fmla="*/ 441692 w 723900"/>
              <a:gd name="connsiteY6" fmla="*/ 83344 h 685800"/>
              <a:gd name="connsiteX7" fmla="*/ 365492 w 723900"/>
              <a:gd name="connsiteY7" fmla="*/ 7144 h 685800"/>
              <a:gd name="connsiteX8" fmla="*/ 365492 w 723900"/>
              <a:gd name="connsiteY8" fmla="*/ 7144 h 685800"/>
              <a:gd name="connsiteX9" fmla="*/ 289292 w 723900"/>
              <a:gd name="connsiteY9" fmla="*/ 83344 h 685800"/>
              <a:gd name="connsiteX10" fmla="*/ 346442 w 723900"/>
              <a:gd name="connsiteY10" fmla="*/ 156686 h 685800"/>
              <a:gd name="connsiteX11" fmla="*/ 346442 w 723900"/>
              <a:gd name="connsiteY11" fmla="*/ 288131 h 685800"/>
              <a:gd name="connsiteX12" fmla="*/ 282625 w 723900"/>
              <a:gd name="connsiteY12" fmla="*/ 332899 h 685800"/>
              <a:gd name="connsiteX13" fmla="*/ 159752 w 723900"/>
              <a:gd name="connsiteY13" fmla="*/ 281464 h 685800"/>
              <a:gd name="connsiteX14" fmla="*/ 113080 w 723900"/>
              <a:gd name="connsiteY14" fmla="*/ 200501 h 685800"/>
              <a:gd name="connsiteX15" fmla="*/ 13067 w 723900"/>
              <a:gd name="connsiteY15" fmla="*/ 241459 h 685800"/>
              <a:gd name="connsiteX16" fmla="*/ 54025 w 723900"/>
              <a:gd name="connsiteY16" fmla="*/ 341471 h 685800"/>
              <a:gd name="connsiteX17" fmla="*/ 143560 w 723900"/>
              <a:gd name="connsiteY17" fmla="*/ 316706 h 685800"/>
              <a:gd name="connsiteX18" fmla="*/ 269290 w 723900"/>
              <a:gd name="connsiteY18" fmla="*/ 368141 h 685800"/>
              <a:gd name="connsiteX19" fmla="*/ 268337 w 723900"/>
              <a:gd name="connsiteY19" fmla="*/ 380524 h 685800"/>
              <a:gd name="connsiteX20" fmla="*/ 287387 w 723900"/>
              <a:gd name="connsiteY20" fmla="*/ 437674 h 685800"/>
              <a:gd name="connsiteX21" fmla="*/ 188327 w 723900"/>
              <a:gd name="connsiteY21" fmla="*/ 537686 h 685800"/>
              <a:gd name="connsiteX22" fmla="*/ 95935 w 723900"/>
              <a:gd name="connsiteY22" fmla="*/ 549116 h 685800"/>
              <a:gd name="connsiteX23" fmla="*/ 95935 w 723900"/>
              <a:gd name="connsiteY23" fmla="*/ 656749 h 685800"/>
              <a:gd name="connsiteX24" fmla="*/ 203567 w 723900"/>
              <a:gd name="connsiteY24" fmla="*/ 656749 h 685800"/>
              <a:gd name="connsiteX25" fmla="*/ 214997 w 723900"/>
              <a:gd name="connsiteY25" fmla="*/ 564356 h 685800"/>
              <a:gd name="connsiteX26" fmla="*/ 315962 w 723900"/>
              <a:gd name="connsiteY26" fmla="*/ 463391 h 685800"/>
              <a:gd name="connsiteX27" fmla="*/ 363587 w 723900"/>
              <a:gd name="connsiteY27" fmla="*/ 476726 h 685800"/>
              <a:gd name="connsiteX28" fmla="*/ 365492 w 723900"/>
              <a:gd name="connsiteY28" fmla="*/ 476726 h 685800"/>
              <a:gd name="connsiteX29" fmla="*/ 367397 w 723900"/>
              <a:gd name="connsiteY29" fmla="*/ 476726 h 685800"/>
              <a:gd name="connsiteX30" fmla="*/ 415022 w 723900"/>
              <a:gd name="connsiteY30" fmla="*/ 463391 h 685800"/>
              <a:gd name="connsiteX31" fmla="*/ 515987 w 723900"/>
              <a:gd name="connsiteY31" fmla="*/ 564356 h 685800"/>
              <a:gd name="connsiteX32" fmla="*/ 527417 w 723900"/>
              <a:gd name="connsiteY32" fmla="*/ 657701 h 685800"/>
              <a:gd name="connsiteX33" fmla="*/ 635050 w 723900"/>
              <a:gd name="connsiteY33" fmla="*/ 657701 h 685800"/>
              <a:gd name="connsiteX34" fmla="*/ 635050 w 723900"/>
              <a:gd name="connsiteY34" fmla="*/ 550069 h 685800"/>
              <a:gd name="connsiteX35" fmla="*/ 542657 w 723900"/>
              <a:gd name="connsiteY35" fmla="*/ 538639 h 685800"/>
              <a:gd name="connsiteX36" fmla="*/ 443597 w 723900"/>
              <a:gd name="connsiteY36" fmla="*/ 438626 h 685800"/>
              <a:gd name="connsiteX37" fmla="*/ 462647 w 723900"/>
              <a:gd name="connsiteY37" fmla="*/ 381476 h 685800"/>
              <a:gd name="connsiteX38" fmla="*/ 461695 w 723900"/>
              <a:gd name="connsiteY38" fmla="*/ 369094 h 685800"/>
              <a:gd name="connsiteX39" fmla="*/ 587425 w 723900"/>
              <a:gd name="connsiteY39" fmla="*/ 317659 h 685800"/>
              <a:gd name="connsiteX40" fmla="*/ 676960 w 723900"/>
              <a:gd name="connsiteY40" fmla="*/ 342424 h 685800"/>
              <a:gd name="connsiteX41" fmla="*/ 717917 w 723900"/>
              <a:gd name="connsiteY41" fmla="*/ 242411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23900" h="685800">
                <a:moveTo>
                  <a:pt x="717917" y="242411"/>
                </a:moveTo>
                <a:cubicBezTo>
                  <a:pt x="701725" y="203359"/>
                  <a:pt x="656957" y="185261"/>
                  <a:pt x="617905" y="201454"/>
                </a:cubicBezTo>
                <a:cubicBezTo>
                  <a:pt x="585520" y="214789"/>
                  <a:pt x="566470" y="249079"/>
                  <a:pt x="571232" y="282416"/>
                </a:cubicBezTo>
                <a:lnTo>
                  <a:pt x="448360" y="333851"/>
                </a:lnTo>
                <a:cubicBezTo>
                  <a:pt x="435025" y="310991"/>
                  <a:pt x="411212" y="293846"/>
                  <a:pt x="384542" y="289084"/>
                </a:cubicBezTo>
                <a:lnTo>
                  <a:pt x="384542" y="156686"/>
                </a:lnTo>
                <a:cubicBezTo>
                  <a:pt x="416927" y="148114"/>
                  <a:pt x="441692" y="118586"/>
                  <a:pt x="441692" y="83344"/>
                </a:cubicBezTo>
                <a:cubicBezTo>
                  <a:pt x="441692" y="41434"/>
                  <a:pt x="407402" y="7144"/>
                  <a:pt x="365492" y="7144"/>
                </a:cubicBezTo>
                <a:lnTo>
                  <a:pt x="365492" y="7144"/>
                </a:lnTo>
                <a:cubicBezTo>
                  <a:pt x="323582" y="7144"/>
                  <a:pt x="289292" y="41434"/>
                  <a:pt x="289292" y="83344"/>
                </a:cubicBezTo>
                <a:cubicBezTo>
                  <a:pt x="289292" y="118586"/>
                  <a:pt x="314057" y="148114"/>
                  <a:pt x="346442" y="156686"/>
                </a:cubicBezTo>
                <a:lnTo>
                  <a:pt x="346442" y="288131"/>
                </a:lnTo>
                <a:cubicBezTo>
                  <a:pt x="318820" y="292894"/>
                  <a:pt x="295960" y="310039"/>
                  <a:pt x="282625" y="332899"/>
                </a:cubicBezTo>
                <a:lnTo>
                  <a:pt x="159752" y="281464"/>
                </a:lnTo>
                <a:cubicBezTo>
                  <a:pt x="164515" y="248126"/>
                  <a:pt x="146417" y="213836"/>
                  <a:pt x="113080" y="200501"/>
                </a:cubicBezTo>
                <a:cubicBezTo>
                  <a:pt x="74027" y="184309"/>
                  <a:pt x="29260" y="202406"/>
                  <a:pt x="13067" y="241459"/>
                </a:cubicBezTo>
                <a:cubicBezTo>
                  <a:pt x="-3125" y="280511"/>
                  <a:pt x="14972" y="325279"/>
                  <a:pt x="54025" y="341471"/>
                </a:cubicBezTo>
                <a:cubicBezTo>
                  <a:pt x="86410" y="354806"/>
                  <a:pt x="123557" y="344329"/>
                  <a:pt x="143560" y="316706"/>
                </a:cubicBezTo>
                <a:lnTo>
                  <a:pt x="269290" y="368141"/>
                </a:lnTo>
                <a:cubicBezTo>
                  <a:pt x="268337" y="371951"/>
                  <a:pt x="268337" y="376714"/>
                  <a:pt x="268337" y="380524"/>
                </a:cubicBezTo>
                <a:cubicBezTo>
                  <a:pt x="268337" y="401479"/>
                  <a:pt x="275005" y="421481"/>
                  <a:pt x="287387" y="437674"/>
                </a:cubicBezTo>
                <a:lnTo>
                  <a:pt x="188327" y="537686"/>
                </a:lnTo>
                <a:cubicBezTo>
                  <a:pt x="158800" y="520541"/>
                  <a:pt x="120700" y="524351"/>
                  <a:pt x="95935" y="549116"/>
                </a:cubicBezTo>
                <a:cubicBezTo>
                  <a:pt x="66407" y="578644"/>
                  <a:pt x="66407" y="627221"/>
                  <a:pt x="95935" y="656749"/>
                </a:cubicBezTo>
                <a:cubicBezTo>
                  <a:pt x="125462" y="686276"/>
                  <a:pt x="174040" y="686276"/>
                  <a:pt x="203567" y="656749"/>
                </a:cubicBezTo>
                <a:cubicBezTo>
                  <a:pt x="228332" y="631984"/>
                  <a:pt x="232142" y="593884"/>
                  <a:pt x="214997" y="564356"/>
                </a:cubicBezTo>
                <a:lnTo>
                  <a:pt x="315962" y="463391"/>
                </a:lnTo>
                <a:cubicBezTo>
                  <a:pt x="330250" y="471964"/>
                  <a:pt x="346442" y="476726"/>
                  <a:pt x="363587" y="476726"/>
                </a:cubicBezTo>
                <a:cubicBezTo>
                  <a:pt x="364540" y="476726"/>
                  <a:pt x="364540" y="476726"/>
                  <a:pt x="365492" y="476726"/>
                </a:cubicBezTo>
                <a:cubicBezTo>
                  <a:pt x="366445" y="476726"/>
                  <a:pt x="366445" y="476726"/>
                  <a:pt x="367397" y="476726"/>
                </a:cubicBezTo>
                <a:cubicBezTo>
                  <a:pt x="384542" y="476726"/>
                  <a:pt x="400735" y="471964"/>
                  <a:pt x="415022" y="463391"/>
                </a:cubicBezTo>
                <a:lnTo>
                  <a:pt x="515987" y="564356"/>
                </a:lnTo>
                <a:cubicBezTo>
                  <a:pt x="498842" y="593884"/>
                  <a:pt x="502652" y="631984"/>
                  <a:pt x="527417" y="657701"/>
                </a:cubicBezTo>
                <a:cubicBezTo>
                  <a:pt x="556945" y="687229"/>
                  <a:pt x="605522" y="687229"/>
                  <a:pt x="635050" y="657701"/>
                </a:cubicBezTo>
                <a:cubicBezTo>
                  <a:pt x="664577" y="628174"/>
                  <a:pt x="664577" y="579596"/>
                  <a:pt x="635050" y="550069"/>
                </a:cubicBezTo>
                <a:cubicBezTo>
                  <a:pt x="610285" y="525304"/>
                  <a:pt x="572185" y="521494"/>
                  <a:pt x="542657" y="538639"/>
                </a:cubicBezTo>
                <a:lnTo>
                  <a:pt x="443597" y="438626"/>
                </a:lnTo>
                <a:cubicBezTo>
                  <a:pt x="455980" y="422434"/>
                  <a:pt x="462647" y="403384"/>
                  <a:pt x="462647" y="381476"/>
                </a:cubicBezTo>
                <a:cubicBezTo>
                  <a:pt x="462647" y="377666"/>
                  <a:pt x="462647" y="372904"/>
                  <a:pt x="461695" y="369094"/>
                </a:cubicBezTo>
                <a:lnTo>
                  <a:pt x="587425" y="317659"/>
                </a:lnTo>
                <a:cubicBezTo>
                  <a:pt x="607427" y="344329"/>
                  <a:pt x="644575" y="355759"/>
                  <a:pt x="676960" y="342424"/>
                </a:cubicBezTo>
                <a:cubicBezTo>
                  <a:pt x="715060" y="325279"/>
                  <a:pt x="734110" y="281464"/>
                  <a:pt x="717917" y="24241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196704082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4" descr="Î£ÏÎµÏÎ¹ÎºÎ® ÎµÎ¹ÎºÏÎ½Î±">
            <a:extLst>
              <a:ext uri="{FF2B5EF4-FFF2-40B4-BE49-F238E27FC236}">
                <a16:creationId xmlns:a16="http://schemas.microsoft.com/office/drawing/2014/main" xmlns="" id="{32B7E01C-BDE4-4F1D-AD0F-D3BFF8F96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73" y="169447"/>
            <a:ext cx="4980513" cy="641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3" name="Ομάδα 72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51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2" name="Τίτλος 1">
            <a:extLst>
              <a:ext uri="{FF2B5EF4-FFF2-40B4-BE49-F238E27FC236}">
                <a16:creationId xmlns:a16="http://schemas.microsoft.com/office/drawing/2014/main" xmlns="" id="{05E751F3-854F-475F-A6A3-669CF32FE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5462" y="412712"/>
            <a:ext cx="6749834" cy="432000"/>
          </a:xfrm>
        </p:spPr>
        <p:txBody>
          <a:bodyPr rtlCol="0"/>
          <a:lstStyle/>
          <a:p>
            <a:pPr algn="ctr"/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Πώς αλλάζουν τον εργασιακό χώρο οι σχεδιασμοί των οργανισμών;</a:t>
            </a:r>
            <a:b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l-GR" sz="2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Θέση κειμένου 4">
            <a:extLst>
              <a:ext uri="{FF2B5EF4-FFF2-40B4-BE49-F238E27FC236}">
                <a16:creationId xmlns:a16="http://schemas.microsoft.com/office/drawing/2014/main" xmlns="" id="{7AED243A-8835-44B6-83E3-3C563B2AD81C}"/>
              </a:ext>
            </a:extLst>
          </p:cNvPr>
          <p:cNvSpPr txBox="1">
            <a:spLocks/>
          </p:cNvSpPr>
          <p:nvPr/>
        </p:nvSpPr>
        <p:spPr>
          <a:xfrm>
            <a:off x="5196453" y="3971432"/>
            <a:ext cx="1980000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Εξειδικευμένα καθήκοντα</a:t>
            </a:r>
          </a:p>
        </p:txBody>
      </p:sp>
      <p:sp>
        <p:nvSpPr>
          <p:cNvPr id="30" name="Θέση κειμένου 6">
            <a:extLst>
              <a:ext uri="{FF2B5EF4-FFF2-40B4-BE49-F238E27FC236}">
                <a16:creationId xmlns:a16="http://schemas.microsoft.com/office/drawing/2014/main" xmlns="" id="{F9830246-9179-4747-B8F7-DF1A59D85273}"/>
              </a:ext>
            </a:extLst>
          </p:cNvPr>
          <p:cNvSpPr txBox="1">
            <a:spLocks/>
          </p:cNvSpPr>
          <p:nvPr/>
        </p:nvSpPr>
        <p:spPr>
          <a:xfrm>
            <a:off x="7401571" y="3971432"/>
            <a:ext cx="2075471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Λίγες ομάδες &amp; δυνάμεις εργασίας</a:t>
            </a:r>
          </a:p>
        </p:txBody>
      </p:sp>
      <p:sp>
        <p:nvSpPr>
          <p:cNvPr id="34" name="Θέση κειμένου 8">
            <a:extLst>
              <a:ext uri="{FF2B5EF4-FFF2-40B4-BE49-F238E27FC236}">
                <a16:creationId xmlns:a16="http://schemas.microsoft.com/office/drawing/2014/main" xmlns="" id="{745069F4-C168-4338-8D7B-860A7241ADA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743237" y="3975300"/>
            <a:ext cx="2077593" cy="587342"/>
          </a:xfrm>
        </p:spPr>
        <p:txBody>
          <a:bodyPr rtlCol="0"/>
          <a:lstStyle/>
          <a:p>
            <a:r>
              <a:rPr lang="el-GR" b="1" dirty="0">
                <a:latin typeface="+mn-lt"/>
              </a:rPr>
              <a:t>Επίσημα &amp; ανεπίσημα μέσα συντονισμού</a:t>
            </a:r>
          </a:p>
        </p:txBody>
      </p:sp>
      <p:pic>
        <p:nvPicPr>
          <p:cNvPr id="29" name="Γραφικό 28" descr="Παζλ">
            <a:extLst>
              <a:ext uri="{FF2B5EF4-FFF2-40B4-BE49-F238E27FC236}">
                <a16:creationId xmlns:a16="http://schemas.microsoft.com/office/drawing/2014/main" xmlns="" id="{EA66F8FF-7921-431A-A4BB-BE3BCA8350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442546" y="2793433"/>
            <a:ext cx="678977" cy="678977"/>
          </a:xfrm>
          <a:prstGeom prst="rect">
            <a:avLst/>
          </a:prstGeom>
        </p:spPr>
      </p:pic>
      <p:sp>
        <p:nvSpPr>
          <p:cNvPr id="2" name="Ορθογώνιο 1">
            <a:extLst>
              <a:ext uri="{FF2B5EF4-FFF2-40B4-BE49-F238E27FC236}">
                <a16:creationId xmlns:a16="http://schemas.microsoft.com/office/drawing/2014/main" xmlns="" id="{3A72971F-7913-4E3A-89E0-0A72D4CFA3A6}"/>
              </a:ext>
            </a:extLst>
          </p:cNvPr>
          <p:cNvSpPr/>
          <p:nvPr/>
        </p:nvSpPr>
        <p:spPr>
          <a:xfrm>
            <a:off x="5316509" y="1247841"/>
            <a:ext cx="64366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Μηχανιστικοί Σχεδιασμοί</a:t>
            </a:r>
          </a:p>
          <a:p>
            <a:pPr algn="ctr"/>
            <a:r>
              <a:rPr lang="el-GR" dirty="0"/>
              <a:t>Μέρος Δεύτερο</a:t>
            </a:r>
          </a:p>
        </p:txBody>
      </p:sp>
      <p:grpSp>
        <p:nvGrpSpPr>
          <p:cNvPr id="8" name="Γραφικό 5" descr="Σύσκεψη">
            <a:extLst>
              <a:ext uri="{FF2B5EF4-FFF2-40B4-BE49-F238E27FC236}">
                <a16:creationId xmlns:a16="http://schemas.microsoft.com/office/drawing/2014/main" xmlns="" id="{C46E4810-7559-4790-B93E-488EE8A1BE3E}"/>
              </a:ext>
            </a:extLst>
          </p:cNvPr>
          <p:cNvGrpSpPr/>
          <p:nvPr/>
        </p:nvGrpSpPr>
        <p:grpSpPr>
          <a:xfrm>
            <a:off x="8012905" y="2793433"/>
            <a:ext cx="852801" cy="823139"/>
            <a:chOff x="6632775" y="2392342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" name="Ελεύθερη σχεδίαση: Σχήμα 9">
              <a:extLst>
                <a:ext uri="{FF2B5EF4-FFF2-40B4-BE49-F238E27FC236}">
                  <a16:creationId xmlns:a16="http://schemas.microsoft.com/office/drawing/2014/main" xmlns="" id="{42DE4D01-7AAE-42E9-9886-0C30EF0E204C}"/>
                </a:ext>
              </a:extLst>
            </p:cNvPr>
            <p:cNvSpPr/>
            <p:nvPr/>
          </p:nvSpPr>
          <p:spPr>
            <a:xfrm>
              <a:off x="7016156" y="257474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966"/>
                    <a:pt x="110966" y="140494"/>
                    <a:pt x="73819" y="140494"/>
                  </a:cubicBezTo>
                  <a:cubicBezTo>
                    <a:pt x="36671" y="140494"/>
                    <a:pt x="7144" y="110966"/>
                    <a:pt x="7144" y="73819"/>
                  </a:cubicBezTo>
                  <a:cubicBezTo>
                    <a:pt x="7144" y="36671"/>
                    <a:pt x="36671" y="7144"/>
                    <a:pt x="73819" y="7144"/>
                  </a:cubicBezTo>
                  <a:cubicBezTo>
                    <a:pt x="110966" y="7144"/>
                    <a:pt x="140494" y="37624"/>
                    <a:pt x="140494" y="7381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1" name="Ελεύθερη σχεδίαση: Σχήμα 10">
              <a:extLst>
                <a:ext uri="{FF2B5EF4-FFF2-40B4-BE49-F238E27FC236}">
                  <a16:creationId xmlns:a16="http://schemas.microsoft.com/office/drawing/2014/main" xmlns="" id="{F5E37951-AAC0-41B7-B22E-64055D6013BB}"/>
                </a:ext>
              </a:extLst>
            </p:cNvPr>
            <p:cNvSpPr/>
            <p:nvPr/>
          </p:nvSpPr>
          <p:spPr>
            <a:xfrm>
              <a:off x="7282856" y="261284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966"/>
                    <a:pt x="110966" y="140494"/>
                    <a:pt x="73819" y="140494"/>
                  </a:cubicBezTo>
                  <a:cubicBezTo>
                    <a:pt x="36671" y="140494"/>
                    <a:pt x="7144" y="110966"/>
                    <a:pt x="7144" y="73819"/>
                  </a:cubicBezTo>
                  <a:cubicBezTo>
                    <a:pt x="7144" y="36671"/>
                    <a:pt x="36671" y="7144"/>
                    <a:pt x="73819" y="7144"/>
                  </a:cubicBezTo>
                  <a:cubicBezTo>
                    <a:pt x="110966" y="7144"/>
                    <a:pt x="140494" y="36671"/>
                    <a:pt x="140494" y="7381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2" name="Ελεύθερη σχεδίαση: Σχήμα 11">
              <a:extLst>
                <a:ext uri="{FF2B5EF4-FFF2-40B4-BE49-F238E27FC236}">
                  <a16:creationId xmlns:a16="http://schemas.microsoft.com/office/drawing/2014/main" xmlns="" id="{D128B1BC-A622-48B4-BA09-77868AED8368}"/>
                </a:ext>
              </a:extLst>
            </p:cNvPr>
            <p:cNvSpPr/>
            <p:nvPr/>
          </p:nvSpPr>
          <p:spPr>
            <a:xfrm>
              <a:off x="6749456" y="261284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966"/>
                    <a:pt x="110966" y="140494"/>
                    <a:pt x="73819" y="140494"/>
                  </a:cubicBezTo>
                  <a:cubicBezTo>
                    <a:pt x="36671" y="140494"/>
                    <a:pt x="7144" y="110966"/>
                    <a:pt x="7144" y="73819"/>
                  </a:cubicBezTo>
                  <a:cubicBezTo>
                    <a:pt x="7144" y="36671"/>
                    <a:pt x="36671" y="7144"/>
                    <a:pt x="73819" y="7144"/>
                  </a:cubicBezTo>
                  <a:cubicBezTo>
                    <a:pt x="110966" y="7144"/>
                    <a:pt x="140494" y="36671"/>
                    <a:pt x="140494" y="7381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3" name="Ελεύθερη σχεδίαση: Σχήμα 12">
              <a:extLst>
                <a:ext uri="{FF2B5EF4-FFF2-40B4-BE49-F238E27FC236}">
                  <a16:creationId xmlns:a16="http://schemas.microsoft.com/office/drawing/2014/main" xmlns="" id="{44640037-1E7E-4010-8CAD-72ECE889E113}"/>
                </a:ext>
              </a:extLst>
            </p:cNvPr>
            <p:cNvSpPr/>
            <p:nvPr/>
          </p:nvSpPr>
          <p:spPr>
            <a:xfrm>
              <a:off x="6707546" y="2858591"/>
              <a:ext cx="762000" cy="257175"/>
            </a:xfrm>
            <a:custGeom>
              <a:avLst/>
              <a:gdLst>
                <a:gd name="connsiteX0" fmla="*/ 7144 w 762000"/>
                <a:gd name="connsiteY0" fmla="*/ 258604 h 257175"/>
                <a:gd name="connsiteX1" fmla="*/ 382429 w 762000"/>
                <a:gd name="connsiteY1" fmla="*/ 7144 h 257175"/>
                <a:gd name="connsiteX2" fmla="*/ 757714 w 762000"/>
                <a:gd name="connsiteY2" fmla="*/ 258604 h 257175"/>
                <a:gd name="connsiteX3" fmla="*/ 7144 w 762000"/>
                <a:gd name="connsiteY3" fmla="*/ 258604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0" h="257175">
                  <a:moveTo>
                    <a:pt x="7144" y="258604"/>
                  </a:moveTo>
                  <a:cubicBezTo>
                    <a:pt x="7144" y="119539"/>
                    <a:pt x="174784" y="7144"/>
                    <a:pt x="382429" y="7144"/>
                  </a:cubicBezTo>
                  <a:cubicBezTo>
                    <a:pt x="589121" y="7144"/>
                    <a:pt x="757714" y="119539"/>
                    <a:pt x="757714" y="258604"/>
                  </a:cubicBezTo>
                  <a:lnTo>
                    <a:pt x="7144" y="2586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4" name="Ελεύθερη σχεδίαση: Σχήμα 13">
              <a:extLst>
                <a:ext uri="{FF2B5EF4-FFF2-40B4-BE49-F238E27FC236}">
                  <a16:creationId xmlns:a16="http://schemas.microsoft.com/office/drawing/2014/main" xmlns="" id="{46ADEAC1-E964-4FED-B5C1-C9482742B697}"/>
                </a:ext>
              </a:extLst>
            </p:cNvPr>
            <p:cNvSpPr/>
            <p:nvPr/>
          </p:nvSpPr>
          <p:spPr>
            <a:xfrm>
              <a:off x="6701831" y="2765601"/>
              <a:ext cx="238125" cy="228600"/>
            </a:xfrm>
            <a:custGeom>
              <a:avLst/>
              <a:gdLst>
                <a:gd name="connsiteX0" fmla="*/ 98584 w 238125"/>
                <a:gd name="connsiteY0" fmla="*/ 135376 h 228600"/>
                <a:gd name="connsiteX1" fmla="*/ 235744 w 238125"/>
                <a:gd name="connsiteY1" fmla="*/ 74416 h 228600"/>
                <a:gd name="connsiteX2" fmla="*/ 235744 w 238125"/>
                <a:gd name="connsiteY2" fmla="*/ 63938 h 228600"/>
                <a:gd name="connsiteX3" fmla="*/ 224314 w 238125"/>
                <a:gd name="connsiteY3" fmla="*/ 36316 h 228600"/>
                <a:gd name="connsiteX4" fmla="*/ 206216 w 238125"/>
                <a:gd name="connsiteY4" fmla="*/ 25838 h 228600"/>
                <a:gd name="connsiteX5" fmla="*/ 38576 w 238125"/>
                <a:gd name="connsiteY5" fmla="*/ 24886 h 228600"/>
                <a:gd name="connsiteX6" fmla="*/ 17621 w 238125"/>
                <a:gd name="connsiteY6" fmla="*/ 36316 h 228600"/>
                <a:gd name="connsiteX7" fmla="*/ 7144 w 238125"/>
                <a:gd name="connsiteY7" fmla="*/ 63938 h 228600"/>
                <a:gd name="connsiteX8" fmla="*/ 7144 w 238125"/>
                <a:gd name="connsiteY8" fmla="*/ 225863 h 228600"/>
                <a:gd name="connsiteX9" fmla="*/ 98584 w 238125"/>
                <a:gd name="connsiteY9" fmla="*/ 135376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228600">
                  <a:moveTo>
                    <a:pt x="98584" y="135376"/>
                  </a:moveTo>
                  <a:cubicBezTo>
                    <a:pt x="138589" y="108706"/>
                    <a:pt x="185261" y="87751"/>
                    <a:pt x="235744" y="74416"/>
                  </a:cubicBezTo>
                  <a:lnTo>
                    <a:pt x="235744" y="63938"/>
                  </a:lnTo>
                  <a:cubicBezTo>
                    <a:pt x="235744" y="53461"/>
                    <a:pt x="230981" y="42983"/>
                    <a:pt x="224314" y="36316"/>
                  </a:cubicBezTo>
                  <a:cubicBezTo>
                    <a:pt x="221456" y="33458"/>
                    <a:pt x="214789" y="29648"/>
                    <a:pt x="206216" y="25838"/>
                  </a:cubicBezTo>
                  <a:cubicBezTo>
                    <a:pt x="153829" y="1073"/>
                    <a:pt x="91916" y="1073"/>
                    <a:pt x="38576" y="24886"/>
                  </a:cubicBezTo>
                  <a:cubicBezTo>
                    <a:pt x="29051" y="28696"/>
                    <a:pt x="21431" y="33458"/>
                    <a:pt x="17621" y="36316"/>
                  </a:cubicBezTo>
                  <a:cubicBezTo>
                    <a:pt x="11906" y="42983"/>
                    <a:pt x="7144" y="53461"/>
                    <a:pt x="7144" y="63938"/>
                  </a:cubicBezTo>
                  <a:lnTo>
                    <a:pt x="7144" y="225863"/>
                  </a:lnTo>
                  <a:cubicBezTo>
                    <a:pt x="29051" y="192526"/>
                    <a:pt x="59531" y="161093"/>
                    <a:pt x="98584" y="13537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5" name="Ελεύθερη σχεδίαση: Σχήμα 14">
              <a:extLst>
                <a:ext uri="{FF2B5EF4-FFF2-40B4-BE49-F238E27FC236}">
                  <a16:creationId xmlns:a16="http://schemas.microsoft.com/office/drawing/2014/main" xmlns="" id="{DCDC9D98-7B2B-4699-A05D-EAC172D65976}"/>
                </a:ext>
              </a:extLst>
            </p:cNvPr>
            <p:cNvSpPr/>
            <p:nvPr/>
          </p:nvSpPr>
          <p:spPr>
            <a:xfrm>
              <a:off x="6967579" y="2727501"/>
              <a:ext cx="238125" cy="104775"/>
            </a:xfrm>
            <a:custGeom>
              <a:avLst/>
              <a:gdLst>
                <a:gd name="connsiteX0" fmla="*/ 236696 w 238125"/>
                <a:gd name="connsiteY0" fmla="*/ 102991 h 104775"/>
                <a:gd name="connsiteX1" fmla="*/ 236696 w 238125"/>
                <a:gd name="connsiteY1" fmla="*/ 63938 h 104775"/>
                <a:gd name="connsiteX2" fmla="*/ 225266 w 238125"/>
                <a:gd name="connsiteY2" fmla="*/ 36316 h 104775"/>
                <a:gd name="connsiteX3" fmla="*/ 207169 w 238125"/>
                <a:gd name="connsiteY3" fmla="*/ 25838 h 104775"/>
                <a:gd name="connsiteX4" fmla="*/ 39529 w 238125"/>
                <a:gd name="connsiteY4" fmla="*/ 24886 h 104775"/>
                <a:gd name="connsiteX5" fmla="*/ 18574 w 238125"/>
                <a:gd name="connsiteY5" fmla="*/ 36316 h 104775"/>
                <a:gd name="connsiteX6" fmla="*/ 7144 w 238125"/>
                <a:gd name="connsiteY6" fmla="*/ 63938 h 104775"/>
                <a:gd name="connsiteX7" fmla="*/ 7144 w 238125"/>
                <a:gd name="connsiteY7" fmla="*/ 102991 h 104775"/>
                <a:gd name="connsiteX8" fmla="*/ 121444 w 238125"/>
                <a:gd name="connsiteY8" fmla="*/ 91561 h 104775"/>
                <a:gd name="connsiteX9" fmla="*/ 236696 w 238125"/>
                <a:gd name="connsiteY9" fmla="*/ 102991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04775">
                  <a:moveTo>
                    <a:pt x="236696" y="102991"/>
                  </a:moveTo>
                  <a:lnTo>
                    <a:pt x="236696" y="63938"/>
                  </a:lnTo>
                  <a:cubicBezTo>
                    <a:pt x="236696" y="53461"/>
                    <a:pt x="231934" y="42983"/>
                    <a:pt x="225266" y="36316"/>
                  </a:cubicBezTo>
                  <a:cubicBezTo>
                    <a:pt x="222409" y="33458"/>
                    <a:pt x="215741" y="29648"/>
                    <a:pt x="207169" y="25838"/>
                  </a:cubicBezTo>
                  <a:cubicBezTo>
                    <a:pt x="154781" y="1073"/>
                    <a:pt x="92869" y="1073"/>
                    <a:pt x="39529" y="24886"/>
                  </a:cubicBezTo>
                  <a:cubicBezTo>
                    <a:pt x="30004" y="28696"/>
                    <a:pt x="22384" y="33458"/>
                    <a:pt x="18574" y="36316"/>
                  </a:cubicBezTo>
                  <a:cubicBezTo>
                    <a:pt x="10954" y="42983"/>
                    <a:pt x="7144" y="53461"/>
                    <a:pt x="7144" y="63938"/>
                  </a:cubicBezTo>
                  <a:lnTo>
                    <a:pt x="7144" y="102991"/>
                  </a:lnTo>
                  <a:cubicBezTo>
                    <a:pt x="44291" y="95371"/>
                    <a:pt x="82391" y="91561"/>
                    <a:pt x="121444" y="91561"/>
                  </a:cubicBezTo>
                  <a:cubicBezTo>
                    <a:pt x="160496" y="91561"/>
                    <a:pt x="199549" y="96323"/>
                    <a:pt x="236696" y="10299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6" name="Ελεύθερη σχεδίαση: Σχήμα 15">
              <a:extLst>
                <a:ext uri="{FF2B5EF4-FFF2-40B4-BE49-F238E27FC236}">
                  <a16:creationId xmlns:a16="http://schemas.microsoft.com/office/drawing/2014/main" xmlns="" id="{18463AB7-F9D2-4FA3-BDC8-3933FF87E3FF}"/>
                </a:ext>
              </a:extLst>
            </p:cNvPr>
            <p:cNvSpPr/>
            <p:nvPr/>
          </p:nvSpPr>
          <p:spPr>
            <a:xfrm>
              <a:off x="7234279" y="2765601"/>
              <a:ext cx="238125" cy="228600"/>
            </a:xfrm>
            <a:custGeom>
              <a:avLst/>
              <a:gdLst>
                <a:gd name="connsiteX0" fmla="*/ 236696 w 238125"/>
                <a:gd name="connsiteY0" fmla="*/ 225863 h 228600"/>
                <a:gd name="connsiteX1" fmla="*/ 236696 w 238125"/>
                <a:gd name="connsiteY1" fmla="*/ 63938 h 228600"/>
                <a:gd name="connsiteX2" fmla="*/ 225266 w 238125"/>
                <a:gd name="connsiteY2" fmla="*/ 36316 h 228600"/>
                <a:gd name="connsiteX3" fmla="*/ 207169 w 238125"/>
                <a:gd name="connsiteY3" fmla="*/ 25838 h 228600"/>
                <a:gd name="connsiteX4" fmla="*/ 39529 w 238125"/>
                <a:gd name="connsiteY4" fmla="*/ 24886 h 228600"/>
                <a:gd name="connsiteX5" fmla="*/ 18574 w 238125"/>
                <a:gd name="connsiteY5" fmla="*/ 36316 h 228600"/>
                <a:gd name="connsiteX6" fmla="*/ 7144 w 238125"/>
                <a:gd name="connsiteY6" fmla="*/ 63938 h 228600"/>
                <a:gd name="connsiteX7" fmla="*/ 7144 w 238125"/>
                <a:gd name="connsiteY7" fmla="*/ 74416 h 228600"/>
                <a:gd name="connsiteX8" fmla="*/ 144304 w 238125"/>
                <a:gd name="connsiteY8" fmla="*/ 135376 h 228600"/>
                <a:gd name="connsiteX9" fmla="*/ 236696 w 238125"/>
                <a:gd name="connsiteY9" fmla="*/ 225863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228600">
                  <a:moveTo>
                    <a:pt x="236696" y="225863"/>
                  </a:moveTo>
                  <a:lnTo>
                    <a:pt x="236696" y="63938"/>
                  </a:lnTo>
                  <a:cubicBezTo>
                    <a:pt x="236696" y="53461"/>
                    <a:pt x="231934" y="42983"/>
                    <a:pt x="225266" y="36316"/>
                  </a:cubicBezTo>
                  <a:cubicBezTo>
                    <a:pt x="222409" y="33458"/>
                    <a:pt x="215741" y="29648"/>
                    <a:pt x="207169" y="25838"/>
                  </a:cubicBezTo>
                  <a:cubicBezTo>
                    <a:pt x="154781" y="1073"/>
                    <a:pt x="92869" y="1073"/>
                    <a:pt x="39529" y="24886"/>
                  </a:cubicBezTo>
                  <a:cubicBezTo>
                    <a:pt x="30004" y="28696"/>
                    <a:pt x="22384" y="33458"/>
                    <a:pt x="18574" y="36316"/>
                  </a:cubicBezTo>
                  <a:cubicBezTo>
                    <a:pt x="10954" y="42983"/>
                    <a:pt x="7144" y="53461"/>
                    <a:pt x="7144" y="63938"/>
                  </a:cubicBezTo>
                  <a:lnTo>
                    <a:pt x="7144" y="74416"/>
                  </a:lnTo>
                  <a:cubicBezTo>
                    <a:pt x="57626" y="87751"/>
                    <a:pt x="104299" y="108706"/>
                    <a:pt x="144304" y="135376"/>
                  </a:cubicBezTo>
                  <a:cubicBezTo>
                    <a:pt x="184309" y="161093"/>
                    <a:pt x="214789" y="192526"/>
                    <a:pt x="236696" y="22586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19" name="Γραφικό 17" descr="Έγγραφο">
            <a:extLst>
              <a:ext uri="{FF2B5EF4-FFF2-40B4-BE49-F238E27FC236}">
                <a16:creationId xmlns:a16="http://schemas.microsoft.com/office/drawing/2014/main" xmlns="" id="{DA34AEBA-05EF-4EF5-8BB7-FF9521D3458B}"/>
              </a:ext>
            </a:extLst>
          </p:cNvPr>
          <p:cNvGrpSpPr/>
          <p:nvPr/>
        </p:nvGrpSpPr>
        <p:grpSpPr>
          <a:xfrm>
            <a:off x="5701365" y="2892842"/>
            <a:ext cx="789270" cy="678977"/>
            <a:chOff x="5638800" y="2971800"/>
            <a:chExt cx="678977" cy="6789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" name="Ελεύθερη σχεδίαση: Σχήμα 19">
              <a:extLst>
                <a:ext uri="{FF2B5EF4-FFF2-40B4-BE49-F238E27FC236}">
                  <a16:creationId xmlns:a16="http://schemas.microsoft.com/office/drawing/2014/main" xmlns="" id="{CDD01D86-481D-417F-B47E-0E3BA3565C7A}"/>
                </a:ext>
              </a:extLst>
            </p:cNvPr>
            <p:cNvSpPr/>
            <p:nvPr/>
          </p:nvSpPr>
          <p:spPr>
            <a:xfrm>
              <a:off x="5755112" y="3024458"/>
              <a:ext cx="445579" cy="572887"/>
            </a:xfrm>
            <a:custGeom>
              <a:avLst/>
              <a:gdLst>
                <a:gd name="connsiteX0" fmla="*/ 46359 w 445578"/>
                <a:gd name="connsiteY0" fmla="*/ 527301 h 572886"/>
                <a:gd name="connsiteX1" fmla="*/ 46359 w 445578"/>
                <a:gd name="connsiteY1" fmla="*/ 46359 h 572886"/>
                <a:gd name="connsiteX2" fmla="*/ 223176 w 445578"/>
                <a:gd name="connsiteY2" fmla="*/ 46359 h 572886"/>
                <a:gd name="connsiteX3" fmla="*/ 223176 w 445578"/>
                <a:gd name="connsiteY3" fmla="*/ 194885 h 572886"/>
                <a:gd name="connsiteX4" fmla="*/ 399993 w 445578"/>
                <a:gd name="connsiteY4" fmla="*/ 194885 h 572886"/>
                <a:gd name="connsiteX5" fmla="*/ 399993 w 445578"/>
                <a:gd name="connsiteY5" fmla="*/ 527301 h 572886"/>
                <a:gd name="connsiteX6" fmla="*/ 46359 w 445578"/>
                <a:gd name="connsiteY6" fmla="*/ 527301 h 572886"/>
                <a:gd name="connsiteX7" fmla="*/ 265612 w 445578"/>
                <a:gd name="connsiteY7" fmla="*/ 64041 h 572886"/>
                <a:gd name="connsiteX8" fmla="*/ 354021 w 445578"/>
                <a:gd name="connsiteY8" fmla="*/ 152449 h 572886"/>
                <a:gd name="connsiteX9" fmla="*/ 265612 w 445578"/>
                <a:gd name="connsiteY9" fmla="*/ 152449 h 572886"/>
                <a:gd name="connsiteX10" fmla="*/ 265612 w 445578"/>
                <a:gd name="connsiteY10" fmla="*/ 64041 h 572886"/>
                <a:gd name="connsiteX11" fmla="*/ 265612 w 445578"/>
                <a:gd name="connsiteY11" fmla="*/ 3923 h 572886"/>
                <a:gd name="connsiteX12" fmla="*/ 3923 w 445578"/>
                <a:gd name="connsiteY12" fmla="*/ 3923 h 572886"/>
                <a:gd name="connsiteX13" fmla="*/ 3923 w 445578"/>
                <a:gd name="connsiteY13" fmla="*/ 569737 h 572886"/>
                <a:gd name="connsiteX14" fmla="*/ 442429 w 445578"/>
                <a:gd name="connsiteY14" fmla="*/ 569737 h 572886"/>
                <a:gd name="connsiteX15" fmla="*/ 442429 w 445578"/>
                <a:gd name="connsiteY15" fmla="*/ 159522 h 572886"/>
                <a:gd name="connsiteX16" fmla="*/ 265612 w 445578"/>
                <a:gd name="connsiteY16" fmla="*/ 3923 h 572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5578" h="572886">
                  <a:moveTo>
                    <a:pt x="46359" y="527301"/>
                  </a:moveTo>
                  <a:lnTo>
                    <a:pt x="46359" y="46359"/>
                  </a:lnTo>
                  <a:lnTo>
                    <a:pt x="223176" y="46359"/>
                  </a:lnTo>
                  <a:lnTo>
                    <a:pt x="223176" y="194885"/>
                  </a:lnTo>
                  <a:lnTo>
                    <a:pt x="399993" y="194885"/>
                  </a:lnTo>
                  <a:lnTo>
                    <a:pt x="399993" y="527301"/>
                  </a:lnTo>
                  <a:lnTo>
                    <a:pt x="46359" y="527301"/>
                  </a:lnTo>
                  <a:close/>
                  <a:moveTo>
                    <a:pt x="265612" y="64041"/>
                  </a:moveTo>
                  <a:lnTo>
                    <a:pt x="354021" y="152449"/>
                  </a:lnTo>
                  <a:lnTo>
                    <a:pt x="265612" y="152449"/>
                  </a:lnTo>
                  <a:lnTo>
                    <a:pt x="265612" y="64041"/>
                  </a:lnTo>
                  <a:close/>
                  <a:moveTo>
                    <a:pt x="265612" y="3923"/>
                  </a:moveTo>
                  <a:lnTo>
                    <a:pt x="3923" y="3923"/>
                  </a:lnTo>
                  <a:lnTo>
                    <a:pt x="3923" y="569737"/>
                  </a:lnTo>
                  <a:lnTo>
                    <a:pt x="442429" y="569737"/>
                  </a:lnTo>
                  <a:lnTo>
                    <a:pt x="442429" y="159522"/>
                  </a:lnTo>
                  <a:lnTo>
                    <a:pt x="265612" y="3923"/>
                  </a:ln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1" name="Ελεύθερη σχεδίαση: Σχήμα 20">
              <a:extLst>
                <a:ext uri="{FF2B5EF4-FFF2-40B4-BE49-F238E27FC236}">
                  <a16:creationId xmlns:a16="http://schemas.microsoft.com/office/drawing/2014/main" xmlns="" id="{3E6978D4-437F-40CF-B61A-91DA50B01512}"/>
                </a:ext>
              </a:extLst>
            </p:cNvPr>
            <p:cNvSpPr/>
            <p:nvPr/>
          </p:nvSpPr>
          <p:spPr>
            <a:xfrm>
              <a:off x="5839985" y="3286147"/>
              <a:ext cx="275834" cy="35363"/>
            </a:xfrm>
            <a:custGeom>
              <a:avLst/>
              <a:gdLst>
                <a:gd name="connsiteX0" fmla="*/ 3923 w 275834"/>
                <a:gd name="connsiteY0" fmla="*/ 3923 h 35363"/>
                <a:gd name="connsiteX1" fmla="*/ 272685 w 275834"/>
                <a:gd name="connsiteY1" fmla="*/ 3923 h 35363"/>
                <a:gd name="connsiteX2" fmla="*/ 272685 w 275834"/>
                <a:gd name="connsiteY2" fmla="*/ 32214 h 35363"/>
                <a:gd name="connsiteX3" fmla="*/ 3923 w 275834"/>
                <a:gd name="connsiteY3" fmla="*/ 32214 h 3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834" h="35363">
                  <a:moveTo>
                    <a:pt x="3923" y="3923"/>
                  </a:moveTo>
                  <a:lnTo>
                    <a:pt x="272685" y="3923"/>
                  </a:lnTo>
                  <a:lnTo>
                    <a:pt x="272685" y="32214"/>
                  </a:lnTo>
                  <a:lnTo>
                    <a:pt x="3923" y="32214"/>
                  </a:ln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3" name="Ελεύθερη σχεδίαση: Σχήμα 22">
              <a:extLst>
                <a:ext uri="{FF2B5EF4-FFF2-40B4-BE49-F238E27FC236}">
                  <a16:creationId xmlns:a16="http://schemas.microsoft.com/office/drawing/2014/main" xmlns="" id="{C2227E2C-81CE-4940-A195-F510FB896DEC}"/>
                </a:ext>
              </a:extLst>
            </p:cNvPr>
            <p:cNvSpPr/>
            <p:nvPr/>
          </p:nvSpPr>
          <p:spPr>
            <a:xfrm>
              <a:off x="5839985" y="3229566"/>
              <a:ext cx="99017" cy="35363"/>
            </a:xfrm>
            <a:custGeom>
              <a:avLst/>
              <a:gdLst>
                <a:gd name="connsiteX0" fmla="*/ 3923 w 99017"/>
                <a:gd name="connsiteY0" fmla="*/ 3923 h 35363"/>
                <a:gd name="connsiteX1" fmla="*/ 95868 w 99017"/>
                <a:gd name="connsiteY1" fmla="*/ 3923 h 35363"/>
                <a:gd name="connsiteX2" fmla="*/ 95868 w 99017"/>
                <a:gd name="connsiteY2" fmla="*/ 32214 h 35363"/>
                <a:gd name="connsiteX3" fmla="*/ 3923 w 99017"/>
                <a:gd name="connsiteY3" fmla="*/ 32214 h 3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017" h="35363">
                  <a:moveTo>
                    <a:pt x="3923" y="3923"/>
                  </a:moveTo>
                  <a:lnTo>
                    <a:pt x="95868" y="3923"/>
                  </a:lnTo>
                  <a:lnTo>
                    <a:pt x="95868" y="32214"/>
                  </a:lnTo>
                  <a:lnTo>
                    <a:pt x="3923" y="32214"/>
                  </a:ln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4" name="Ελεύθερη σχεδίαση: Σχήμα 23">
              <a:extLst>
                <a:ext uri="{FF2B5EF4-FFF2-40B4-BE49-F238E27FC236}">
                  <a16:creationId xmlns:a16="http://schemas.microsoft.com/office/drawing/2014/main" xmlns="" id="{5319F80B-D360-4E71-9E8B-43283DC77817}"/>
                </a:ext>
              </a:extLst>
            </p:cNvPr>
            <p:cNvSpPr/>
            <p:nvPr/>
          </p:nvSpPr>
          <p:spPr>
            <a:xfrm>
              <a:off x="5839985" y="3342729"/>
              <a:ext cx="275834" cy="35363"/>
            </a:xfrm>
            <a:custGeom>
              <a:avLst/>
              <a:gdLst>
                <a:gd name="connsiteX0" fmla="*/ 3923 w 275834"/>
                <a:gd name="connsiteY0" fmla="*/ 3923 h 35363"/>
                <a:gd name="connsiteX1" fmla="*/ 272685 w 275834"/>
                <a:gd name="connsiteY1" fmla="*/ 3923 h 35363"/>
                <a:gd name="connsiteX2" fmla="*/ 272685 w 275834"/>
                <a:gd name="connsiteY2" fmla="*/ 32214 h 35363"/>
                <a:gd name="connsiteX3" fmla="*/ 3923 w 275834"/>
                <a:gd name="connsiteY3" fmla="*/ 32214 h 3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834" h="35363">
                  <a:moveTo>
                    <a:pt x="3923" y="3923"/>
                  </a:moveTo>
                  <a:lnTo>
                    <a:pt x="272685" y="3923"/>
                  </a:lnTo>
                  <a:lnTo>
                    <a:pt x="272685" y="32214"/>
                  </a:lnTo>
                  <a:lnTo>
                    <a:pt x="3923" y="32214"/>
                  </a:ln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7" name="Ελεύθερη σχεδίαση: Σχήμα 26">
              <a:extLst>
                <a:ext uri="{FF2B5EF4-FFF2-40B4-BE49-F238E27FC236}">
                  <a16:creationId xmlns:a16="http://schemas.microsoft.com/office/drawing/2014/main" xmlns="" id="{E23115B5-2A39-4478-98DC-B2CD37358BEE}"/>
                </a:ext>
              </a:extLst>
            </p:cNvPr>
            <p:cNvSpPr/>
            <p:nvPr/>
          </p:nvSpPr>
          <p:spPr>
            <a:xfrm>
              <a:off x="5839985" y="3399310"/>
              <a:ext cx="275834" cy="35363"/>
            </a:xfrm>
            <a:custGeom>
              <a:avLst/>
              <a:gdLst>
                <a:gd name="connsiteX0" fmla="*/ 3923 w 275834"/>
                <a:gd name="connsiteY0" fmla="*/ 3923 h 35363"/>
                <a:gd name="connsiteX1" fmla="*/ 272685 w 275834"/>
                <a:gd name="connsiteY1" fmla="*/ 3923 h 35363"/>
                <a:gd name="connsiteX2" fmla="*/ 272685 w 275834"/>
                <a:gd name="connsiteY2" fmla="*/ 32214 h 35363"/>
                <a:gd name="connsiteX3" fmla="*/ 3923 w 275834"/>
                <a:gd name="connsiteY3" fmla="*/ 32214 h 3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834" h="35363">
                  <a:moveTo>
                    <a:pt x="3923" y="3923"/>
                  </a:moveTo>
                  <a:lnTo>
                    <a:pt x="272685" y="3923"/>
                  </a:lnTo>
                  <a:lnTo>
                    <a:pt x="272685" y="32214"/>
                  </a:lnTo>
                  <a:lnTo>
                    <a:pt x="3923" y="32214"/>
                  </a:ln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8" name="Ελεύθερη σχεδίαση: Σχήμα 27">
              <a:extLst>
                <a:ext uri="{FF2B5EF4-FFF2-40B4-BE49-F238E27FC236}">
                  <a16:creationId xmlns:a16="http://schemas.microsoft.com/office/drawing/2014/main" xmlns="" id="{A10206F5-4392-4593-BB8E-76DDE9A2D214}"/>
                </a:ext>
              </a:extLst>
            </p:cNvPr>
            <p:cNvSpPr/>
            <p:nvPr/>
          </p:nvSpPr>
          <p:spPr>
            <a:xfrm>
              <a:off x="5839985" y="3455892"/>
              <a:ext cx="275834" cy="35363"/>
            </a:xfrm>
            <a:custGeom>
              <a:avLst/>
              <a:gdLst>
                <a:gd name="connsiteX0" fmla="*/ 3923 w 275834"/>
                <a:gd name="connsiteY0" fmla="*/ 3923 h 35363"/>
                <a:gd name="connsiteX1" fmla="*/ 272685 w 275834"/>
                <a:gd name="connsiteY1" fmla="*/ 3923 h 35363"/>
                <a:gd name="connsiteX2" fmla="*/ 272685 w 275834"/>
                <a:gd name="connsiteY2" fmla="*/ 32214 h 35363"/>
                <a:gd name="connsiteX3" fmla="*/ 3923 w 275834"/>
                <a:gd name="connsiteY3" fmla="*/ 32214 h 3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834" h="35363">
                  <a:moveTo>
                    <a:pt x="3923" y="3923"/>
                  </a:moveTo>
                  <a:lnTo>
                    <a:pt x="272685" y="3923"/>
                  </a:lnTo>
                  <a:lnTo>
                    <a:pt x="272685" y="32214"/>
                  </a:lnTo>
                  <a:lnTo>
                    <a:pt x="3923" y="32214"/>
                  </a:ln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</p:spTree>
    <p:extLst>
      <p:ext uri="{BB962C8B-B14F-4D97-AF65-F5344CB8AC3E}">
        <p14:creationId xmlns:p14="http://schemas.microsoft.com/office/powerpoint/2010/main" xmlns="" val="392946704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31800" y="207010"/>
            <a:ext cx="11339830" cy="800735"/>
          </a:xfrm>
        </p:spPr>
        <p:txBody>
          <a:bodyPr rtlCol="0"/>
          <a:lstStyle/>
          <a:p>
            <a:pPr algn="ctr"/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Πώς αλλάζουν τον εργασιακό χώρο οι σχεδιασμοί των οργανισμών;</a:t>
            </a:r>
            <a:endParaRPr lang="el-GR" sz="2400" dirty="0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3"/>
          </p:nvPr>
        </p:nvSpPr>
        <p:spPr/>
        <p:txBody>
          <a:bodyPr rtlCol="0"/>
          <a:lstStyle/>
          <a:p>
            <a:pPr marL="266700" lvl="1" indent="0" algn="ctr">
              <a:buNone/>
            </a:pPr>
            <a:r>
              <a:rPr lang="el-GR" sz="1800" b="1" dirty="0">
                <a:latin typeface="+mj-lt"/>
              </a:rPr>
              <a:t>Προσαρμόσιμοι στόχοι </a:t>
            </a:r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35"/>
          </p:nvPr>
        </p:nvSpPr>
        <p:spPr/>
        <p:txBody>
          <a:bodyPr rtlCol="0"/>
          <a:lstStyle/>
          <a:p>
            <a:r>
              <a:rPr lang="el-GR" b="1" dirty="0"/>
              <a:t>Αποκεντρωμένη εξουσία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37"/>
          </p:nvPr>
        </p:nvSpPr>
        <p:spPr>
          <a:xfrm>
            <a:off x="7497454" y="3971432"/>
            <a:ext cx="1980000" cy="360000"/>
          </a:xfrm>
        </p:spPr>
        <p:txBody>
          <a:bodyPr rtlCol="0"/>
          <a:lstStyle/>
          <a:p>
            <a:r>
              <a:rPr lang="el-GR" b="1" dirty="0"/>
              <a:t>Λίγοι κανόνες &amp; διαδικασίες</a:t>
            </a:r>
          </a:p>
        </p:txBody>
      </p:sp>
      <p:sp>
        <p:nvSpPr>
          <p:cNvPr id="10" name="Θέση κειμένου 9"/>
          <p:cNvSpPr>
            <a:spLocks noGrp="1"/>
          </p:cNvSpPr>
          <p:nvPr>
            <p:ph type="body" sz="quarter" idx="38"/>
          </p:nvPr>
        </p:nvSpPr>
        <p:spPr>
          <a:xfrm>
            <a:off x="4606031" y="1020422"/>
            <a:ext cx="2979937" cy="450453"/>
          </a:xfrm>
        </p:spPr>
        <p:txBody>
          <a:bodyPr rtlCol="0"/>
          <a:lstStyle/>
          <a:p>
            <a:r>
              <a:rPr lang="el-GR" sz="2000" dirty="0"/>
              <a:t>Οργανικοί σχεδιασμοί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52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3" name="Γραφικό 10" descr="Ευστοχία">
            <a:extLst>
              <a:ext uri="{FF2B5EF4-FFF2-40B4-BE49-F238E27FC236}">
                <a16:creationId xmlns:a16="http://schemas.microsoft.com/office/drawing/2014/main" xmlns="" id="{868467D5-DB04-43D0-AD1B-AE58136A7716}"/>
              </a:ext>
            </a:extLst>
          </p:cNvPr>
          <p:cNvGrpSpPr/>
          <p:nvPr/>
        </p:nvGrpSpPr>
        <p:grpSpPr>
          <a:xfrm>
            <a:off x="3443599" y="2561247"/>
            <a:ext cx="636501" cy="631125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Ελεύθερη σχεδίαση: Σχήμα 13">
              <a:extLst>
                <a:ext uri="{FF2B5EF4-FFF2-40B4-BE49-F238E27FC236}">
                  <a16:creationId xmlns:a16="http://schemas.microsoft.com/office/drawing/2014/main" xmlns="" id="{6DCFC682-5EC0-49CF-BAD0-4DF169378EBE}"/>
                </a:ext>
              </a:extLst>
            </p:cNvPr>
            <p:cNvSpPr/>
            <p:nvPr/>
          </p:nvSpPr>
          <p:spPr>
            <a:xfrm>
              <a:off x="5978366" y="3045619"/>
              <a:ext cx="495300" cy="495300"/>
            </a:xfrm>
            <a:custGeom>
              <a:avLst/>
              <a:gdLst>
                <a:gd name="connsiteX0" fmla="*/ 408146 w 495300"/>
                <a:gd name="connsiteY0" fmla="*/ 92869 h 495300"/>
                <a:gd name="connsiteX1" fmla="*/ 398621 w 495300"/>
                <a:gd name="connsiteY1" fmla="*/ 7144 h 495300"/>
                <a:gd name="connsiteX2" fmla="*/ 293846 w 495300"/>
                <a:gd name="connsiteY2" fmla="*/ 111919 h 495300"/>
                <a:gd name="connsiteX3" fmla="*/ 299561 w 495300"/>
                <a:gd name="connsiteY3" fmla="*/ 161449 h 495300"/>
                <a:gd name="connsiteX4" fmla="*/ 147161 w 495300"/>
                <a:gd name="connsiteY4" fmla="*/ 313849 h 495300"/>
                <a:gd name="connsiteX5" fmla="*/ 102394 w 495300"/>
                <a:gd name="connsiteY5" fmla="*/ 302419 h 495300"/>
                <a:gd name="connsiteX6" fmla="*/ 7144 w 495300"/>
                <a:gd name="connsiteY6" fmla="*/ 397669 h 495300"/>
                <a:gd name="connsiteX7" fmla="*/ 102394 w 495300"/>
                <a:gd name="connsiteY7" fmla="*/ 492919 h 495300"/>
                <a:gd name="connsiteX8" fmla="*/ 197644 w 495300"/>
                <a:gd name="connsiteY8" fmla="*/ 397669 h 495300"/>
                <a:gd name="connsiteX9" fmla="*/ 187166 w 495300"/>
                <a:gd name="connsiteY9" fmla="*/ 353854 h 495300"/>
                <a:gd name="connsiteX10" fmla="*/ 339566 w 495300"/>
                <a:gd name="connsiteY10" fmla="*/ 201454 h 495300"/>
                <a:gd name="connsiteX11" fmla="*/ 389096 w 495300"/>
                <a:gd name="connsiteY11" fmla="*/ 207169 h 495300"/>
                <a:gd name="connsiteX12" fmla="*/ 493871 w 495300"/>
                <a:gd name="connsiteY12" fmla="*/ 102394 h 495300"/>
                <a:gd name="connsiteX13" fmla="*/ 408146 w 495300"/>
                <a:gd name="connsiteY13" fmla="*/ 92869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5300" h="495300">
                  <a:moveTo>
                    <a:pt x="408146" y="92869"/>
                  </a:moveTo>
                  <a:lnTo>
                    <a:pt x="398621" y="7144"/>
                  </a:lnTo>
                  <a:lnTo>
                    <a:pt x="293846" y="111919"/>
                  </a:lnTo>
                  <a:lnTo>
                    <a:pt x="299561" y="161449"/>
                  </a:lnTo>
                  <a:lnTo>
                    <a:pt x="147161" y="313849"/>
                  </a:lnTo>
                  <a:cubicBezTo>
                    <a:pt x="133826" y="307181"/>
                    <a:pt x="118586" y="302419"/>
                    <a:pt x="102394" y="302419"/>
                  </a:cubicBezTo>
                  <a:cubicBezTo>
                    <a:pt x="50006" y="302419"/>
                    <a:pt x="7144" y="345281"/>
                    <a:pt x="7144" y="397669"/>
                  </a:cubicBezTo>
                  <a:cubicBezTo>
                    <a:pt x="7144" y="450056"/>
                    <a:pt x="50006" y="492919"/>
                    <a:pt x="102394" y="492919"/>
                  </a:cubicBezTo>
                  <a:cubicBezTo>
                    <a:pt x="154781" y="492919"/>
                    <a:pt x="197644" y="450056"/>
                    <a:pt x="197644" y="397669"/>
                  </a:cubicBezTo>
                  <a:cubicBezTo>
                    <a:pt x="197644" y="381476"/>
                    <a:pt x="193834" y="367189"/>
                    <a:pt x="187166" y="353854"/>
                  </a:cubicBezTo>
                  <a:lnTo>
                    <a:pt x="339566" y="201454"/>
                  </a:lnTo>
                  <a:lnTo>
                    <a:pt x="389096" y="207169"/>
                  </a:lnTo>
                  <a:lnTo>
                    <a:pt x="493871" y="102394"/>
                  </a:lnTo>
                  <a:lnTo>
                    <a:pt x="408146" y="928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5" name="Ελεύθερη σχεδίαση: Σχήμα 14">
              <a:extLst>
                <a:ext uri="{FF2B5EF4-FFF2-40B4-BE49-F238E27FC236}">
                  <a16:creationId xmlns:a16="http://schemas.microsoft.com/office/drawing/2014/main" xmlns="" id="{6EFEE223-131B-49F1-A06E-6EFF776AB624}"/>
                </a:ext>
              </a:extLst>
            </p:cNvPr>
            <p:cNvSpPr/>
            <p:nvPr/>
          </p:nvSpPr>
          <p:spPr>
            <a:xfrm>
              <a:off x="5712619" y="3074194"/>
              <a:ext cx="733425" cy="733425"/>
            </a:xfrm>
            <a:custGeom>
              <a:avLst/>
              <a:gdLst>
                <a:gd name="connsiteX0" fmla="*/ 681514 w 733425"/>
                <a:gd name="connsiteY0" fmla="*/ 205264 h 733425"/>
                <a:gd name="connsiteX1" fmla="*/ 669131 w 733425"/>
                <a:gd name="connsiteY1" fmla="*/ 218599 h 733425"/>
                <a:gd name="connsiteX2" fmla="*/ 651034 w 733425"/>
                <a:gd name="connsiteY2" fmla="*/ 216694 h 733425"/>
                <a:gd name="connsiteX3" fmla="*/ 631031 w 733425"/>
                <a:gd name="connsiteY3" fmla="*/ 213836 h 733425"/>
                <a:gd name="connsiteX4" fmla="*/ 673894 w 733425"/>
                <a:gd name="connsiteY4" fmla="*/ 369094 h 733425"/>
                <a:gd name="connsiteX5" fmla="*/ 369094 w 733425"/>
                <a:gd name="connsiteY5" fmla="*/ 673894 h 733425"/>
                <a:gd name="connsiteX6" fmla="*/ 64294 w 733425"/>
                <a:gd name="connsiteY6" fmla="*/ 369094 h 733425"/>
                <a:gd name="connsiteX7" fmla="*/ 369094 w 733425"/>
                <a:gd name="connsiteY7" fmla="*/ 64294 h 733425"/>
                <a:gd name="connsiteX8" fmla="*/ 524351 w 733425"/>
                <a:gd name="connsiteY8" fmla="*/ 107156 h 733425"/>
                <a:gd name="connsiteX9" fmla="*/ 522446 w 733425"/>
                <a:gd name="connsiteY9" fmla="*/ 88106 h 733425"/>
                <a:gd name="connsiteX10" fmla="*/ 519589 w 733425"/>
                <a:gd name="connsiteY10" fmla="*/ 69056 h 733425"/>
                <a:gd name="connsiteX11" fmla="*/ 532924 w 733425"/>
                <a:gd name="connsiteY11" fmla="*/ 55721 h 733425"/>
                <a:gd name="connsiteX12" fmla="*/ 539591 w 733425"/>
                <a:gd name="connsiteY12" fmla="*/ 49054 h 733425"/>
                <a:gd name="connsiteX13" fmla="*/ 369094 w 733425"/>
                <a:gd name="connsiteY13" fmla="*/ 7144 h 733425"/>
                <a:gd name="connsiteX14" fmla="*/ 7144 w 733425"/>
                <a:gd name="connsiteY14" fmla="*/ 369094 h 733425"/>
                <a:gd name="connsiteX15" fmla="*/ 369094 w 733425"/>
                <a:gd name="connsiteY15" fmla="*/ 731044 h 733425"/>
                <a:gd name="connsiteX16" fmla="*/ 731044 w 733425"/>
                <a:gd name="connsiteY16" fmla="*/ 369094 h 733425"/>
                <a:gd name="connsiteX17" fmla="*/ 688181 w 733425"/>
                <a:gd name="connsiteY17" fmla="*/ 199549 h 733425"/>
                <a:gd name="connsiteX18" fmla="*/ 681514 w 733425"/>
                <a:gd name="connsiteY18" fmla="*/ 205264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33425" h="733425">
                  <a:moveTo>
                    <a:pt x="681514" y="205264"/>
                  </a:moveTo>
                  <a:lnTo>
                    <a:pt x="669131" y="218599"/>
                  </a:lnTo>
                  <a:lnTo>
                    <a:pt x="651034" y="216694"/>
                  </a:lnTo>
                  <a:lnTo>
                    <a:pt x="631031" y="213836"/>
                  </a:lnTo>
                  <a:cubicBezTo>
                    <a:pt x="657701" y="259556"/>
                    <a:pt x="673894" y="311944"/>
                    <a:pt x="673894" y="369094"/>
                  </a:cubicBezTo>
                  <a:cubicBezTo>
                    <a:pt x="673894" y="536734"/>
                    <a:pt x="536734" y="673894"/>
                    <a:pt x="369094" y="673894"/>
                  </a:cubicBezTo>
                  <a:cubicBezTo>
                    <a:pt x="201454" y="673894"/>
                    <a:pt x="64294" y="536734"/>
                    <a:pt x="64294" y="369094"/>
                  </a:cubicBezTo>
                  <a:cubicBezTo>
                    <a:pt x="64294" y="201454"/>
                    <a:pt x="201454" y="64294"/>
                    <a:pt x="369094" y="64294"/>
                  </a:cubicBezTo>
                  <a:cubicBezTo>
                    <a:pt x="425291" y="64294"/>
                    <a:pt x="478631" y="79534"/>
                    <a:pt x="524351" y="107156"/>
                  </a:cubicBezTo>
                  <a:lnTo>
                    <a:pt x="522446" y="88106"/>
                  </a:lnTo>
                  <a:lnTo>
                    <a:pt x="519589" y="69056"/>
                  </a:lnTo>
                  <a:lnTo>
                    <a:pt x="532924" y="55721"/>
                  </a:lnTo>
                  <a:lnTo>
                    <a:pt x="539591" y="49054"/>
                  </a:lnTo>
                  <a:cubicBezTo>
                    <a:pt x="488156" y="22384"/>
                    <a:pt x="431006" y="7144"/>
                    <a:pt x="369094" y="7144"/>
                  </a:cubicBezTo>
                  <a:cubicBezTo>
                    <a:pt x="169069" y="7144"/>
                    <a:pt x="7144" y="169069"/>
                    <a:pt x="7144" y="369094"/>
                  </a:cubicBezTo>
                  <a:cubicBezTo>
                    <a:pt x="7144" y="569119"/>
                    <a:pt x="169069" y="731044"/>
                    <a:pt x="369094" y="731044"/>
                  </a:cubicBezTo>
                  <a:cubicBezTo>
                    <a:pt x="569119" y="731044"/>
                    <a:pt x="731044" y="569119"/>
                    <a:pt x="731044" y="369094"/>
                  </a:cubicBezTo>
                  <a:cubicBezTo>
                    <a:pt x="731044" y="307181"/>
                    <a:pt x="715804" y="250031"/>
                    <a:pt x="688181" y="199549"/>
                  </a:cubicBezTo>
                  <a:lnTo>
                    <a:pt x="681514" y="2052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6" name="Ελεύθερη σχεδίαση: Σχήμα 15">
              <a:extLst>
                <a:ext uri="{FF2B5EF4-FFF2-40B4-BE49-F238E27FC236}">
                  <a16:creationId xmlns:a16="http://schemas.microsoft.com/office/drawing/2014/main" xmlns="" id="{9AF92135-6395-4EDC-8F3F-595A68CCAB11}"/>
                </a:ext>
              </a:extLst>
            </p:cNvPr>
            <p:cNvSpPr/>
            <p:nvPr/>
          </p:nvSpPr>
          <p:spPr>
            <a:xfrm>
              <a:off x="5845969" y="3207544"/>
              <a:ext cx="466725" cy="466725"/>
            </a:xfrm>
            <a:custGeom>
              <a:avLst/>
              <a:gdLst>
                <a:gd name="connsiteX0" fmla="*/ 394811 w 466725"/>
                <a:gd name="connsiteY0" fmla="*/ 170974 h 466725"/>
                <a:gd name="connsiteX1" fmla="*/ 407194 w 466725"/>
                <a:gd name="connsiteY1" fmla="*/ 235744 h 466725"/>
                <a:gd name="connsiteX2" fmla="*/ 235744 w 466725"/>
                <a:gd name="connsiteY2" fmla="*/ 407194 h 466725"/>
                <a:gd name="connsiteX3" fmla="*/ 64294 w 466725"/>
                <a:gd name="connsiteY3" fmla="*/ 235744 h 466725"/>
                <a:gd name="connsiteX4" fmla="*/ 235744 w 466725"/>
                <a:gd name="connsiteY4" fmla="*/ 64294 h 466725"/>
                <a:gd name="connsiteX5" fmla="*/ 300514 w 466725"/>
                <a:gd name="connsiteY5" fmla="*/ 76676 h 466725"/>
                <a:gd name="connsiteX6" fmla="*/ 343376 w 466725"/>
                <a:gd name="connsiteY6" fmla="*/ 33814 h 466725"/>
                <a:gd name="connsiteX7" fmla="*/ 235744 w 466725"/>
                <a:gd name="connsiteY7" fmla="*/ 7144 h 466725"/>
                <a:gd name="connsiteX8" fmla="*/ 7144 w 466725"/>
                <a:gd name="connsiteY8" fmla="*/ 235744 h 466725"/>
                <a:gd name="connsiteX9" fmla="*/ 235744 w 466725"/>
                <a:gd name="connsiteY9" fmla="*/ 464344 h 466725"/>
                <a:gd name="connsiteX10" fmla="*/ 464344 w 466725"/>
                <a:gd name="connsiteY10" fmla="*/ 235744 h 466725"/>
                <a:gd name="connsiteX11" fmla="*/ 437674 w 466725"/>
                <a:gd name="connsiteY11" fmla="*/ 128111 h 466725"/>
                <a:gd name="connsiteX12" fmla="*/ 394811 w 466725"/>
                <a:gd name="connsiteY12" fmla="*/ 170974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6725" h="466725">
                  <a:moveTo>
                    <a:pt x="394811" y="170974"/>
                  </a:moveTo>
                  <a:cubicBezTo>
                    <a:pt x="403384" y="190976"/>
                    <a:pt x="407194" y="212884"/>
                    <a:pt x="407194" y="235744"/>
                  </a:cubicBezTo>
                  <a:cubicBezTo>
                    <a:pt x="407194" y="330041"/>
                    <a:pt x="330041" y="407194"/>
                    <a:pt x="235744" y="407194"/>
                  </a:cubicBezTo>
                  <a:cubicBezTo>
                    <a:pt x="141446" y="407194"/>
                    <a:pt x="64294" y="330041"/>
                    <a:pt x="64294" y="235744"/>
                  </a:cubicBezTo>
                  <a:cubicBezTo>
                    <a:pt x="64294" y="141446"/>
                    <a:pt x="141446" y="64294"/>
                    <a:pt x="235744" y="64294"/>
                  </a:cubicBezTo>
                  <a:cubicBezTo>
                    <a:pt x="258604" y="64294"/>
                    <a:pt x="280511" y="69056"/>
                    <a:pt x="300514" y="76676"/>
                  </a:cubicBezTo>
                  <a:lnTo>
                    <a:pt x="343376" y="33814"/>
                  </a:lnTo>
                  <a:cubicBezTo>
                    <a:pt x="310991" y="16669"/>
                    <a:pt x="274796" y="7144"/>
                    <a:pt x="235744" y="7144"/>
                  </a:cubicBezTo>
                  <a:cubicBezTo>
                    <a:pt x="110014" y="7144"/>
                    <a:pt x="7144" y="110014"/>
                    <a:pt x="7144" y="235744"/>
                  </a:cubicBezTo>
                  <a:cubicBezTo>
                    <a:pt x="7144" y="361474"/>
                    <a:pt x="110014" y="464344"/>
                    <a:pt x="235744" y="464344"/>
                  </a:cubicBezTo>
                  <a:cubicBezTo>
                    <a:pt x="361474" y="464344"/>
                    <a:pt x="464344" y="361474"/>
                    <a:pt x="464344" y="235744"/>
                  </a:cubicBezTo>
                  <a:cubicBezTo>
                    <a:pt x="464344" y="196691"/>
                    <a:pt x="454819" y="160496"/>
                    <a:pt x="437674" y="128111"/>
                  </a:cubicBezTo>
                  <a:lnTo>
                    <a:pt x="394811" y="1709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17" name="Γραφικό 28" descr="Χρήστης">
            <a:extLst>
              <a:ext uri="{FF2B5EF4-FFF2-40B4-BE49-F238E27FC236}">
                <a16:creationId xmlns:a16="http://schemas.microsoft.com/office/drawing/2014/main" xmlns="" id="{A8DE383C-21C8-4FC5-9BFF-9F756E4D9323}"/>
              </a:ext>
            </a:extLst>
          </p:cNvPr>
          <p:cNvGrpSpPr/>
          <p:nvPr/>
        </p:nvGrpSpPr>
        <p:grpSpPr>
          <a:xfrm>
            <a:off x="5798608" y="2491804"/>
            <a:ext cx="594782" cy="646331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" name="Ελεύθερη σχεδίαση: Σχήμα 17">
              <a:extLst>
                <a:ext uri="{FF2B5EF4-FFF2-40B4-BE49-F238E27FC236}">
                  <a16:creationId xmlns:a16="http://schemas.microsoft.com/office/drawing/2014/main" xmlns="" id="{40734CCC-A90C-41FB-BF6B-340E8FD41864}"/>
                </a:ext>
              </a:extLst>
            </p:cNvPr>
            <p:cNvSpPr/>
            <p:nvPr/>
          </p:nvSpPr>
          <p:spPr>
            <a:xfrm>
              <a:off x="5936456" y="3098006"/>
              <a:ext cx="314325" cy="314325"/>
            </a:xfrm>
            <a:custGeom>
              <a:avLst/>
              <a:gdLst>
                <a:gd name="connsiteX0" fmla="*/ 311944 w 314325"/>
                <a:gd name="connsiteY0" fmla="*/ 159544 h 314325"/>
                <a:gd name="connsiteX1" fmla="*/ 159544 w 314325"/>
                <a:gd name="connsiteY1" fmla="*/ 311944 h 314325"/>
                <a:gd name="connsiteX2" fmla="*/ 7144 w 314325"/>
                <a:gd name="connsiteY2" fmla="*/ 159544 h 314325"/>
                <a:gd name="connsiteX3" fmla="*/ 159544 w 314325"/>
                <a:gd name="connsiteY3" fmla="*/ 7144 h 314325"/>
                <a:gd name="connsiteX4" fmla="*/ 311944 w 314325"/>
                <a:gd name="connsiteY4" fmla="*/ 1595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14325">
                  <a:moveTo>
                    <a:pt x="311944" y="159544"/>
                  </a:moveTo>
                  <a:cubicBezTo>
                    <a:pt x="311944" y="243712"/>
                    <a:pt x="243712" y="311944"/>
                    <a:pt x="159544" y="311944"/>
                  </a:cubicBezTo>
                  <a:cubicBezTo>
                    <a:pt x="75376" y="311944"/>
                    <a:pt x="7144" y="243712"/>
                    <a:pt x="7144" y="159544"/>
                  </a:cubicBezTo>
                  <a:cubicBezTo>
                    <a:pt x="7144" y="75376"/>
                    <a:pt x="75376" y="7144"/>
                    <a:pt x="159544" y="7144"/>
                  </a:cubicBezTo>
                  <a:cubicBezTo>
                    <a:pt x="243712" y="7144"/>
                    <a:pt x="311944" y="75376"/>
                    <a:pt x="311944" y="1595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9" name="Ελεύθερη σχεδίαση: Σχήμα 18">
              <a:extLst>
                <a:ext uri="{FF2B5EF4-FFF2-40B4-BE49-F238E27FC236}">
                  <a16:creationId xmlns:a16="http://schemas.microsoft.com/office/drawing/2014/main" xmlns="" id="{698B7C3A-5912-43F1-89CA-532BF6BF1F7A}"/>
                </a:ext>
              </a:extLst>
            </p:cNvPr>
            <p:cNvSpPr/>
            <p:nvPr/>
          </p:nvSpPr>
          <p:spPr>
            <a:xfrm>
              <a:off x="5784056" y="3440906"/>
              <a:ext cx="619125" cy="314325"/>
            </a:xfrm>
            <a:custGeom>
              <a:avLst/>
              <a:gdLst>
                <a:gd name="connsiteX0" fmla="*/ 616744 w 619125"/>
                <a:gd name="connsiteY0" fmla="*/ 311944 h 314325"/>
                <a:gd name="connsiteX1" fmla="*/ 616744 w 619125"/>
                <a:gd name="connsiteY1" fmla="*/ 159544 h 314325"/>
                <a:gd name="connsiteX2" fmla="*/ 586264 w 619125"/>
                <a:gd name="connsiteY2" fmla="*/ 98584 h 314325"/>
                <a:gd name="connsiteX3" fmla="*/ 437674 w 619125"/>
                <a:gd name="connsiteY3" fmla="*/ 26194 h 314325"/>
                <a:gd name="connsiteX4" fmla="*/ 311944 w 619125"/>
                <a:gd name="connsiteY4" fmla="*/ 7144 h 314325"/>
                <a:gd name="connsiteX5" fmla="*/ 186214 w 619125"/>
                <a:gd name="connsiteY5" fmla="*/ 26194 h 314325"/>
                <a:gd name="connsiteX6" fmla="*/ 37624 w 619125"/>
                <a:gd name="connsiteY6" fmla="*/ 98584 h 314325"/>
                <a:gd name="connsiteX7" fmla="*/ 7144 w 619125"/>
                <a:gd name="connsiteY7" fmla="*/ 159544 h 314325"/>
                <a:gd name="connsiteX8" fmla="*/ 7144 w 619125"/>
                <a:gd name="connsiteY8" fmla="*/ 311944 h 314325"/>
                <a:gd name="connsiteX9" fmla="*/ 616744 w 619125"/>
                <a:gd name="connsiteY9" fmla="*/ 3119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125" h="314325">
                  <a:moveTo>
                    <a:pt x="616744" y="311944"/>
                  </a:moveTo>
                  <a:lnTo>
                    <a:pt x="616744" y="159544"/>
                  </a:lnTo>
                  <a:cubicBezTo>
                    <a:pt x="616744" y="136684"/>
                    <a:pt x="605314" y="113824"/>
                    <a:pt x="586264" y="98584"/>
                  </a:cubicBezTo>
                  <a:cubicBezTo>
                    <a:pt x="544354" y="64294"/>
                    <a:pt x="491014" y="41434"/>
                    <a:pt x="437674" y="26194"/>
                  </a:cubicBezTo>
                  <a:cubicBezTo>
                    <a:pt x="399574" y="14764"/>
                    <a:pt x="357664" y="7144"/>
                    <a:pt x="311944" y="7144"/>
                  </a:cubicBezTo>
                  <a:cubicBezTo>
                    <a:pt x="270034" y="7144"/>
                    <a:pt x="228124" y="14764"/>
                    <a:pt x="186214" y="26194"/>
                  </a:cubicBezTo>
                  <a:cubicBezTo>
                    <a:pt x="132874" y="41434"/>
                    <a:pt x="79534" y="68104"/>
                    <a:pt x="37624" y="98584"/>
                  </a:cubicBezTo>
                  <a:cubicBezTo>
                    <a:pt x="18574" y="113824"/>
                    <a:pt x="7144" y="136684"/>
                    <a:pt x="7144" y="159544"/>
                  </a:cubicBezTo>
                  <a:lnTo>
                    <a:pt x="7144" y="311944"/>
                  </a:lnTo>
                  <a:lnTo>
                    <a:pt x="616744" y="3119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20" name="Γραφικό 33" descr="Λίστα">
            <a:extLst>
              <a:ext uri="{FF2B5EF4-FFF2-40B4-BE49-F238E27FC236}">
                <a16:creationId xmlns:a16="http://schemas.microsoft.com/office/drawing/2014/main" xmlns="" id="{DF3A0092-7741-4F80-B6B0-0136EAF48EC1}"/>
              </a:ext>
            </a:extLst>
          </p:cNvPr>
          <p:cNvGrpSpPr/>
          <p:nvPr/>
        </p:nvGrpSpPr>
        <p:grpSpPr>
          <a:xfrm>
            <a:off x="8151929" y="2534235"/>
            <a:ext cx="580041" cy="580041"/>
            <a:chOff x="5638800" y="2971800"/>
            <a:chExt cx="580041" cy="58004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" name="Ελεύθερη σχεδίαση: Σχήμα 20">
              <a:extLst>
                <a:ext uri="{FF2B5EF4-FFF2-40B4-BE49-F238E27FC236}">
                  <a16:creationId xmlns:a16="http://schemas.microsoft.com/office/drawing/2014/main" xmlns="" id="{DA776D9B-9698-4D62-83D1-7E4B9FAA4A0E}"/>
                </a:ext>
              </a:extLst>
            </p:cNvPr>
            <p:cNvSpPr/>
            <p:nvPr/>
          </p:nvSpPr>
          <p:spPr>
            <a:xfrm>
              <a:off x="5738683" y="3017305"/>
              <a:ext cx="374610" cy="483368"/>
            </a:xfrm>
            <a:custGeom>
              <a:avLst/>
              <a:gdLst>
                <a:gd name="connsiteX0" fmla="*/ 39085 w 374609"/>
                <a:gd name="connsiteY0" fmla="*/ 39085 h 483367"/>
                <a:gd name="connsiteX1" fmla="*/ 341189 w 374609"/>
                <a:gd name="connsiteY1" fmla="*/ 39085 h 483367"/>
                <a:gd name="connsiteX2" fmla="*/ 341189 w 374609"/>
                <a:gd name="connsiteY2" fmla="*/ 449947 h 483367"/>
                <a:gd name="connsiteX3" fmla="*/ 39085 w 374609"/>
                <a:gd name="connsiteY3" fmla="*/ 449947 h 483367"/>
                <a:gd name="connsiteX4" fmla="*/ 39085 w 374609"/>
                <a:gd name="connsiteY4" fmla="*/ 39085 h 483367"/>
                <a:gd name="connsiteX5" fmla="*/ 2832 w 374609"/>
                <a:gd name="connsiteY5" fmla="*/ 486200 h 483367"/>
                <a:gd name="connsiteX6" fmla="*/ 377442 w 374609"/>
                <a:gd name="connsiteY6" fmla="*/ 486200 h 483367"/>
                <a:gd name="connsiteX7" fmla="*/ 377442 w 374609"/>
                <a:gd name="connsiteY7" fmla="*/ 2832 h 483367"/>
                <a:gd name="connsiteX8" fmla="*/ 2832 w 374609"/>
                <a:gd name="connsiteY8" fmla="*/ 2832 h 483367"/>
                <a:gd name="connsiteX9" fmla="*/ 2832 w 374609"/>
                <a:gd name="connsiteY9" fmla="*/ 486200 h 48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4609" h="483367">
                  <a:moveTo>
                    <a:pt x="39085" y="39085"/>
                  </a:moveTo>
                  <a:lnTo>
                    <a:pt x="341189" y="39085"/>
                  </a:lnTo>
                  <a:lnTo>
                    <a:pt x="341189" y="449947"/>
                  </a:lnTo>
                  <a:lnTo>
                    <a:pt x="39085" y="449947"/>
                  </a:lnTo>
                  <a:lnTo>
                    <a:pt x="39085" y="39085"/>
                  </a:lnTo>
                  <a:close/>
                  <a:moveTo>
                    <a:pt x="2832" y="486200"/>
                  </a:moveTo>
                  <a:lnTo>
                    <a:pt x="377442" y="486200"/>
                  </a:lnTo>
                  <a:lnTo>
                    <a:pt x="377442" y="2832"/>
                  </a:lnTo>
                  <a:lnTo>
                    <a:pt x="2832" y="2832"/>
                  </a:lnTo>
                  <a:lnTo>
                    <a:pt x="2832" y="486200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2" name="Ελεύθερη σχεδίαση: Σχήμα 21">
              <a:extLst>
                <a:ext uri="{FF2B5EF4-FFF2-40B4-BE49-F238E27FC236}">
                  <a16:creationId xmlns:a16="http://schemas.microsoft.com/office/drawing/2014/main" xmlns="" id="{4991888F-9F90-497B-8AD3-E3A3715CCDE0}"/>
                </a:ext>
              </a:extLst>
            </p:cNvPr>
            <p:cNvSpPr/>
            <p:nvPr/>
          </p:nvSpPr>
          <p:spPr>
            <a:xfrm>
              <a:off x="5817231" y="3089810"/>
              <a:ext cx="48337" cy="48337"/>
            </a:xfrm>
            <a:custGeom>
              <a:avLst/>
              <a:gdLst>
                <a:gd name="connsiteX0" fmla="*/ 2832 w 48336"/>
                <a:gd name="connsiteY0" fmla="*/ 2832 h 48336"/>
                <a:gd name="connsiteX1" fmla="*/ 51169 w 48336"/>
                <a:gd name="connsiteY1" fmla="*/ 2832 h 48336"/>
                <a:gd name="connsiteX2" fmla="*/ 51169 w 48336"/>
                <a:gd name="connsiteY2" fmla="*/ 51169 h 48336"/>
                <a:gd name="connsiteX3" fmla="*/ 2832 w 48336"/>
                <a:gd name="connsiteY3" fmla="*/ 51169 h 4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36" h="48336">
                  <a:moveTo>
                    <a:pt x="2832" y="2832"/>
                  </a:moveTo>
                  <a:lnTo>
                    <a:pt x="51169" y="2832"/>
                  </a:lnTo>
                  <a:lnTo>
                    <a:pt x="51169" y="51169"/>
                  </a:lnTo>
                  <a:lnTo>
                    <a:pt x="2832" y="51169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3" name="Ελεύθερη σχεδίαση: Σχήμα 22">
              <a:extLst>
                <a:ext uri="{FF2B5EF4-FFF2-40B4-BE49-F238E27FC236}">
                  <a16:creationId xmlns:a16="http://schemas.microsoft.com/office/drawing/2014/main" xmlns="" id="{5EE5D2C9-0852-45A7-9FE7-7DC4001CEB1A}"/>
                </a:ext>
              </a:extLst>
            </p:cNvPr>
            <p:cNvSpPr/>
            <p:nvPr/>
          </p:nvSpPr>
          <p:spPr>
            <a:xfrm>
              <a:off x="5913904" y="3101894"/>
              <a:ext cx="120842" cy="24168"/>
            </a:xfrm>
            <a:custGeom>
              <a:avLst/>
              <a:gdLst>
                <a:gd name="connsiteX0" fmla="*/ 2832 w 120841"/>
                <a:gd name="connsiteY0" fmla="*/ 2832 h 24168"/>
                <a:gd name="connsiteX1" fmla="*/ 123674 w 120841"/>
                <a:gd name="connsiteY1" fmla="*/ 2832 h 24168"/>
                <a:gd name="connsiteX2" fmla="*/ 123674 w 120841"/>
                <a:gd name="connsiteY2" fmla="*/ 27001 h 24168"/>
                <a:gd name="connsiteX3" fmla="*/ 2832 w 120841"/>
                <a:gd name="connsiteY3" fmla="*/ 27001 h 2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841" h="24168">
                  <a:moveTo>
                    <a:pt x="2832" y="2832"/>
                  </a:moveTo>
                  <a:lnTo>
                    <a:pt x="123674" y="2832"/>
                  </a:lnTo>
                  <a:lnTo>
                    <a:pt x="123674" y="27001"/>
                  </a:lnTo>
                  <a:lnTo>
                    <a:pt x="2832" y="27001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4" name="Ελεύθερη σχεδίαση: Σχήμα 23">
              <a:extLst>
                <a:ext uri="{FF2B5EF4-FFF2-40B4-BE49-F238E27FC236}">
                  <a16:creationId xmlns:a16="http://schemas.microsoft.com/office/drawing/2014/main" xmlns="" id="{9A3BDA17-0A06-4A78-B561-DC98AEC8A08C}"/>
                </a:ext>
              </a:extLst>
            </p:cNvPr>
            <p:cNvSpPr/>
            <p:nvPr/>
          </p:nvSpPr>
          <p:spPr>
            <a:xfrm>
              <a:off x="5817231" y="3186483"/>
              <a:ext cx="48337" cy="48337"/>
            </a:xfrm>
            <a:custGeom>
              <a:avLst/>
              <a:gdLst>
                <a:gd name="connsiteX0" fmla="*/ 2832 w 48336"/>
                <a:gd name="connsiteY0" fmla="*/ 2832 h 48336"/>
                <a:gd name="connsiteX1" fmla="*/ 51169 w 48336"/>
                <a:gd name="connsiteY1" fmla="*/ 2832 h 48336"/>
                <a:gd name="connsiteX2" fmla="*/ 51169 w 48336"/>
                <a:gd name="connsiteY2" fmla="*/ 51169 h 48336"/>
                <a:gd name="connsiteX3" fmla="*/ 2832 w 48336"/>
                <a:gd name="connsiteY3" fmla="*/ 51169 h 4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36" h="48336">
                  <a:moveTo>
                    <a:pt x="2832" y="2832"/>
                  </a:moveTo>
                  <a:lnTo>
                    <a:pt x="51169" y="2832"/>
                  </a:lnTo>
                  <a:lnTo>
                    <a:pt x="51169" y="51169"/>
                  </a:lnTo>
                  <a:lnTo>
                    <a:pt x="2832" y="51169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5" name="Ελεύθερη σχεδίαση: Σχήμα 24">
              <a:extLst>
                <a:ext uri="{FF2B5EF4-FFF2-40B4-BE49-F238E27FC236}">
                  <a16:creationId xmlns:a16="http://schemas.microsoft.com/office/drawing/2014/main" xmlns="" id="{98DAED23-8388-44E7-9A5C-6D55456A7ACE}"/>
                </a:ext>
              </a:extLst>
            </p:cNvPr>
            <p:cNvSpPr/>
            <p:nvPr/>
          </p:nvSpPr>
          <p:spPr>
            <a:xfrm>
              <a:off x="5913904" y="3198567"/>
              <a:ext cx="120842" cy="24168"/>
            </a:xfrm>
            <a:custGeom>
              <a:avLst/>
              <a:gdLst>
                <a:gd name="connsiteX0" fmla="*/ 2832 w 120841"/>
                <a:gd name="connsiteY0" fmla="*/ 2832 h 24168"/>
                <a:gd name="connsiteX1" fmla="*/ 123674 w 120841"/>
                <a:gd name="connsiteY1" fmla="*/ 2832 h 24168"/>
                <a:gd name="connsiteX2" fmla="*/ 123674 w 120841"/>
                <a:gd name="connsiteY2" fmla="*/ 27001 h 24168"/>
                <a:gd name="connsiteX3" fmla="*/ 2832 w 120841"/>
                <a:gd name="connsiteY3" fmla="*/ 27001 h 2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841" h="24168">
                  <a:moveTo>
                    <a:pt x="2832" y="2832"/>
                  </a:moveTo>
                  <a:lnTo>
                    <a:pt x="123674" y="2832"/>
                  </a:lnTo>
                  <a:lnTo>
                    <a:pt x="123674" y="27001"/>
                  </a:lnTo>
                  <a:lnTo>
                    <a:pt x="2832" y="27001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6" name="Ελεύθερη σχεδίαση: Σχήμα 25">
              <a:extLst>
                <a:ext uri="{FF2B5EF4-FFF2-40B4-BE49-F238E27FC236}">
                  <a16:creationId xmlns:a16="http://schemas.microsoft.com/office/drawing/2014/main" xmlns="" id="{F9C24DDD-6098-481C-B171-656B9CD38C37}"/>
                </a:ext>
              </a:extLst>
            </p:cNvPr>
            <p:cNvSpPr/>
            <p:nvPr/>
          </p:nvSpPr>
          <p:spPr>
            <a:xfrm>
              <a:off x="5817231" y="3283157"/>
              <a:ext cx="48337" cy="48337"/>
            </a:xfrm>
            <a:custGeom>
              <a:avLst/>
              <a:gdLst>
                <a:gd name="connsiteX0" fmla="*/ 2832 w 48336"/>
                <a:gd name="connsiteY0" fmla="*/ 2832 h 48336"/>
                <a:gd name="connsiteX1" fmla="*/ 51169 w 48336"/>
                <a:gd name="connsiteY1" fmla="*/ 2832 h 48336"/>
                <a:gd name="connsiteX2" fmla="*/ 51169 w 48336"/>
                <a:gd name="connsiteY2" fmla="*/ 51169 h 48336"/>
                <a:gd name="connsiteX3" fmla="*/ 2832 w 48336"/>
                <a:gd name="connsiteY3" fmla="*/ 51169 h 4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36" h="48336">
                  <a:moveTo>
                    <a:pt x="2832" y="2832"/>
                  </a:moveTo>
                  <a:lnTo>
                    <a:pt x="51169" y="2832"/>
                  </a:lnTo>
                  <a:lnTo>
                    <a:pt x="51169" y="51169"/>
                  </a:lnTo>
                  <a:lnTo>
                    <a:pt x="2832" y="51169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7" name="Ελεύθερη σχεδίαση: Σχήμα 26">
              <a:extLst>
                <a:ext uri="{FF2B5EF4-FFF2-40B4-BE49-F238E27FC236}">
                  <a16:creationId xmlns:a16="http://schemas.microsoft.com/office/drawing/2014/main" xmlns="" id="{3D12C531-AE08-4F77-8C11-11C864C5DC1D}"/>
                </a:ext>
              </a:extLst>
            </p:cNvPr>
            <p:cNvSpPr/>
            <p:nvPr/>
          </p:nvSpPr>
          <p:spPr>
            <a:xfrm>
              <a:off x="5913904" y="3295241"/>
              <a:ext cx="120842" cy="24168"/>
            </a:xfrm>
            <a:custGeom>
              <a:avLst/>
              <a:gdLst>
                <a:gd name="connsiteX0" fmla="*/ 2832 w 120841"/>
                <a:gd name="connsiteY0" fmla="*/ 2832 h 24168"/>
                <a:gd name="connsiteX1" fmla="*/ 123674 w 120841"/>
                <a:gd name="connsiteY1" fmla="*/ 2832 h 24168"/>
                <a:gd name="connsiteX2" fmla="*/ 123674 w 120841"/>
                <a:gd name="connsiteY2" fmla="*/ 27001 h 24168"/>
                <a:gd name="connsiteX3" fmla="*/ 2832 w 120841"/>
                <a:gd name="connsiteY3" fmla="*/ 27001 h 2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841" h="24168">
                  <a:moveTo>
                    <a:pt x="2832" y="2832"/>
                  </a:moveTo>
                  <a:lnTo>
                    <a:pt x="123674" y="2832"/>
                  </a:lnTo>
                  <a:lnTo>
                    <a:pt x="123674" y="27001"/>
                  </a:lnTo>
                  <a:lnTo>
                    <a:pt x="2832" y="27001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8" name="Ελεύθερη σχεδίαση: Σχήμα 27">
              <a:extLst>
                <a:ext uri="{FF2B5EF4-FFF2-40B4-BE49-F238E27FC236}">
                  <a16:creationId xmlns:a16="http://schemas.microsoft.com/office/drawing/2014/main" xmlns="" id="{9AE7DBBF-28F2-48C7-8878-D2F841EA67FA}"/>
                </a:ext>
              </a:extLst>
            </p:cNvPr>
            <p:cNvSpPr/>
            <p:nvPr/>
          </p:nvSpPr>
          <p:spPr>
            <a:xfrm>
              <a:off x="5817231" y="3379830"/>
              <a:ext cx="48337" cy="48337"/>
            </a:xfrm>
            <a:custGeom>
              <a:avLst/>
              <a:gdLst>
                <a:gd name="connsiteX0" fmla="*/ 2832 w 48336"/>
                <a:gd name="connsiteY0" fmla="*/ 2832 h 48336"/>
                <a:gd name="connsiteX1" fmla="*/ 51169 w 48336"/>
                <a:gd name="connsiteY1" fmla="*/ 2832 h 48336"/>
                <a:gd name="connsiteX2" fmla="*/ 51169 w 48336"/>
                <a:gd name="connsiteY2" fmla="*/ 51169 h 48336"/>
                <a:gd name="connsiteX3" fmla="*/ 2832 w 48336"/>
                <a:gd name="connsiteY3" fmla="*/ 51169 h 4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36" h="48336">
                  <a:moveTo>
                    <a:pt x="2832" y="2832"/>
                  </a:moveTo>
                  <a:lnTo>
                    <a:pt x="51169" y="2832"/>
                  </a:lnTo>
                  <a:lnTo>
                    <a:pt x="51169" y="51169"/>
                  </a:lnTo>
                  <a:lnTo>
                    <a:pt x="2832" y="51169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9" name="Ελεύθερη σχεδίαση: Σχήμα 28">
              <a:extLst>
                <a:ext uri="{FF2B5EF4-FFF2-40B4-BE49-F238E27FC236}">
                  <a16:creationId xmlns:a16="http://schemas.microsoft.com/office/drawing/2014/main" xmlns="" id="{3E64450B-40D8-4E33-8778-5ABD5D746E43}"/>
                </a:ext>
              </a:extLst>
            </p:cNvPr>
            <p:cNvSpPr/>
            <p:nvPr/>
          </p:nvSpPr>
          <p:spPr>
            <a:xfrm>
              <a:off x="5913904" y="3391914"/>
              <a:ext cx="120842" cy="24168"/>
            </a:xfrm>
            <a:custGeom>
              <a:avLst/>
              <a:gdLst>
                <a:gd name="connsiteX0" fmla="*/ 2832 w 120841"/>
                <a:gd name="connsiteY0" fmla="*/ 2832 h 24168"/>
                <a:gd name="connsiteX1" fmla="*/ 123674 w 120841"/>
                <a:gd name="connsiteY1" fmla="*/ 2832 h 24168"/>
                <a:gd name="connsiteX2" fmla="*/ 123674 w 120841"/>
                <a:gd name="connsiteY2" fmla="*/ 27001 h 24168"/>
                <a:gd name="connsiteX3" fmla="*/ 2832 w 120841"/>
                <a:gd name="connsiteY3" fmla="*/ 27001 h 2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841" h="24168">
                  <a:moveTo>
                    <a:pt x="2832" y="2832"/>
                  </a:moveTo>
                  <a:lnTo>
                    <a:pt x="123674" y="2832"/>
                  </a:lnTo>
                  <a:lnTo>
                    <a:pt x="123674" y="27001"/>
                  </a:lnTo>
                  <a:lnTo>
                    <a:pt x="2832" y="27001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</p:spTree>
    <p:extLst>
      <p:ext uri="{BB962C8B-B14F-4D97-AF65-F5344CB8AC3E}">
        <p14:creationId xmlns:p14="http://schemas.microsoft.com/office/powerpoint/2010/main" xmlns="" val="416877133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31800" y="207010"/>
            <a:ext cx="11339830" cy="800735"/>
          </a:xfrm>
        </p:spPr>
        <p:txBody>
          <a:bodyPr rtlCol="0"/>
          <a:lstStyle/>
          <a:p>
            <a:pPr algn="ctr"/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Πώς αλλάζουν τον εργασιακό χώρο οι σχεδιασμοί των οργανισμών;</a:t>
            </a:r>
            <a:endParaRPr lang="el-GR" sz="2400" dirty="0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3"/>
          </p:nvPr>
        </p:nvSpPr>
        <p:spPr>
          <a:xfrm>
            <a:off x="1643898" y="3978847"/>
            <a:ext cx="1980000" cy="360000"/>
          </a:xfrm>
        </p:spPr>
        <p:txBody>
          <a:bodyPr rtlCol="0"/>
          <a:lstStyle/>
          <a:p>
            <a:r>
              <a:rPr lang="el-GR" dirty="0"/>
              <a:t>Μεγάλο εύρος ελέγχου</a:t>
            </a:r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35"/>
          </p:nvPr>
        </p:nvSpPr>
        <p:spPr>
          <a:xfrm>
            <a:off x="3983150" y="3997803"/>
            <a:ext cx="1669047" cy="360000"/>
          </a:xfrm>
        </p:spPr>
        <p:txBody>
          <a:bodyPr rtlCol="0"/>
          <a:lstStyle/>
          <a:p>
            <a:r>
              <a:rPr lang="el-GR" dirty="0"/>
              <a:t>Κοινά καθήκοντα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37"/>
          </p:nvPr>
        </p:nvSpPr>
        <p:spPr>
          <a:xfrm>
            <a:off x="6414330" y="3985649"/>
            <a:ext cx="1530204" cy="360000"/>
          </a:xfrm>
        </p:spPr>
        <p:txBody>
          <a:bodyPr rtlCol="0"/>
          <a:lstStyle/>
          <a:p>
            <a:r>
              <a:rPr lang="el-GR" dirty="0"/>
              <a:t>Πολλές ομάδες &amp; δυνάμεις εργασίας</a:t>
            </a:r>
          </a:p>
        </p:txBody>
      </p:sp>
      <p:sp>
        <p:nvSpPr>
          <p:cNvPr id="10" name="Θέση κειμένου 9"/>
          <p:cNvSpPr>
            <a:spLocks noGrp="1"/>
          </p:cNvSpPr>
          <p:nvPr>
            <p:ph type="body" sz="quarter" idx="38"/>
          </p:nvPr>
        </p:nvSpPr>
        <p:spPr>
          <a:xfrm>
            <a:off x="4604479" y="891088"/>
            <a:ext cx="2979937" cy="450453"/>
          </a:xfrm>
        </p:spPr>
        <p:txBody>
          <a:bodyPr rtlCol="0"/>
          <a:lstStyle/>
          <a:p>
            <a:r>
              <a:rPr lang="el-GR" sz="2000" dirty="0"/>
              <a:t>Οργανικοί σχεδιασμοί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53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Ορθογώνιο 5">
            <a:extLst>
              <a:ext uri="{FF2B5EF4-FFF2-40B4-BE49-F238E27FC236}">
                <a16:creationId xmlns:a16="http://schemas.microsoft.com/office/drawing/2014/main" xmlns="" id="{02636341-DA75-47CF-BA86-15E140AA9FCA}"/>
              </a:ext>
            </a:extLst>
          </p:cNvPr>
          <p:cNvSpPr/>
          <p:nvPr/>
        </p:nvSpPr>
        <p:spPr>
          <a:xfrm>
            <a:off x="5259925" y="1265834"/>
            <a:ext cx="1669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dirty="0"/>
              <a:t>Μέρος Δεύτερο</a:t>
            </a:r>
          </a:p>
        </p:txBody>
      </p:sp>
      <p:sp>
        <p:nvSpPr>
          <p:cNvPr id="30" name="Θέση κειμένου 6">
            <a:extLst>
              <a:ext uri="{FF2B5EF4-FFF2-40B4-BE49-F238E27FC236}">
                <a16:creationId xmlns:a16="http://schemas.microsoft.com/office/drawing/2014/main" xmlns="" id="{2477E2A5-E698-4A26-A708-31E3B6285413}"/>
              </a:ext>
            </a:extLst>
          </p:cNvPr>
          <p:cNvSpPr txBox="1">
            <a:spLocks/>
          </p:cNvSpPr>
          <p:nvPr/>
        </p:nvSpPr>
        <p:spPr>
          <a:xfrm>
            <a:off x="8568101" y="3978847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Ανεπίσημα &amp; προσωπικά μέσα συντονισμού</a:t>
            </a:r>
          </a:p>
        </p:txBody>
      </p:sp>
      <p:pic>
        <p:nvPicPr>
          <p:cNvPr id="31" name="Γραφικό 30" descr="Παζλ">
            <a:extLst>
              <a:ext uri="{FF2B5EF4-FFF2-40B4-BE49-F238E27FC236}">
                <a16:creationId xmlns:a16="http://schemas.microsoft.com/office/drawing/2014/main" xmlns="" id="{D3465A1F-B125-4F52-BD0C-B31A1051BD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218613" y="2361324"/>
            <a:ext cx="678977" cy="678977"/>
          </a:xfrm>
          <a:prstGeom prst="rect">
            <a:avLst/>
          </a:prstGeom>
        </p:spPr>
      </p:pic>
      <p:grpSp>
        <p:nvGrpSpPr>
          <p:cNvPr id="32" name="Γραφικό 5" descr="Σύσκεψη">
            <a:extLst>
              <a:ext uri="{FF2B5EF4-FFF2-40B4-BE49-F238E27FC236}">
                <a16:creationId xmlns:a16="http://schemas.microsoft.com/office/drawing/2014/main" xmlns="" id="{9DAF6E53-3706-4BEB-A212-9050C4A3543E}"/>
              </a:ext>
            </a:extLst>
          </p:cNvPr>
          <p:cNvGrpSpPr/>
          <p:nvPr/>
        </p:nvGrpSpPr>
        <p:grpSpPr>
          <a:xfrm>
            <a:off x="6750486" y="2340179"/>
            <a:ext cx="678977" cy="800735"/>
            <a:chOff x="6632775" y="2392342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" name="Ελεύθερη σχεδίαση: Σχήμα 32">
              <a:extLst>
                <a:ext uri="{FF2B5EF4-FFF2-40B4-BE49-F238E27FC236}">
                  <a16:creationId xmlns:a16="http://schemas.microsoft.com/office/drawing/2014/main" xmlns="" id="{159E1B96-A211-4B3B-8A0E-2A59D741929D}"/>
                </a:ext>
              </a:extLst>
            </p:cNvPr>
            <p:cNvSpPr/>
            <p:nvPr/>
          </p:nvSpPr>
          <p:spPr>
            <a:xfrm>
              <a:off x="7016156" y="257474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966"/>
                    <a:pt x="110966" y="140494"/>
                    <a:pt x="73819" y="140494"/>
                  </a:cubicBezTo>
                  <a:cubicBezTo>
                    <a:pt x="36671" y="140494"/>
                    <a:pt x="7144" y="110966"/>
                    <a:pt x="7144" y="73819"/>
                  </a:cubicBezTo>
                  <a:cubicBezTo>
                    <a:pt x="7144" y="36671"/>
                    <a:pt x="36671" y="7144"/>
                    <a:pt x="73819" y="7144"/>
                  </a:cubicBezTo>
                  <a:cubicBezTo>
                    <a:pt x="110966" y="7144"/>
                    <a:pt x="140494" y="37624"/>
                    <a:pt x="140494" y="7381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4" name="Ελεύθερη σχεδίαση: Σχήμα 33">
              <a:extLst>
                <a:ext uri="{FF2B5EF4-FFF2-40B4-BE49-F238E27FC236}">
                  <a16:creationId xmlns:a16="http://schemas.microsoft.com/office/drawing/2014/main" xmlns="" id="{CDB54535-867A-4F2F-B04B-822DB3664780}"/>
                </a:ext>
              </a:extLst>
            </p:cNvPr>
            <p:cNvSpPr/>
            <p:nvPr/>
          </p:nvSpPr>
          <p:spPr>
            <a:xfrm>
              <a:off x="7282856" y="261284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966"/>
                    <a:pt x="110966" y="140494"/>
                    <a:pt x="73819" y="140494"/>
                  </a:cubicBezTo>
                  <a:cubicBezTo>
                    <a:pt x="36671" y="140494"/>
                    <a:pt x="7144" y="110966"/>
                    <a:pt x="7144" y="73819"/>
                  </a:cubicBezTo>
                  <a:cubicBezTo>
                    <a:pt x="7144" y="36671"/>
                    <a:pt x="36671" y="7144"/>
                    <a:pt x="73819" y="7144"/>
                  </a:cubicBezTo>
                  <a:cubicBezTo>
                    <a:pt x="110966" y="7144"/>
                    <a:pt x="140494" y="36671"/>
                    <a:pt x="140494" y="7381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5" name="Ελεύθερη σχεδίαση: Σχήμα 34">
              <a:extLst>
                <a:ext uri="{FF2B5EF4-FFF2-40B4-BE49-F238E27FC236}">
                  <a16:creationId xmlns:a16="http://schemas.microsoft.com/office/drawing/2014/main" xmlns="" id="{4F02CD00-A3BB-4B13-A722-A8D62E967334}"/>
                </a:ext>
              </a:extLst>
            </p:cNvPr>
            <p:cNvSpPr/>
            <p:nvPr/>
          </p:nvSpPr>
          <p:spPr>
            <a:xfrm>
              <a:off x="6749456" y="261284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966"/>
                    <a:pt x="110966" y="140494"/>
                    <a:pt x="73819" y="140494"/>
                  </a:cubicBezTo>
                  <a:cubicBezTo>
                    <a:pt x="36671" y="140494"/>
                    <a:pt x="7144" y="110966"/>
                    <a:pt x="7144" y="73819"/>
                  </a:cubicBezTo>
                  <a:cubicBezTo>
                    <a:pt x="7144" y="36671"/>
                    <a:pt x="36671" y="7144"/>
                    <a:pt x="73819" y="7144"/>
                  </a:cubicBezTo>
                  <a:cubicBezTo>
                    <a:pt x="110966" y="7144"/>
                    <a:pt x="140494" y="36671"/>
                    <a:pt x="140494" y="7381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6" name="Ελεύθερη σχεδίαση: Σχήμα 35">
              <a:extLst>
                <a:ext uri="{FF2B5EF4-FFF2-40B4-BE49-F238E27FC236}">
                  <a16:creationId xmlns:a16="http://schemas.microsoft.com/office/drawing/2014/main" xmlns="" id="{21BBD709-346A-41A7-A51B-58C0C266787C}"/>
                </a:ext>
              </a:extLst>
            </p:cNvPr>
            <p:cNvSpPr/>
            <p:nvPr/>
          </p:nvSpPr>
          <p:spPr>
            <a:xfrm>
              <a:off x="6707546" y="2858591"/>
              <a:ext cx="762000" cy="257175"/>
            </a:xfrm>
            <a:custGeom>
              <a:avLst/>
              <a:gdLst>
                <a:gd name="connsiteX0" fmla="*/ 7144 w 762000"/>
                <a:gd name="connsiteY0" fmla="*/ 258604 h 257175"/>
                <a:gd name="connsiteX1" fmla="*/ 382429 w 762000"/>
                <a:gd name="connsiteY1" fmla="*/ 7144 h 257175"/>
                <a:gd name="connsiteX2" fmla="*/ 757714 w 762000"/>
                <a:gd name="connsiteY2" fmla="*/ 258604 h 257175"/>
                <a:gd name="connsiteX3" fmla="*/ 7144 w 762000"/>
                <a:gd name="connsiteY3" fmla="*/ 258604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0" h="257175">
                  <a:moveTo>
                    <a:pt x="7144" y="258604"/>
                  </a:moveTo>
                  <a:cubicBezTo>
                    <a:pt x="7144" y="119539"/>
                    <a:pt x="174784" y="7144"/>
                    <a:pt x="382429" y="7144"/>
                  </a:cubicBezTo>
                  <a:cubicBezTo>
                    <a:pt x="589121" y="7144"/>
                    <a:pt x="757714" y="119539"/>
                    <a:pt x="757714" y="258604"/>
                  </a:cubicBezTo>
                  <a:lnTo>
                    <a:pt x="7144" y="2586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7" name="Ελεύθερη σχεδίαση: Σχήμα 36">
              <a:extLst>
                <a:ext uri="{FF2B5EF4-FFF2-40B4-BE49-F238E27FC236}">
                  <a16:creationId xmlns:a16="http://schemas.microsoft.com/office/drawing/2014/main" xmlns="" id="{4F621BBF-7330-4BE6-ACDA-758D6694F604}"/>
                </a:ext>
              </a:extLst>
            </p:cNvPr>
            <p:cNvSpPr/>
            <p:nvPr/>
          </p:nvSpPr>
          <p:spPr>
            <a:xfrm>
              <a:off x="6701831" y="2765601"/>
              <a:ext cx="238125" cy="228600"/>
            </a:xfrm>
            <a:custGeom>
              <a:avLst/>
              <a:gdLst>
                <a:gd name="connsiteX0" fmla="*/ 98584 w 238125"/>
                <a:gd name="connsiteY0" fmla="*/ 135376 h 228600"/>
                <a:gd name="connsiteX1" fmla="*/ 235744 w 238125"/>
                <a:gd name="connsiteY1" fmla="*/ 74416 h 228600"/>
                <a:gd name="connsiteX2" fmla="*/ 235744 w 238125"/>
                <a:gd name="connsiteY2" fmla="*/ 63938 h 228600"/>
                <a:gd name="connsiteX3" fmla="*/ 224314 w 238125"/>
                <a:gd name="connsiteY3" fmla="*/ 36316 h 228600"/>
                <a:gd name="connsiteX4" fmla="*/ 206216 w 238125"/>
                <a:gd name="connsiteY4" fmla="*/ 25838 h 228600"/>
                <a:gd name="connsiteX5" fmla="*/ 38576 w 238125"/>
                <a:gd name="connsiteY5" fmla="*/ 24886 h 228600"/>
                <a:gd name="connsiteX6" fmla="*/ 17621 w 238125"/>
                <a:gd name="connsiteY6" fmla="*/ 36316 h 228600"/>
                <a:gd name="connsiteX7" fmla="*/ 7144 w 238125"/>
                <a:gd name="connsiteY7" fmla="*/ 63938 h 228600"/>
                <a:gd name="connsiteX8" fmla="*/ 7144 w 238125"/>
                <a:gd name="connsiteY8" fmla="*/ 225863 h 228600"/>
                <a:gd name="connsiteX9" fmla="*/ 98584 w 238125"/>
                <a:gd name="connsiteY9" fmla="*/ 135376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228600">
                  <a:moveTo>
                    <a:pt x="98584" y="135376"/>
                  </a:moveTo>
                  <a:cubicBezTo>
                    <a:pt x="138589" y="108706"/>
                    <a:pt x="185261" y="87751"/>
                    <a:pt x="235744" y="74416"/>
                  </a:cubicBezTo>
                  <a:lnTo>
                    <a:pt x="235744" y="63938"/>
                  </a:lnTo>
                  <a:cubicBezTo>
                    <a:pt x="235744" y="53461"/>
                    <a:pt x="230981" y="42983"/>
                    <a:pt x="224314" y="36316"/>
                  </a:cubicBezTo>
                  <a:cubicBezTo>
                    <a:pt x="221456" y="33458"/>
                    <a:pt x="214789" y="29648"/>
                    <a:pt x="206216" y="25838"/>
                  </a:cubicBezTo>
                  <a:cubicBezTo>
                    <a:pt x="153829" y="1073"/>
                    <a:pt x="91916" y="1073"/>
                    <a:pt x="38576" y="24886"/>
                  </a:cubicBezTo>
                  <a:cubicBezTo>
                    <a:pt x="29051" y="28696"/>
                    <a:pt x="21431" y="33458"/>
                    <a:pt x="17621" y="36316"/>
                  </a:cubicBezTo>
                  <a:cubicBezTo>
                    <a:pt x="11906" y="42983"/>
                    <a:pt x="7144" y="53461"/>
                    <a:pt x="7144" y="63938"/>
                  </a:cubicBezTo>
                  <a:lnTo>
                    <a:pt x="7144" y="225863"/>
                  </a:lnTo>
                  <a:cubicBezTo>
                    <a:pt x="29051" y="192526"/>
                    <a:pt x="59531" y="161093"/>
                    <a:pt x="98584" y="13537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9" name="Ελεύθερη σχεδίαση: Σχήμα 38">
              <a:extLst>
                <a:ext uri="{FF2B5EF4-FFF2-40B4-BE49-F238E27FC236}">
                  <a16:creationId xmlns:a16="http://schemas.microsoft.com/office/drawing/2014/main" xmlns="" id="{AEFBBA31-DA41-4315-906C-E58614F14B7A}"/>
                </a:ext>
              </a:extLst>
            </p:cNvPr>
            <p:cNvSpPr/>
            <p:nvPr/>
          </p:nvSpPr>
          <p:spPr>
            <a:xfrm>
              <a:off x="6967579" y="2727501"/>
              <a:ext cx="238125" cy="104775"/>
            </a:xfrm>
            <a:custGeom>
              <a:avLst/>
              <a:gdLst>
                <a:gd name="connsiteX0" fmla="*/ 236696 w 238125"/>
                <a:gd name="connsiteY0" fmla="*/ 102991 h 104775"/>
                <a:gd name="connsiteX1" fmla="*/ 236696 w 238125"/>
                <a:gd name="connsiteY1" fmla="*/ 63938 h 104775"/>
                <a:gd name="connsiteX2" fmla="*/ 225266 w 238125"/>
                <a:gd name="connsiteY2" fmla="*/ 36316 h 104775"/>
                <a:gd name="connsiteX3" fmla="*/ 207169 w 238125"/>
                <a:gd name="connsiteY3" fmla="*/ 25838 h 104775"/>
                <a:gd name="connsiteX4" fmla="*/ 39529 w 238125"/>
                <a:gd name="connsiteY4" fmla="*/ 24886 h 104775"/>
                <a:gd name="connsiteX5" fmla="*/ 18574 w 238125"/>
                <a:gd name="connsiteY5" fmla="*/ 36316 h 104775"/>
                <a:gd name="connsiteX6" fmla="*/ 7144 w 238125"/>
                <a:gd name="connsiteY6" fmla="*/ 63938 h 104775"/>
                <a:gd name="connsiteX7" fmla="*/ 7144 w 238125"/>
                <a:gd name="connsiteY7" fmla="*/ 102991 h 104775"/>
                <a:gd name="connsiteX8" fmla="*/ 121444 w 238125"/>
                <a:gd name="connsiteY8" fmla="*/ 91561 h 104775"/>
                <a:gd name="connsiteX9" fmla="*/ 236696 w 238125"/>
                <a:gd name="connsiteY9" fmla="*/ 102991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04775">
                  <a:moveTo>
                    <a:pt x="236696" y="102991"/>
                  </a:moveTo>
                  <a:lnTo>
                    <a:pt x="236696" y="63938"/>
                  </a:lnTo>
                  <a:cubicBezTo>
                    <a:pt x="236696" y="53461"/>
                    <a:pt x="231934" y="42983"/>
                    <a:pt x="225266" y="36316"/>
                  </a:cubicBezTo>
                  <a:cubicBezTo>
                    <a:pt x="222409" y="33458"/>
                    <a:pt x="215741" y="29648"/>
                    <a:pt x="207169" y="25838"/>
                  </a:cubicBezTo>
                  <a:cubicBezTo>
                    <a:pt x="154781" y="1073"/>
                    <a:pt x="92869" y="1073"/>
                    <a:pt x="39529" y="24886"/>
                  </a:cubicBezTo>
                  <a:cubicBezTo>
                    <a:pt x="30004" y="28696"/>
                    <a:pt x="22384" y="33458"/>
                    <a:pt x="18574" y="36316"/>
                  </a:cubicBezTo>
                  <a:cubicBezTo>
                    <a:pt x="10954" y="42983"/>
                    <a:pt x="7144" y="53461"/>
                    <a:pt x="7144" y="63938"/>
                  </a:cubicBezTo>
                  <a:lnTo>
                    <a:pt x="7144" y="102991"/>
                  </a:lnTo>
                  <a:cubicBezTo>
                    <a:pt x="44291" y="95371"/>
                    <a:pt x="82391" y="91561"/>
                    <a:pt x="121444" y="91561"/>
                  </a:cubicBezTo>
                  <a:cubicBezTo>
                    <a:pt x="160496" y="91561"/>
                    <a:pt x="199549" y="96323"/>
                    <a:pt x="236696" y="10299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0" name="Ελεύθερη σχεδίαση: Σχήμα 39">
              <a:extLst>
                <a:ext uri="{FF2B5EF4-FFF2-40B4-BE49-F238E27FC236}">
                  <a16:creationId xmlns:a16="http://schemas.microsoft.com/office/drawing/2014/main" xmlns="" id="{5E41A412-0F18-4EA4-B4FF-D0FAF3DF80C9}"/>
                </a:ext>
              </a:extLst>
            </p:cNvPr>
            <p:cNvSpPr/>
            <p:nvPr/>
          </p:nvSpPr>
          <p:spPr>
            <a:xfrm>
              <a:off x="7234279" y="2765601"/>
              <a:ext cx="238125" cy="228600"/>
            </a:xfrm>
            <a:custGeom>
              <a:avLst/>
              <a:gdLst>
                <a:gd name="connsiteX0" fmla="*/ 236696 w 238125"/>
                <a:gd name="connsiteY0" fmla="*/ 225863 h 228600"/>
                <a:gd name="connsiteX1" fmla="*/ 236696 w 238125"/>
                <a:gd name="connsiteY1" fmla="*/ 63938 h 228600"/>
                <a:gd name="connsiteX2" fmla="*/ 225266 w 238125"/>
                <a:gd name="connsiteY2" fmla="*/ 36316 h 228600"/>
                <a:gd name="connsiteX3" fmla="*/ 207169 w 238125"/>
                <a:gd name="connsiteY3" fmla="*/ 25838 h 228600"/>
                <a:gd name="connsiteX4" fmla="*/ 39529 w 238125"/>
                <a:gd name="connsiteY4" fmla="*/ 24886 h 228600"/>
                <a:gd name="connsiteX5" fmla="*/ 18574 w 238125"/>
                <a:gd name="connsiteY5" fmla="*/ 36316 h 228600"/>
                <a:gd name="connsiteX6" fmla="*/ 7144 w 238125"/>
                <a:gd name="connsiteY6" fmla="*/ 63938 h 228600"/>
                <a:gd name="connsiteX7" fmla="*/ 7144 w 238125"/>
                <a:gd name="connsiteY7" fmla="*/ 74416 h 228600"/>
                <a:gd name="connsiteX8" fmla="*/ 144304 w 238125"/>
                <a:gd name="connsiteY8" fmla="*/ 135376 h 228600"/>
                <a:gd name="connsiteX9" fmla="*/ 236696 w 238125"/>
                <a:gd name="connsiteY9" fmla="*/ 225863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228600">
                  <a:moveTo>
                    <a:pt x="236696" y="225863"/>
                  </a:moveTo>
                  <a:lnTo>
                    <a:pt x="236696" y="63938"/>
                  </a:lnTo>
                  <a:cubicBezTo>
                    <a:pt x="236696" y="53461"/>
                    <a:pt x="231934" y="42983"/>
                    <a:pt x="225266" y="36316"/>
                  </a:cubicBezTo>
                  <a:cubicBezTo>
                    <a:pt x="222409" y="33458"/>
                    <a:pt x="215741" y="29648"/>
                    <a:pt x="207169" y="25838"/>
                  </a:cubicBezTo>
                  <a:cubicBezTo>
                    <a:pt x="154781" y="1073"/>
                    <a:pt x="92869" y="1073"/>
                    <a:pt x="39529" y="24886"/>
                  </a:cubicBezTo>
                  <a:cubicBezTo>
                    <a:pt x="30004" y="28696"/>
                    <a:pt x="22384" y="33458"/>
                    <a:pt x="18574" y="36316"/>
                  </a:cubicBezTo>
                  <a:cubicBezTo>
                    <a:pt x="10954" y="42983"/>
                    <a:pt x="7144" y="53461"/>
                    <a:pt x="7144" y="63938"/>
                  </a:cubicBezTo>
                  <a:lnTo>
                    <a:pt x="7144" y="74416"/>
                  </a:lnTo>
                  <a:cubicBezTo>
                    <a:pt x="57626" y="87751"/>
                    <a:pt x="104299" y="108706"/>
                    <a:pt x="144304" y="135376"/>
                  </a:cubicBezTo>
                  <a:cubicBezTo>
                    <a:pt x="184309" y="161093"/>
                    <a:pt x="214789" y="192526"/>
                    <a:pt x="236696" y="22586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41" name="Γραφικό 17" descr="Έγγραφο">
            <a:extLst>
              <a:ext uri="{FF2B5EF4-FFF2-40B4-BE49-F238E27FC236}">
                <a16:creationId xmlns:a16="http://schemas.microsoft.com/office/drawing/2014/main" xmlns="" id="{06C83238-2580-4ECA-8815-44DB689A41FC}"/>
              </a:ext>
            </a:extLst>
          </p:cNvPr>
          <p:cNvGrpSpPr/>
          <p:nvPr/>
        </p:nvGrpSpPr>
        <p:grpSpPr>
          <a:xfrm>
            <a:off x="4558805" y="2398264"/>
            <a:ext cx="701120" cy="696878"/>
            <a:chOff x="5638800" y="2971800"/>
            <a:chExt cx="678977" cy="6789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Ελεύθερη σχεδίαση: Σχήμα 41">
              <a:extLst>
                <a:ext uri="{FF2B5EF4-FFF2-40B4-BE49-F238E27FC236}">
                  <a16:creationId xmlns:a16="http://schemas.microsoft.com/office/drawing/2014/main" xmlns="" id="{9335407C-2808-4044-8054-B371BB2B4C68}"/>
                </a:ext>
              </a:extLst>
            </p:cNvPr>
            <p:cNvSpPr/>
            <p:nvPr/>
          </p:nvSpPr>
          <p:spPr>
            <a:xfrm>
              <a:off x="5755112" y="3024458"/>
              <a:ext cx="445579" cy="572887"/>
            </a:xfrm>
            <a:custGeom>
              <a:avLst/>
              <a:gdLst>
                <a:gd name="connsiteX0" fmla="*/ 46359 w 445578"/>
                <a:gd name="connsiteY0" fmla="*/ 527301 h 572886"/>
                <a:gd name="connsiteX1" fmla="*/ 46359 w 445578"/>
                <a:gd name="connsiteY1" fmla="*/ 46359 h 572886"/>
                <a:gd name="connsiteX2" fmla="*/ 223176 w 445578"/>
                <a:gd name="connsiteY2" fmla="*/ 46359 h 572886"/>
                <a:gd name="connsiteX3" fmla="*/ 223176 w 445578"/>
                <a:gd name="connsiteY3" fmla="*/ 194885 h 572886"/>
                <a:gd name="connsiteX4" fmla="*/ 399993 w 445578"/>
                <a:gd name="connsiteY4" fmla="*/ 194885 h 572886"/>
                <a:gd name="connsiteX5" fmla="*/ 399993 w 445578"/>
                <a:gd name="connsiteY5" fmla="*/ 527301 h 572886"/>
                <a:gd name="connsiteX6" fmla="*/ 46359 w 445578"/>
                <a:gd name="connsiteY6" fmla="*/ 527301 h 572886"/>
                <a:gd name="connsiteX7" fmla="*/ 265612 w 445578"/>
                <a:gd name="connsiteY7" fmla="*/ 64041 h 572886"/>
                <a:gd name="connsiteX8" fmla="*/ 354021 w 445578"/>
                <a:gd name="connsiteY8" fmla="*/ 152449 h 572886"/>
                <a:gd name="connsiteX9" fmla="*/ 265612 w 445578"/>
                <a:gd name="connsiteY9" fmla="*/ 152449 h 572886"/>
                <a:gd name="connsiteX10" fmla="*/ 265612 w 445578"/>
                <a:gd name="connsiteY10" fmla="*/ 64041 h 572886"/>
                <a:gd name="connsiteX11" fmla="*/ 265612 w 445578"/>
                <a:gd name="connsiteY11" fmla="*/ 3923 h 572886"/>
                <a:gd name="connsiteX12" fmla="*/ 3923 w 445578"/>
                <a:gd name="connsiteY12" fmla="*/ 3923 h 572886"/>
                <a:gd name="connsiteX13" fmla="*/ 3923 w 445578"/>
                <a:gd name="connsiteY13" fmla="*/ 569737 h 572886"/>
                <a:gd name="connsiteX14" fmla="*/ 442429 w 445578"/>
                <a:gd name="connsiteY14" fmla="*/ 569737 h 572886"/>
                <a:gd name="connsiteX15" fmla="*/ 442429 w 445578"/>
                <a:gd name="connsiteY15" fmla="*/ 159522 h 572886"/>
                <a:gd name="connsiteX16" fmla="*/ 265612 w 445578"/>
                <a:gd name="connsiteY16" fmla="*/ 3923 h 572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5578" h="572886">
                  <a:moveTo>
                    <a:pt x="46359" y="527301"/>
                  </a:moveTo>
                  <a:lnTo>
                    <a:pt x="46359" y="46359"/>
                  </a:lnTo>
                  <a:lnTo>
                    <a:pt x="223176" y="46359"/>
                  </a:lnTo>
                  <a:lnTo>
                    <a:pt x="223176" y="194885"/>
                  </a:lnTo>
                  <a:lnTo>
                    <a:pt x="399993" y="194885"/>
                  </a:lnTo>
                  <a:lnTo>
                    <a:pt x="399993" y="527301"/>
                  </a:lnTo>
                  <a:lnTo>
                    <a:pt x="46359" y="527301"/>
                  </a:lnTo>
                  <a:close/>
                  <a:moveTo>
                    <a:pt x="265612" y="64041"/>
                  </a:moveTo>
                  <a:lnTo>
                    <a:pt x="354021" y="152449"/>
                  </a:lnTo>
                  <a:lnTo>
                    <a:pt x="265612" y="152449"/>
                  </a:lnTo>
                  <a:lnTo>
                    <a:pt x="265612" y="64041"/>
                  </a:lnTo>
                  <a:close/>
                  <a:moveTo>
                    <a:pt x="265612" y="3923"/>
                  </a:moveTo>
                  <a:lnTo>
                    <a:pt x="3923" y="3923"/>
                  </a:lnTo>
                  <a:lnTo>
                    <a:pt x="3923" y="569737"/>
                  </a:lnTo>
                  <a:lnTo>
                    <a:pt x="442429" y="569737"/>
                  </a:lnTo>
                  <a:lnTo>
                    <a:pt x="442429" y="159522"/>
                  </a:lnTo>
                  <a:lnTo>
                    <a:pt x="265612" y="3923"/>
                  </a:ln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3" name="Ελεύθερη σχεδίαση: Σχήμα 42">
              <a:extLst>
                <a:ext uri="{FF2B5EF4-FFF2-40B4-BE49-F238E27FC236}">
                  <a16:creationId xmlns:a16="http://schemas.microsoft.com/office/drawing/2014/main" xmlns="" id="{96E4C873-1EB5-462F-8F2B-E549E6698304}"/>
                </a:ext>
              </a:extLst>
            </p:cNvPr>
            <p:cNvSpPr/>
            <p:nvPr/>
          </p:nvSpPr>
          <p:spPr>
            <a:xfrm>
              <a:off x="5839985" y="3286147"/>
              <a:ext cx="275834" cy="35363"/>
            </a:xfrm>
            <a:custGeom>
              <a:avLst/>
              <a:gdLst>
                <a:gd name="connsiteX0" fmla="*/ 3923 w 275834"/>
                <a:gd name="connsiteY0" fmla="*/ 3923 h 35363"/>
                <a:gd name="connsiteX1" fmla="*/ 272685 w 275834"/>
                <a:gd name="connsiteY1" fmla="*/ 3923 h 35363"/>
                <a:gd name="connsiteX2" fmla="*/ 272685 w 275834"/>
                <a:gd name="connsiteY2" fmla="*/ 32214 h 35363"/>
                <a:gd name="connsiteX3" fmla="*/ 3923 w 275834"/>
                <a:gd name="connsiteY3" fmla="*/ 32214 h 3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834" h="35363">
                  <a:moveTo>
                    <a:pt x="3923" y="3923"/>
                  </a:moveTo>
                  <a:lnTo>
                    <a:pt x="272685" y="3923"/>
                  </a:lnTo>
                  <a:lnTo>
                    <a:pt x="272685" y="32214"/>
                  </a:lnTo>
                  <a:lnTo>
                    <a:pt x="3923" y="32214"/>
                  </a:ln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4" name="Ελεύθερη σχεδίαση: Σχήμα 43">
              <a:extLst>
                <a:ext uri="{FF2B5EF4-FFF2-40B4-BE49-F238E27FC236}">
                  <a16:creationId xmlns:a16="http://schemas.microsoft.com/office/drawing/2014/main" xmlns="" id="{84B677EF-DBC3-4F39-B7A0-6EC3FD23C78B}"/>
                </a:ext>
              </a:extLst>
            </p:cNvPr>
            <p:cNvSpPr/>
            <p:nvPr/>
          </p:nvSpPr>
          <p:spPr>
            <a:xfrm>
              <a:off x="5839985" y="3229566"/>
              <a:ext cx="99017" cy="35363"/>
            </a:xfrm>
            <a:custGeom>
              <a:avLst/>
              <a:gdLst>
                <a:gd name="connsiteX0" fmla="*/ 3923 w 99017"/>
                <a:gd name="connsiteY0" fmla="*/ 3923 h 35363"/>
                <a:gd name="connsiteX1" fmla="*/ 95868 w 99017"/>
                <a:gd name="connsiteY1" fmla="*/ 3923 h 35363"/>
                <a:gd name="connsiteX2" fmla="*/ 95868 w 99017"/>
                <a:gd name="connsiteY2" fmla="*/ 32214 h 35363"/>
                <a:gd name="connsiteX3" fmla="*/ 3923 w 99017"/>
                <a:gd name="connsiteY3" fmla="*/ 32214 h 3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017" h="35363">
                  <a:moveTo>
                    <a:pt x="3923" y="3923"/>
                  </a:moveTo>
                  <a:lnTo>
                    <a:pt x="95868" y="3923"/>
                  </a:lnTo>
                  <a:lnTo>
                    <a:pt x="95868" y="32214"/>
                  </a:lnTo>
                  <a:lnTo>
                    <a:pt x="3923" y="32214"/>
                  </a:ln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5" name="Ελεύθερη σχεδίαση: Σχήμα 44">
              <a:extLst>
                <a:ext uri="{FF2B5EF4-FFF2-40B4-BE49-F238E27FC236}">
                  <a16:creationId xmlns:a16="http://schemas.microsoft.com/office/drawing/2014/main" xmlns="" id="{4CDF6C2C-7074-4ADB-A552-1E7DC7C3E591}"/>
                </a:ext>
              </a:extLst>
            </p:cNvPr>
            <p:cNvSpPr/>
            <p:nvPr/>
          </p:nvSpPr>
          <p:spPr>
            <a:xfrm>
              <a:off x="5839985" y="3342729"/>
              <a:ext cx="275834" cy="35363"/>
            </a:xfrm>
            <a:custGeom>
              <a:avLst/>
              <a:gdLst>
                <a:gd name="connsiteX0" fmla="*/ 3923 w 275834"/>
                <a:gd name="connsiteY0" fmla="*/ 3923 h 35363"/>
                <a:gd name="connsiteX1" fmla="*/ 272685 w 275834"/>
                <a:gd name="connsiteY1" fmla="*/ 3923 h 35363"/>
                <a:gd name="connsiteX2" fmla="*/ 272685 w 275834"/>
                <a:gd name="connsiteY2" fmla="*/ 32214 h 35363"/>
                <a:gd name="connsiteX3" fmla="*/ 3923 w 275834"/>
                <a:gd name="connsiteY3" fmla="*/ 32214 h 3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834" h="35363">
                  <a:moveTo>
                    <a:pt x="3923" y="3923"/>
                  </a:moveTo>
                  <a:lnTo>
                    <a:pt x="272685" y="3923"/>
                  </a:lnTo>
                  <a:lnTo>
                    <a:pt x="272685" y="32214"/>
                  </a:lnTo>
                  <a:lnTo>
                    <a:pt x="3923" y="32214"/>
                  </a:ln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6" name="Ελεύθερη σχεδίαση: Σχήμα 45">
              <a:extLst>
                <a:ext uri="{FF2B5EF4-FFF2-40B4-BE49-F238E27FC236}">
                  <a16:creationId xmlns:a16="http://schemas.microsoft.com/office/drawing/2014/main" xmlns="" id="{EFDDFE1C-ABDA-4412-9798-2ED5AF07E7D4}"/>
                </a:ext>
              </a:extLst>
            </p:cNvPr>
            <p:cNvSpPr/>
            <p:nvPr/>
          </p:nvSpPr>
          <p:spPr>
            <a:xfrm>
              <a:off x="5839985" y="3399310"/>
              <a:ext cx="275834" cy="35363"/>
            </a:xfrm>
            <a:custGeom>
              <a:avLst/>
              <a:gdLst>
                <a:gd name="connsiteX0" fmla="*/ 3923 w 275834"/>
                <a:gd name="connsiteY0" fmla="*/ 3923 h 35363"/>
                <a:gd name="connsiteX1" fmla="*/ 272685 w 275834"/>
                <a:gd name="connsiteY1" fmla="*/ 3923 h 35363"/>
                <a:gd name="connsiteX2" fmla="*/ 272685 w 275834"/>
                <a:gd name="connsiteY2" fmla="*/ 32214 h 35363"/>
                <a:gd name="connsiteX3" fmla="*/ 3923 w 275834"/>
                <a:gd name="connsiteY3" fmla="*/ 32214 h 3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834" h="35363">
                  <a:moveTo>
                    <a:pt x="3923" y="3923"/>
                  </a:moveTo>
                  <a:lnTo>
                    <a:pt x="272685" y="3923"/>
                  </a:lnTo>
                  <a:lnTo>
                    <a:pt x="272685" y="32214"/>
                  </a:lnTo>
                  <a:lnTo>
                    <a:pt x="3923" y="32214"/>
                  </a:ln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7" name="Ελεύθερη σχεδίαση: Σχήμα 46">
              <a:extLst>
                <a:ext uri="{FF2B5EF4-FFF2-40B4-BE49-F238E27FC236}">
                  <a16:creationId xmlns:a16="http://schemas.microsoft.com/office/drawing/2014/main" xmlns="" id="{48B95108-4D00-4079-8F0A-DBC4396874BE}"/>
                </a:ext>
              </a:extLst>
            </p:cNvPr>
            <p:cNvSpPr/>
            <p:nvPr/>
          </p:nvSpPr>
          <p:spPr>
            <a:xfrm>
              <a:off x="5839985" y="3455892"/>
              <a:ext cx="275834" cy="35363"/>
            </a:xfrm>
            <a:custGeom>
              <a:avLst/>
              <a:gdLst>
                <a:gd name="connsiteX0" fmla="*/ 3923 w 275834"/>
                <a:gd name="connsiteY0" fmla="*/ 3923 h 35363"/>
                <a:gd name="connsiteX1" fmla="*/ 272685 w 275834"/>
                <a:gd name="connsiteY1" fmla="*/ 3923 h 35363"/>
                <a:gd name="connsiteX2" fmla="*/ 272685 w 275834"/>
                <a:gd name="connsiteY2" fmla="*/ 32214 h 35363"/>
                <a:gd name="connsiteX3" fmla="*/ 3923 w 275834"/>
                <a:gd name="connsiteY3" fmla="*/ 32214 h 3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834" h="35363">
                  <a:moveTo>
                    <a:pt x="3923" y="3923"/>
                  </a:moveTo>
                  <a:lnTo>
                    <a:pt x="272685" y="3923"/>
                  </a:lnTo>
                  <a:lnTo>
                    <a:pt x="272685" y="32214"/>
                  </a:lnTo>
                  <a:lnTo>
                    <a:pt x="3923" y="32214"/>
                  </a:ln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48" name="Γραφικό 46" descr="Δίκτυο">
            <a:extLst>
              <a:ext uri="{FF2B5EF4-FFF2-40B4-BE49-F238E27FC236}">
                <a16:creationId xmlns:a16="http://schemas.microsoft.com/office/drawing/2014/main" xmlns="" id="{7F202677-8CB3-4244-940C-5232BD40C965}"/>
              </a:ext>
            </a:extLst>
          </p:cNvPr>
          <p:cNvSpPr/>
          <p:nvPr/>
        </p:nvSpPr>
        <p:spPr>
          <a:xfrm>
            <a:off x="2355565" y="2495719"/>
            <a:ext cx="556666" cy="502708"/>
          </a:xfrm>
          <a:custGeom>
            <a:avLst/>
            <a:gdLst>
              <a:gd name="connsiteX0" fmla="*/ 717917 w 723900"/>
              <a:gd name="connsiteY0" fmla="*/ 242411 h 685800"/>
              <a:gd name="connsiteX1" fmla="*/ 617905 w 723900"/>
              <a:gd name="connsiteY1" fmla="*/ 201454 h 685800"/>
              <a:gd name="connsiteX2" fmla="*/ 571232 w 723900"/>
              <a:gd name="connsiteY2" fmla="*/ 282416 h 685800"/>
              <a:gd name="connsiteX3" fmla="*/ 448360 w 723900"/>
              <a:gd name="connsiteY3" fmla="*/ 333851 h 685800"/>
              <a:gd name="connsiteX4" fmla="*/ 384542 w 723900"/>
              <a:gd name="connsiteY4" fmla="*/ 289084 h 685800"/>
              <a:gd name="connsiteX5" fmla="*/ 384542 w 723900"/>
              <a:gd name="connsiteY5" fmla="*/ 156686 h 685800"/>
              <a:gd name="connsiteX6" fmla="*/ 441692 w 723900"/>
              <a:gd name="connsiteY6" fmla="*/ 83344 h 685800"/>
              <a:gd name="connsiteX7" fmla="*/ 365492 w 723900"/>
              <a:gd name="connsiteY7" fmla="*/ 7144 h 685800"/>
              <a:gd name="connsiteX8" fmla="*/ 365492 w 723900"/>
              <a:gd name="connsiteY8" fmla="*/ 7144 h 685800"/>
              <a:gd name="connsiteX9" fmla="*/ 289292 w 723900"/>
              <a:gd name="connsiteY9" fmla="*/ 83344 h 685800"/>
              <a:gd name="connsiteX10" fmla="*/ 346442 w 723900"/>
              <a:gd name="connsiteY10" fmla="*/ 156686 h 685800"/>
              <a:gd name="connsiteX11" fmla="*/ 346442 w 723900"/>
              <a:gd name="connsiteY11" fmla="*/ 288131 h 685800"/>
              <a:gd name="connsiteX12" fmla="*/ 282625 w 723900"/>
              <a:gd name="connsiteY12" fmla="*/ 332899 h 685800"/>
              <a:gd name="connsiteX13" fmla="*/ 159752 w 723900"/>
              <a:gd name="connsiteY13" fmla="*/ 281464 h 685800"/>
              <a:gd name="connsiteX14" fmla="*/ 113080 w 723900"/>
              <a:gd name="connsiteY14" fmla="*/ 200501 h 685800"/>
              <a:gd name="connsiteX15" fmla="*/ 13067 w 723900"/>
              <a:gd name="connsiteY15" fmla="*/ 241459 h 685800"/>
              <a:gd name="connsiteX16" fmla="*/ 54025 w 723900"/>
              <a:gd name="connsiteY16" fmla="*/ 341471 h 685800"/>
              <a:gd name="connsiteX17" fmla="*/ 143560 w 723900"/>
              <a:gd name="connsiteY17" fmla="*/ 316706 h 685800"/>
              <a:gd name="connsiteX18" fmla="*/ 269290 w 723900"/>
              <a:gd name="connsiteY18" fmla="*/ 368141 h 685800"/>
              <a:gd name="connsiteX19" fmla="*/ 268337 w 723900"/>
              <a:gd name="connsiteY19" fmla="*/ 380524 h 685800"/>
              <a:gd name="connsiteX20" fmla="*/ 287387 w 723900"/>
              <a:gd name="connsiteY20" fmla="*/ 437674 h 685800"/>
              <a:gd name="connsiteX21" fmla="*/ 188327 w 723900"/>
              <a:gd name="connsiteY21" fmla="*/ 537686 h 685800"/>
              <a:gd name="connsiteX22" fmla="*/ 95935 w 723900"/>
              <a:gd name="connsiteY22" fmla="*/ 549116 h 685800"/>
              <a:gd name="connsiteX23" fmla="*/ 95935 w 723900"/>
              <a:gd name="connsiteY23" fmla="*/ 656749 h 685800"/>
              <a:gd name="connsiteX24" fmla="*/ 203567 w 723900"/>
              <a:gd name="connsiteY24" fmla="*/ 656749 h 685800"/>
              <a:gd name="connsiteX25" fmla="*/ 214997 w 723900"/>
              <a:gd name="connsiteY25" fmla="*/ 564356 h 685800"/>
              <a:gd name="connsiteX26" fmla="*/ 315962 w 723900"/>
              <a:gd name="connsiteY26" fmla="*/ 463391 h 685800"/>
              <a:gd name="connsiteX27" fmla="*/ 363587 w 723900"/>
              <a:gd name="connsiteY27" fmla="*/ 476726 h 685800"/>
              <a:gd name="connsiteX28" fmla="*/ 365492 w 723900"/>
              <a:gd name="connsiteY28" fmla="*/ 476726 h 685800"/>
              <a:gd name="connsiteX29" fmla="*/ 367397 w 723900"/>
              <a:gd name="connsiteY29" fmla="*/ 476726 h 685800"/>
              <a:gd name="connsiteX30" fmla="*/ 415022 w 723900"/>
              <a:gd name="connsiteY30" fmla="*/ 463391 h 685800"/>
              <a:gd name="connsiteX31" fmla="*/ 515987 w 723900"/>
              <a:gd name="connsiteY31" fmla="*/ 564356 h 685800"/>
              <a:gd name="connsiteX32" fmla="*/ 527417 w 723900"/>
              <a:gd name="connsiteY32" fmla="*/ 657701 h 685800"/>
              <a:gd name="connsiteX33" fmla="*/ 635050 w 723900"/>
              <a:gd name="connsiteY33" fmla="*/ 657701 h 685800"/>
              <a:gd name="connsiteX34" fmla="*/ 635050 w 723900"/>
              <a:gd name="connsiteY34" fmla="*/ 550069 h 685800"/>
              <a:gd name="connsiteX35" fmla="*/ 542657 w 723900"/>
              <a:gd name="connsiteY35" fmla="*/ 538639 h 685800"/>
              <a:gd name="connsiteX36" fmla="*/ 443597 w 723900"/>
              <a:gd name="connsiteY36" fmla="*/ 438626 h 685800"/>
              <a:gd name="connsiteX37" fmla="*/ 462647 w 723900"/>
              <a:gd name="connsiteY37" fmla="*/ 381476 h 685800"/>
              <a:gd name="connsiteX38" fmla="*/ 461695 w 723900"/>
              <a:gd name="connsiteY38" fmla="*/ 369094 h 685800"/>
              <a:gd name="connsiteX39" fmla="*/ 587425 w 723900"/>
              <a:gd name="connsiteY39" fmla="*/ 317659 h 685800"/>
              <a:gd name="connsiteX40" fmla="*/ 676960 w 723900"/>
              <a:gd name="connsiteY40" fmla="*/ 342424 h 685800"/>
              <a:gd name="connsiteX41" fmla="*/ 717917 w 723900"/>
              <a:gd name="connsiteY41" fmla="*/ 242411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23900" h="685800">
                <a:moveTo>
                  <a:pt x="717917" y="242411"/>
                </a:moveTo>
                <a:cubicBezTo>
                  <a:pt x="701725" y="203359"/>
                  <a:pt x="656957" y="185261"/>
                  <a:pt x="617905" y="201454"/>
                </a:cubicBezTo>
                <a:cubicBezTo>
                  <a:pt x="585520" y="214789"/>
                  <a:pt x="566470" y="249079"/>
                  <a:pt x="571232" y="282416"/>
                </a:cubicBezTo>
                <a:lnTo>
                  <a:pt x="448360" y="333851"/>
                </a:lnTo>
                <a:cubicBezTo>
                  <a:pt x="435025" y="310991"/>
                  <a:pt x="411212" y="293846"/>
                  <a:pt x="384542" y="289084"/>
                </a:cubicBezTo>
                <a:lnTo>
                  <a:pt x="384542" y="156686"/>
                </a:lnTo>
                <a:cubicBezTo>
                  <a:pt x="416927" y="148114"/>
                  <a:pt x="441692" y="118586"/>
                  <a:pt x="441692" y="83344"/>
                </a:cubicBezTo>
                <a:cubicBezTo>
                  <a:pt x="441692" y="41434"/>
                  <a:pt x="407402" y="7144"/>
                  <a:pt x="365492" y="7144"/>
                </a:cubicBezTo>
                <a:lnTo>
                  <a:pt x="365492" y="7144"/>
                </a:lnTo>
                <a:cubicBezTo>
                  <a:pt x="323582" y="7144"/>
                  <a:pt x="289292" y="41434"/>
                  <a:pt x="289292" y="83344"/>
                </a:cubicBezTo>
                <a:cubicBezTo>
                  <a:pt x="289292" y="118586"/>
                  <a:pt x="314057" y="148114"/>
                  <a:pt x="346442" y="156686"/>
                </a:cubicBezTo>
                <a:lnTo>
                  <a:pt x="346442" y="288131"/>
                </a:lnTo>
                <a:cubicBezTo>
                  <a:pt x="318820" y="292894"/>
                  <a:pt x="295960" y="310039"/>
                  <a:pt x="282625" y="332899"/>
                </a:cubicBezTo>
                <a:lnTo>
                  <a:pt x="159752" y="281464"/>
                </a:lnTo>
                <a:cubicBezTo>
                  <a:pt x="164515" y="248126"/>
                  <a:pt x="146417" y="213836"/>
                  <a:pt x="113080" y="200501"/>
                </a:cubicBezTo>
                <a:cubicBezTo>
                  <a:pt x="74027" y="184309"/>
                  <a:pt x="29260" y="202406"/>
                  <a:pt x="13067" y="241459"/>
                </a:cubicBezTo>
                <a:cubicBezTo>
                  <a:pt x="-3125" y="280511"/>
                  <a:pt x="14972" y="325279"/>
                  <a:pt x="54025" y="341471"/>
                </a:cubicBezTo>
                <a:cubicBezTo>
                  <a:pt x="86410" y="354806"/>
                  <a:pt x="123557" y="344329"/>
                  <a:pt x="143560" y="316706"/>
                </a:cubicBezTo>
                <a:lnTo>
                  <a:pt x="269290" y="368141"/>
                </a:lnTo>
                <a:cubicBezTo>
                  <a:pt x="268337" y="371951"/>
                  <a:pt x="268337" y="376714"/>
                  <a:pt x="268337" y="380524"/>
                </a:cubicBezTo>
                <a:cubicBezTo>
                  <a:pt x="268337" y="401479"/>
                  <a:pt x="275005" y="421481"/>
                  <a:pt x="287387" y="437674"/>
                </a:cubicBezTo>
                <a:lnTo>
                  <a:pt x="188327" y="537686"/>
                </a:lnTo>
                <a:cubicBezTo>
                  <a:pt x="158800" y="520541"/>
                  <a:pt x="120700" y="524351"/>
                  <a:pt x="95935" y="549116"/>
                </a:cubicBezTo>
                <a:cubicBezTo>
                  <a:pt x="66407" y="578644"/>
                  <a:pt x="66407" y="627221"/>
                  <a:pt x="95935" y="656749"/>
                </a:cubicBezTo>
                <a:cubicBezTo>
                  <a:pt x="125462" y="686276"/>
                  <a:pt x="174040" y="686276"/>
                  <a:pt x="203567" y="656749"/>
                </a:cubicBezTo>
                <a:cubicBezTo>
                  <a:pt x="228332" y="631984"/>
                  <a:pt x="232142" y="593884"/>
                  <a:pt x="214997" y="564356"/>
                </a:cubicBezTo>
                <a:lnTo>
                  <a:pt x="315962" y="463391"/>
                </a:lnTo>
                <a:cubicBezTo>
                  <a:pt x="330250" y="471964"/>
                  <a:pt x="346442" y="476726"/>
                  <a:pt x="363587" y="476726"/>
                </a:cubicBezTo>
                <a:cubicBezTo>
                  <a:pt x="364540" y="476726"/>
                  <a:pt x="364540" y="476726"/>
                  <a:pt x="365492" y="476726"/>
                </a:cubicBezTo>
                <a:cubicBezTo>
                  <a:pt x="366445" y="476726"/>
                  <a:pt x="366445" y="476726"/>
                  <a:pt x="367397" y="476726"/>
                </a:cubicBezTo>
                <a:cubicBezTo>
                  <a:pt x="384542" y="476726"/>
                  <a:pt x="400735" y="471964"/>
                  <a:pt x="415022" y="463391"/>
                </a:cubicBezTo>
                <a:lnTo>
                  <a:pt x="515987" y="564356"/>
                </a:lnTo>
                <a:cubicBezTo>
                  <a:pt x="498842" y="593884"/>
                  <a:pt x="502652" y="631984"/>
                  <a:pt x="527417" y="657701"/>
                </a:cubicBezTo>
                <a:cubicBezTo>
                  <a:pt x="556945" y="687229"/>
                  <a:pt x="605522" y="687229"/>
                  <a:pt x="635050" y="657701"/>
                </a:cubicBezTo>
                <a:cubicBezTo>
                  <a:pt x="664577" y="628174"/>
                  <a:pt x="664577" y="579596"/>
                  <a:pt x="635050" y="550069"/>
                </a:cubicBezTo>
                <a:cubicBezTo>
                  <a:pt x="610285" y="525304"/>
                  <a:pt x="572185" y="521494"/>
                  <a:pt x="542657" y="538639"/>
                </a:cubicBezTo>
                <a:lnTo>
                  <a:pt x="443597" y="438626"/>
                </a:lnTo>
                <a:cubicBezTo>
                  <a:pt x="455980" y="422434"/>
                  <a:pt x="462647" y="403384"/>
                  <a:pt x="462647" y="381476"/>
                </a:cubicBezTo>
                <a:cubicBezTo>
                  <a:pt x="462647" y="377666"/>
                  <a:pt x="462647" y="372904"/>
                  <a:pt x="461695" y="369094"/>
                </a:cubicBezTo>
                <a:lnTo>
                  <a:pt x="587425" y="317659"/>
                </a:lnTo>
                <a:cubicBezTo>
                  <a:pt x="607427" y="344329"/>
                  <a:pt x="644575" y="355759"/>
                  <a:pt x="676960" y="342424"/>
                </a:cubicBezTo>
                <a:cubicBezTo>
                  <a:pt x="715060" y="325279"/>
                  <a:pt x="734110" y="281464"/>
                  <a:pt x="717917" y="24241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104677956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060367" y="230524"/>
            <a:ext cx="10037953" cy="432000"/>
          </a:xfrm>
        </p:spPr>
        <p:txBody>
          <a:bodyPr rtlCol="0"/>
          <a:lstStyle/>
          <a:p>
            <a:pPr algn="ctr"/>
            <a:r>
              <a:rPr lang="el-G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Εναλλακτικές οργανωτικού σχεδιασμού: από τους γραφειοκρατικούς στους προσαρμοστικούς οργανισμούς</a:t>
            </a:r>
            <a:endParaRPr lang="el-GR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54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BD5EBF84-75B1-41AD-9A44-2681813C72A5}"/>
              </a:ext>
            </a:extLst>
          </p:cNvPr>
          <p:cNvSpPr txBox="1"/>
          <p:nvPr/>
        </p:nvSpPr>
        <p:spPr>
          <a:xfrm>
            <a:off x="1375650" y="1008192"/>
            <a:ext cx="256584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Μηχανιστικοί Σχεδιασμοί</a:t>
            </a:r>
          </a:p>
          <a:p>
            <a:pPr algn="ctr"/>
            <a:endParaRPr lang="el-GR" sz="16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C8815D78-93B3-4721-921F-A6254AC016BB}"/>
              </a:ext>
            </a:extLst>
          </p:cNvPr>
          <p:cNvSpPr txBox="1"/>
          <p:nvPr/>
        </p:nvSpPr>
        <p:spPr>
          <a:xfrm>
            <a:off x="1668540" y="1424374"/>
            <a:ext cx="198007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Γραφειοκρατικοί Σχεδιασμοί</a:t>
            </a:r>
          </a:p>
          <a:p>
            <a:pPr algn="ctr"/>
            <a:endParaRPr lang="el-GR" sz="1600" b="1" dirty="0"/>
          </a:p>
        </p:txBody>
      </p:sp>
      <p:sp>
        <p:nvSpPr>
          <p:cNvPr id="43" name="Ορθογώνιο 42">
            <a:extLst>
              <a:ext uri="{FF2B5EF4-FFF2-40B4-BE49-F238E27FC236}">
                <a16:creationId xmlns:a16="http://schemas.microsoft.com/office/drawing/2014/main" xmlns="" id="{DBB28244-1C53-4302-9B90-D317DEADF4E2}"/>
              </a:ext>
            </a:extLst>
          </p:cNvPr>
          <p:cNvSpPr/>
          <p:nvPr/>
        </p:nvSpPr>
        <p:spPr>
          <a:xfrm>
            <a:off x="1262317" y="6175882"/>
            <a:ext cx="2906653" cy="5672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1BB8FFC8-4D65-4846-AA22-40294CFA892C}"/>
              </a:ext>
            </a:extLst>
          </p:cNvPr>
          <p:cNvSpPr txBox="1"/>
          <p:nvPr/>
        </p:nvSpPr>
        <p:spPr>
          <a:xfrm>
            <a:off x="1572767" y="6252495"/>
            <a:ext cx="2285751" cy="33855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Επίσημος &amp; απρόσωπος</a:t>
            </a:r>
          </a:p>
        </p:txBody>
      </p:sp>
      <p:sp>
        <p:nvSpPr>
          <p:cNvPr id="51" name="Ορθογώνιο 50">
            <a:extLst>
              <a:ext uri="{FF2B5EF4-FFF2-40B4-BE49-F238E27FC236}">
                <a16:creationId xmlns:a16="http://schemas.microsoft.com/office/drawing/2014/main" xmlns="" id="{DFC315EB-C7B3-4ED2-939D-3EB0A58C9B39}"/>
              </a:ext>
            </a:extLst>
          </p:cNvPr>
          <p:cNvSpPr/>
          <p:nvPr/>
        </p:nvSpPr>
        <p:spPr>
          <a:xfrm>
            <a:off x="1262317" y="4177459"/>
            <a:ext cx="2906653" cy="56728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70CFB3B6-624A-494E-B1EB-5CF8810A9650}"/>
              </a:ext>
            </a:extLst>
          </p:cNvPr>
          <p:cNvSpPr txBox="1"/>
          <p:nvPr/>
        </p:nvSpPr>
        <p:spPr>
          <a:xfrm>
            <a:off x="1655748" y="4249850"/>
            <a:ext cx="2005655" cy="338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Στενό</a:t>
            </a:r>
          </a:p>
        </p:txBody>
      </p:sp>
      <p:sp>
        <p:nvSpPr>
          <p:cNvPr id="53" name="Ορθογώνιο 52">
            <a:extLst>
              <a:ext uri="{FF2B5EF4-FFF2-40B4-BE49-F238E27FC236}">
                <a16:creationId xmlns:a16="http://schemas.microsoft.com/office/drawing/2014/main" xmlns="" id="{4709F2FB-A9C4-4F79-9A93-9DFE25A089D7}"/>
              </a:ext>
            </a:extLst>
          </p:cNvPr>
          <p:cNvSpPr/>
          <p:nvPr/>
        </p:nvSpPr>
        <p:spPr>
          <a:xfrm>
            <a:off x="1262317" y="4843600"/>
            <a:ext cx="2906653" cy="5672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8D4F4751-9A15-4B7C-9BE1-E371D4B63BB5}"/>
              </a:ext>
            </a:extLst>
          </p:cNvPr>
          <p:cNvSpPr txBox="1"/>
          <p:nvPr/>
        </p:nvSpPr>
        <p:spPr>
          <a:xfrm>
            <a:off x="1655748" y="4915991"/>
            <a:ext cx="2005655" cy="33855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Εξειδικευμένα</a:t>
            </a:r>
          </a:p>
        </p:txBody>
      </p:sp>
      <p:sp>
        <p:nvSpPr>
          <p:cNvPr id="56" name="Ορθογώνιο 55">
            <a:extLst>
              <a:ext uri="{FF2B5EF4-FFF2-40B4-BE49-F238E27FC236}">
                <a16:creationId xmlns:a16="http://schemas.microsoft.com/office/drawing/2014/main" xmlns="" id="{96AAE2BB-583B-4C98-82E2-0D283F16F654}"/>
              </a:ext>
            </a:extLst>
          </p:cNvPr>
          <p:cNvSpPr/>
          <p:nvPr/>
        </p:nvSpPr>
        <p:spPr>
          <a:xfrm>
            <a:off x="1262317" y="5509741"/>
            <a:ext cx="2906653" cy="56728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73939456-F298-44C0-9678-D74BC9C770A5}"/>
              </a:ext>
            </a:extLst>
          </p:cNvPr>
          <p:cNvSpPr txBox="1"/>
          <p:nvPr/>
        </p:nvSpPr>
        <p:spPr>
          <a:xfrm>
            <a:off x="1655748" y="5582132"/>
            <a:ext cx="2005655" cy="33855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Λίγες</a:t>
            </a:r>
          </a:p>
        </p:txBody>
      </p:sp>
      <p:sp>
        <p:nvSpPr>
          <p:cNvPr id="58" name="Ορθογώνιο 57">
            <a:extLst>
              <a:ext uri="{FF2B5EF4-FFF2-40B4-BE49-F238E27FC236}">
                <a16:creationId xmlns:a16="http://schemas.microsoft.com/office/drawing/2014/main" xmlns="" id="{1E126986-5D82-4432-A9AF-380443BF5CE8}"/>
              </a:ext>
            </a:extLst>
          </p:cNvPr>
          <p:cNvSpPr/>
          <p:nvPr/>
        </p:nvSpPr>
        <p:spPr>
          <a:xfrm>
            <a:off x="1262317" y="2159161"/>
            <a:ext cx="2906653" cy="5672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1AAFC8C3-9B05-4742-94F7-3517062FE65A}"/>
              </a:ext>
            </a:extLst>
          </p:cNvPr>
          <p:cNvSpPr txBox="1"/>
          <p:nvPr/>
        </p:nvSpPr>
        <p:spPr>
          <a:xfrm>
            <a:off x="1655748" y="2231552"/>
            <a:ext cx="2005655" cy="3385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 err="1"/>
              <a:t>Προβλεψιμότητα</a:t>
            </a:r>
            <a:endParaRPr lang="el-GR" sz="1600" b="1" dirty="0"/>
          </a:p>
        </p:txBody>
      </p:sp>
      <p:sp>
        <p:nvSpPr>
          <p:cNvPr id="60" name="Ορθογώνιο 59">
            <a:extLst>
              <a:ext uri="{FF2B5EF4-FFF2-40B4-BE49-F238E27FC236}">
                <a16:creationId xmlns:a16="http://schemas.microsoft.com/office/drawing/2014/main" xmlns="" id="{DBD8A9DF-2348-40DF-B10A-54E7B22F5BA2}"/>
              </a:ext>
            </a:extLst>
          </p:cNvPr>
          <p:cNvSpPr/>
          <p:nvPr/>
        </p:nvSpPr>
        <p:spPr>
          <a:xfrm>
            <a:off x="1262317" y="2836295"/>
            <a:ext cx="2906653" cy="56728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BDB2DAC8-3AED-4011-865E-BF3F0F7542E5}"/>
              </a:ext>
            </a:extLst>
          </p:cNvPr>
          <p:cNvSpPr txBox="1"/>
          <p:nvPr/>
        </p:nvSpPr>
        <p:spPr>
          <a:xfrm>
            <a:off x="1655748" y="2908686"/>
            <a:ext cx="2005655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Κεντρική</a:t>
            </a:r>
          </a:p>
        </p:txBody>
      </p:sp>
      <p:sp>
        <p:nvSpPr>
          <p:cNvPr id="62" name="Ορθογώνιο 61">
            <a:extLst>
              <a:ext uri="{FF2B5EF4-FFF2-40B4-BE49-F238E27FC236}">
                <a16:creationId xmlns:a16="http://schemas.microsoft.com/office/drawing/2014/main" xmlns="" id="{D7E12E62-4A55-45D8-A227-8FF841217B98}"/>
              </a:ext>
            </a:extLst>
          </p:cNvPr>
          <p:cNvSpPr/>
          <p:nvPr/>
        </p:nvSpPr>
        <p:spPr>
          <a:xfrm>
            <a:off x="1262317" y="3505151"/>
            <a:ext cx="2906653" cy="56728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1099D7EC-99FE-4882-B1AC-983F18148241}"/>
              </a:ext>
            </a:extLst>
          </p:cNvPr>
          <p:cNvSpPr txBox="1"/>
          <p:nvPr/>
        </p:nvSpPr>
        <p:spPr>
          <a:xfrm>
            <a:off x="1655748" y="3577542"/>
            <a:ext cx="2005655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Πολλοί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C5971C34-C0D0-492E-ABAB-CC772531F6E9}"/>
              </a:ext>
            </a:extLst>
          </p:cNvPr>
          <p:cNvSpPr txBox="1"/>
          <p:nvPr/>
        </p:nvSpPr>
        <p:spPr>
          <a:xfrm>
            <a:off x="8103055" y="984373"/>
            <a:ext cx="256584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Οργανικοί Σχεδιασμοί</a:t>
            </a:r>
          </a:p>
          <a:p>
            <a:pPr algn="ctr"/>
            <a:endParaRPr lang="el-GR" sz="160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C8318C55-1CBE-4C49-A8A6-CB5E1F386B68}"/>
              </a:ext>
            </a:extLst>
          </p:cNvPr>
          <p:cNvSpPr txBox="1"/>
          <p:nvPr/>
        </p:nvSpPr>
        <p:spPr>
          <a:xfrm>
            <a:off x="8395945" y="1400555"/>
            <a:ext cx="198007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 smtClean="0"/>
              <a:t>Προσαρμοστικοί </a:t>
            </a:r>
            <a:r>
              <a:rPr lang="el-GR" sz="1600" b="1" dirty="0"/>
              <a:t>Σχεδιασμοί</a:t>
            </a:r>
          </a:p>
          <a:p>
            <a:pPr algn="ctr"/>
            <a:endParaRPr lang="el-GR" sz="1600" b="1" dirty="0"/>
          </a:p>
        </p:txBody>
      </p:sp>
      <p:sp>
        <p:nvSpPr>
          <p:cNvPr id="66" name="Ορθογώνιο 65">
            <a:extLst>
              <a:ext uri="{FF2B5EF4-FFF2-40B4-BE49-F238E27FC236}">
                <a16:creationId xmlns:a16="http://schemas.microsoft.com/office/drawing/2014/main" xmlns="" id="{F07D0E67-471D-4659-874D-078E5A63F9A8}"/>
              </a:ext>
            </a:extLst>
          </p:cNvPr>
          <p:cNvSpPr/>
          <p:nvPr/>
        </p:nvSpPr>
        <p:spPr>
          <a:xfrm>
            <a:off x="7989722" y="6152063"/>
            <a:ext cx="2906653" cy="5672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403D1412-266D-4D65-9319-1A2CBACF62C3}"/>
              </a:ext>
            </a:extLst>
          </p:cNvPr>
          <p:cNvSpPr txBox="1"/>
          <p:nvPr/>
        </p:nvSpPr>
        <p:spPr>
          <a:xfrm>
            <a:off x="8071966" y="6262035"/>
            <a:ext cx="2824409" cy="33855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Ανεπίσημος &amp; προσωπικός</a:t>
            </a:r>
          </a:p>
        </p:txBody>
      </p:sp>
      <p:sp>
        <p:nvSpPr>
          <p:cNvPr id="68" name="Ορθογώνιο 67">
            <a:extLst>
              <a:ext uri="{FF2B5EF4-FFF2-40B4-BE49-F238E27FC236}">
                <a16:creationId xmlns:a16="http://schemas.microsoft.com/office/drawing/2014/main" xmlns="" id="{3CD312DD-1B08-43A4-9D5F-709980ED4EB0}"/>
              </a:ext>
            </a:extLst>
          </p:cNvPr>
          <p:cNvSpPr/>
          <p:nvPr/>
        </p:nvSpPr>
        <p:spPr>
          <a:xfrm>
            <a:off x="7989722" y="4153640"/>
            <a:ext cx="2906653" cy="56728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75C4AD0A-FA31-4EC4-A4D7-1E6CC40CE46A}"/>
              </a:ext>
            </a:extLst>
          </p:cNvPr>
          <p:cNvSpPr txBox="1"/>
          <p:nvPr/>
        </p:nvSpPr>
        <p:spPr>
          <a:xfrm>
            <a:off x="8383153" y="4226031"/>
            <a:ext cx="2005655" cy="338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Ευρύ</a:t>
            </a:r>
          </a:p>
        </p:txBody>
      </p:sp>
      <p:sp>
        <p:nvSpPr>
          <p:cNvPr id="70" name="Ορθογώνιο 69">
            <a:extLst>
              <a:ext uri="{FF2B5EF4-FFF2-40B4-BE49-F238E27FC236}">
                <a16:creationId xmlns:a16="http://schemas.microsoft.com/office/drawing/2014/main" xmlns="" id="{031D794F-A628-4D91-9663-045802D10785}"/>
              </a:ext>
            </a:extLst>
          </p:cNvPr>
          <p:cNvSpPr/>
          <p:nvPr/>
        </p:nvSpPr>
        <p:spPr>
          <a:xfrm>
            <a:off x="7989722" y="4819781"/>
            <a:ext cx="2906653" cy="5672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0EDD709A-D612-4118-9819-F92D0ED5D5BD}"/>
              </a:ext>
            </a:extLst>
          </p:cNvPr>
          <p:cNvSpPr txBox="1"/>
          <p:nvPr/>
        </p:nvSpPr>
        <p:spPr>
          <a:xfrm>
            <a:off x="8383153" y="4892172"/>
            <a:ext cx="2005655" cy="33855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Κοινά</a:t>
            </a:r>
          </a:p>
        </p:txBody>
      </p:sp>
      <p:sp>
        <p:nvSpPr>
          <p:cNvPr id="72" name="Ορθογώνιο 71">
            <a:extLst>
              <a:ext uri="{FF2B5EF4-FFF2-40B4-BE49-F238E27FC236}">
                <a16:creationId xmlns:a16="http://schemas.microsoft.com/office/drawing/2014/main" xmlns="" id="{DAB80728-AEF4-4A2B-99E2-10600BC7B513}"/>
              </a:ext>
            </a:extLst>
          </p:cNvPr>
          <p:cNvSpPr/>
          <p:nvPr/>
        </p:nvSpPr>
        <p:spPr>
          <a:xfrm>
            <a:off x="7989722" y="5485922"/>
            <a:ext cx="2906653" cy="56728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xmlns="" id="{0FBE1393-53DA-40DF-970D-91AD71D6B0C6}"/>
              </a:ext>
            </a:extLst>
          </p:cNvPr>
          <p:cNvSpPr txBox="1"/>
          <p:nvPr/>
        </p:nvSpPr>
        <p:spPr>
          <a:xfrm>
            <a:off x="8383153" y="5558313"/>
            <a:ext cx="2005655" cy="33855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Πολλές</a:t>
            </a:r>
          </a:p>
        </p:txBody>
      </p:sp>
      <p:sp>
        <p:nvSpPr>
          <p:cNvPr id="74" name="Ορθογώνιο 73">
            <a:extLst>
              <a:ext uri="{FF2B5EF4-FFF2-40B4-BE49-F238E27FC236}">
                <a16:creationId xmlns:a16="http://schemas.microsoft.com/office/drawing/2014/main" xmlns="" id="{B2AA17E8-AEE9-4C71-B710-24BBFFFAEBC5}"/>
              </a:ext>
            </a:extLst>
          </p:cNvPr>
          <p:cNvSpPr/>
          <p:nvPr/>
        </p:nvSpPr>
        <p:spPr>
          <a:xfrm>
            <a:off x="7989722" y="2135342"/>
            <a:ext cx="2906653" cy="5672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xmlns="" id="{7534AC48-BB02-4F7F-AC8D-B7A28D82C892}"/>
              </a:ext>
            </a:extLst>
          </p:cNvPr>
          <p:cNvSpPr txBox="1"/>
          <p:nvPr/>
        </p:nvSpPr>
        <p:spPr>
          <a:xfrm>
            <a:off x="8383153" y="2207733"/>
            <a:ext cx="2005655" cy="3385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Προσαρμοστικότητα</a:t>
            </a:r>
          </a:p>
        </p:txBody>
      </p:sp>
      <p:sp>
        <p:nvSpPr>
          <p:cNvPr id="76" name="Ορθογώνιο 75">
            <a:extLst>
              <a:ext uri="{FF2B5EF4-FFF2-40B4-BE49-F238E27FC236}">
                <a16:creationId xmlns:a16="http://schemas.microsoft.com/office/drawing/2014/main" xmlns="" id="{73CF11BB-DA20-444C-A697-98984D36D3EE}"/>
              </a:ext>
            </a:extLst>
          </p:cNvPr>
          <p:cNvSpPr/>
          <p:nvPr/>
        </p:nvSpPr>
        <p:spPr>
          <a:xfrm>
            <a:off x="7989722" y="2812476"/>
            <a:ext cx="2906653" cy="56728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E5F60E75-2C10-47FF-B1F5-CB9ED24B8AFF}"/>
              </a:ext>
            </a:extLst>
          </p:cNvPr>
          <p:cNvSpPr txBox="1"/>
          <p:nvPr/>
        </p:nvSpPr>
        <p:spPr>
          <a:xfrm>
            <a:off x="8383153" y="2884867"/>
            <a:ext cx="2005655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Αποκεντρωμένη</a:t>
            </a:r>
          </a:p>
        </p:txBody>
      </p:sp>
      <p:sp>
        <p:nvSpPr>
          <p:cNvPr id="78" name="Ορθογώνιο 77">
            <a:extLst>
              <a:ext uri="{FF2B5EF4-FFF2-40B4-BE49-F238E27FC236}">
                <a16:creationId xmlns:a16="http://schemas.microsoft.com/office/drawing/2014/main" xmlns="" id="{3D4AEE21-5ADC-4AC6-BCB2-A74D8064B2A0}"/>
              </a:ext>
            </a:extLst>
          </p:cNvPr>
          <p:cNvSpPr/>
          <p:nvPr/>
        </p:nvSpPr>
        <p:spPr>
          <a:xfrm>
            <a:off x="7989722" y="3481332"/>
            <a:ext cx="2906653" cy="56728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DC31D940-D0AE-4F68-936D-B104BC5CABE6}"/>
              </a:ext>
            </a:extLst>
          </p:cNvPr>
          <p:cNvSpPr txBox="1"/>
          <p:nvPr/>
        </p:nvSpPr>
        <p:spPr>
          <a:xfrm>
            <a:off x="8383153" y="3553723"/>
            <a:ext cx="2005655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Λίγοι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1EBE53D9-2607-40B3-B198-7B03EC63DE82}"/>
              </a:ext>
            </a:extLst>
          </p:cNvPr>
          <p:cNvSpPr txBox="1"/>
          <p:nvPr/>
        </p:nvSpPr>
        <p:spPr>
          <a:xfrm>
            <a:off x="4813074" y="2269288"/>
            <a:ext cx="256584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Στόχος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A7B213D6-56C1-4FF7-92C5-0DD0B3209CEF}"/>
              </a:ext>
            </a:extLst>
          </p:cNvPr>
          <p:cNvSpPr txBox="1"/>
          <p:nvPr/>
        </p:nvSpPr>
        <p:spPr>
          <a:xfrm>
            <a:off x="4813075" y="2950092"/>
            <a:ext cx="256584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Εξουσία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C7ED6E30-51D6-4A60-A6C9-3F5384CC3CF4}"/>
              </a:ext>
            </a:extLst>
          </p:cNvPr>
          <p:cNvSpPr txBox="1"/>
          <p:nvPr/>
        </p:nvSpPr>
        <p:spPr>
          <a:xfrm>
            <a:off x="4830966" y="3618839"/>
            <a:ext cx="256584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Κανόνες &amp; διαδικασίες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1E615300-374D-43AE-A5BA-02233008128B}"/>
              </a:ext>
            </a:extLst>
          </p:cNvPr>
          <p:cNvSpPr txBox="1"/>
          <p:nvPr/>
        </p:nvSpPr>
        <p:spPr>
          <a:xfrm>
            <a:off x="4813075" y="4287586"/>
            <a:ext cx="256584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Εύρος ελέγχου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2EC6170D-8A09-4DD0-977A-B1783BCEE3D0}"/>
              </a:ext>
            </a:extLst>
          </p:cNvPr>
          <p:cNvSpPr txBox="1"/>
          <p:nvPr/>
        </p:nvSpPr>
        <p:spPr>
          <a:xfrm>
            <a:off x="4796420" y="4955645"/>
            <a:ext cx="256584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Καθήκοντα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2ABF7FFF-E4DB-4EEA-BC10-CB510057D976}"/>
              </a:ext>
            </a:extLst>
          </p:cNvPr>
          <p:cNvSpPr txBox="1"/>
          <p:nvPr/>
        </p:nvSpPr>
        <p:spPr>
          <a:xfrm>
            <a:off x="4796420" y="5619868"/>
            <a:ext cx="268573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Ομάδες &amp; δυνάμεις εργασίας 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2479D71A-62B4-433D-B4B1-1EE9D09F5948}"/>
              </a:ext>
            </a:extLst>
          </p:cNvPr>
          <p:cNvSpPr txBox="1"/>
          <p:nvPr/>
        </p:nvSpPr>
        <p:spPr>
          <a:xfrm>
            <a:off x="4796421" y="6284091"/>
            <a:ext cx="256584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Συντονισμός</a:t>
            </a:r>
          </a:p>
        </p:txBody>
      </p:sp>
      <p:cxnSp>
        <p:nvCxnSpPr>
          <p:cNvPr id="9" name="Ευθύγραμμο βέλος σύνδεσης 8">
            <a:extLst>
              <a:ext uri="{FF2B5EF4-FFF2-40B4-BE49-F238E27FC236}">
                <a16:creationId xmlns:a16="http://schemas.microsoft.com/office/drawing/2014/main" xmlns="" id="{4DEDEE6D-ADCB-47D1-94C0-2462FC3FE5EC}"/>
              </a:ext>
            </a:extLst>
          </p:cNvPr>
          <p:cNvCxnSpPr>
            <a:cxnSpLocks/>
          </p:cNvCxnSpPr>
          <p:nvPr/>
        </p:nvCxnSpPr>
        <p:spPr>
          <a:xfrm>
            <a:off x="6438019" y="2451817"/>
            <a:ext cx="1447024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Ευθύγραμμο βέλος σύνδεσης 13">
            <a:extLst>
              <a:ext uri="{FF2B5EF4-FFF2-40B4-BE49-F238E27FC236}">
                <a16:creationId xmlns:a16="http://schemas.microsoft.com/office/drawing/2014/main" xmlns="" id="{96AC6637-365C-4F8E-B0C1-F84733D8C1C6}"/>
              </a:ext>
            </a:extLst>
          </p:cNvPr>
          <p:cNvCxnSpPr/>
          <p:nvPr/>
        </p:nvCxnSpPr>
        <p:spPr>
          <a:xfrm flipH="1">
            <a:off x="4267200" y="2451817"/>
            <a:ext cx="1472231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Ευθύγραμμο βέλος σύνδεσης 19">
            <a:extLst>
              <a:ext uri="{FF2B5EF4-FFF2-40B4-BE49-F238E27FC236}">
                <a16:creationId xmlns:a16="http://schemas.microsoft.com/office/drawing/2014/main" xmlns="" id="{8A249F47-FD63-4875-877C-CAFFFD3412BA}"/>
              </a:ext>
            </a:extLst>
          </p:cNvPr>
          <p:cNvCxnSpPr>
            <a:cxnSpLocks/>
          </p:cNvCxnSpPr>
          <p:nvPr/>
        </p:nvCxnSpPr>
        <p:spPr>
          <a:xfrm>
            <a:off x="6467060" y="3119369"/>
            <a:ext cx="1431235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Ευθύγραμμο βέλος σύνδεσης 22">
            <a:extLst>
              <a:ext uri="{FF2B5EF4-FFF2-40B4-BE49-F238E27FC236}">
                <a16:creationId xmlns:a16="http://schemas.microsoft.com/office/drawing/2014/main" xmlns="" id="{3FF68F5D-22E3-49DC-8FAA-C3F07C2DBFF3}"/>
              </a:ext>
            </a:extLst>
          </p:cNvPr>
          <p:cNvCxnSpPr/>
          <p:nvPr/>
        </p:nvCxnSpPr>
        <p:spPr>
          <a:xfrm flipH="1">
            <a:off x="4267200" y="3119369"/>
            <a:ext cx="1472231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Ευθύγραμμο βέλος σύνδεσης 87">
            <a:extLst>
              <a:ext uri="{FF2B5EF4-FFF2-40B4-BE49-F238E27FC236}">
                <a16:creationId xmlns:a16="http://schemas.microsoft.com/office/drawing/2014/main" xmlns="" id="{0DF85365-338C-47DA-A0D6-C24F7F1B9186}"/>
              </a:ext>
            </a:extLst>
          </p:cNvPr>
          <p:cNvCxnSpPr>
            <a:cxnSpLocks/>
          </p:cNvCxnSpPr>
          <p:nvPr/>
        </p:nvCxnSpPr>
        <p:spPr>
          <a:xfrm flipH="1">
            <a:off x="4267200" y="3788116"/>
            <a:ext cx="834888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Ευθύγραμμο βέλος σύνδεσης 90">
            <a:extLst>
              <a:ext uri="{FF2B5EF4-FFF2-40B4-BE49-F238E27FC236}">
                <a16:creationId xmlns:a16="http://schemas.microsoft.com/office/drawing/2014/main" xmlns="" id="{DB49DC64-F190-4848-98E0-4D1B0C57BC7D}"/>
              </a:ext>
            </a:extLst>
          </p:cNvPr>
          <p:cNvCxnSpPr/>
          <p:nvPr/>
        </p:nvCxnSpPr>
        <p:spPr>
          <a:xfrm>
            <a:off x="7089975" y="3788116"/>
            <a:ext cx="795068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Ευθύγραμμο βέλος σύνδεσης 92">
            <a:extLst>
              <a:ext uri="{FF2B5EF4-FFF2-40B4-BE49-F238E27FC236}">
                <a16:creationId xmlns:a16="http://schemas.microsoft.com/office/drawing/2014/main" xmlns="" id="{739F54A3-A828-41F9-8E06-769031CCCCCA}"/>
              </a:ext>
            </a:extLst>
          </p:cNvPr>
          <p:cNvCxnSpPr/>
          <p:nvPr/>
        </p:nvCxnSpPr>
        <p:spPr>
          <a:xfrm flipH="1">
            <a:off x="4267200" y="4456863"/>
            <a:ext cx="1179443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Ευθύγραμμο βέλος σύνδεσης 94">
            <a:extLst>
              <a:ext uri="{FF2B5EF4-FFF2-40B4-BE49-F238E27FC236}">
                <a16:creationId xmlns:a16="http://schemas.microsoft.com/office/drawing/2014/main" xmlns="" id="{6C112EAF-7019-44F7-84F6-F08C28F88152}"/>
              </a:ext>
            </a:extLst>
          </p:cNvPr>
          <p:cNvCxnSpPr>
            <a:cxnSpLocks/>
          </p:cNvCxnSpPr>
          <p:nvPr/>
        </p:nvCxnSpPr>
        <p:spPr>
          <a:xfrm flipV="1">
            <a:off x="6732104" y="4456863"/>
            <a:ext cx="1143482" cy="1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Ευθύγραμμο βέλος σύνδεσης 97">
            <a:extLst>
              <a:ext uri="{FF2B5EF4-FFF2-40B4-BE49-F238E27FC236}">
                <a16:creationId xmlns:a16="http://schemas.microsoft.com/office/drawing/2014/main" xmlns="" id="{F38DA49F-4BD1-4117-8709-B904385A19E5}"/>
              </a:ext>
            </a:extLst>
          </p:cNvPr>
          <p:cNvCxnSpPr/>
          <p:nvPr/>
        </p:nvCxnSpPr>
        <p:spPr>
          <a:xfrm flipH="1">
            <a:off x="4267200" y="5124922"/>
            <a:ext cx="1298713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Ευθύγραμμο βέλος σύνδεσης 99">
            <a:extLst>
              <a:ext uri="{FF2B5EF4-FFF2-40B4-BE49-F238E27FC236}">
                <a16:creationId xmlns:a16="http://schemas.microsoft.com/office/drawing/2014/main" xmlns="" id="{56031871-2766-409E-8309-D13E70909D6D}"/>
              </a:ext>
            </a:extLst>
          </p:cNvPr>
          <p:cNvCxnSpPr/>
          <p:nvPr/>
        </p:nvCxnSpPr>
        <p:spPr>
          <a:xfrm flipV="1">
            <a:off x="6592779" y="5098520"/>
            <a:ext cx="1282807" cy="13762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Ευθύγραμμο βέλος σύνδεσης 101">
            <a:extLst>
              <a:ext uri="{FF2B5EF4-FFF2-40B4-BE49-F238E27FC236}">
                <a16:creationId xmlns:a16="http://schemas.microsoft.com/office/drawing/2014/main" xmlns="" id="{AC10A8C0-E7B9-4CAA-9C7C-90D45D3D7695}"/>
              </a:ext>
            </a:extLst>
          </p:cNvPr>
          <p:cNvCxnSpPr>
            <a:cxnSpLocks/>
          </p:cNvCxnSpPr>
          <p:nvPr/>
        </p:nvCxnSpPr>
        <p:spPr>
          <a:xfrm flipH="1">
            <a:off x="4235230" y="5789145"/>
            <a:ext cx="627450" cy="4239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Ευθύγραμμο βέλος σύνδεσης 105">
            <a:extLst>
              <a:ext uri="{FF2B5EF4-FFF2-40B4-BE49-F238E27FC236}">
                <a16:creationId xmlns:a16="http://schemas.microsoft.com/office/drawing/2014/main" xmlns="" id="{7E1AB0FC-9C13-4932-A311-B581073C9596}"/>
              </a:ext>
            </a:extLst>
          </p:cNvPr>
          <p:cNvCxnSpPr/>
          <p:nvPr/>
        </p:nvCxnSpPr>
        <p:spPr>
          <a:xfrm>
            <a:off x="7388773" y="5789145"/>
            <a:ext cx="522774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Ευθύγραμμο βέλος σύνδεσης 107">
            <a:extLst>
              <a:ext uri="{FF2B5EF4-FFF2-40B4-BE49-F238E27FC236}">
                <a16:creationId xmlns:a16="http://schemas.microsoft.com/office/drawing/2014/main" xmlns="" id="{367BC2F8-913A-4458-9E0E-B28FAC2718BF}"/>
              </a:ext>
            </a:extLst>
          </p:cNvPr>
          <p:cNvCxnSpPr/>
          <p:nvPr/>
        </p:nvCxnSpPr>
        <p:spPr>
          <a:xfrm flipH="1">
            <a:off x="4267200" y="6453368"/>
            <a:ext cx="1298713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Ευθύγραμμο βέλος σύνδεσης 109">
            <a:extLst>
              <a:ext uri="{FF2B5EF4-FFF2-40B4-BE49-F238E27FC236}">
                <a16:creationId xmlns:a16="http://schemas.microsoft.com/office/drawing/2014/main" xmlns="" id="{76A294E1-392E-443A-8601-FF7E908BA47F}"/>
              </a:ext>
            </a:extLst>
          </p:cNvPr>
          <p:cNvCxnSpPr/>
          <p:nvPr/>
        </p:nvCxnSpPr>
        <p:spPr>
          <a:xfrm>
            <a:off x="6606031" y="6453368"/>
            <a:ext cx="1292264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6919060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2" name="Picture 8" descr="light black and white architecture white skyline building city skyscraper highrise cityscape line darkness black monochrome tower block symmetry shape metropolis urban area monochrome photography">
            <a:extLst>
              <a:ext uri="{FF2B5EF4-FFF2-40B4-BE49-F238E27FC236}">
                <a16:creationId xmlns:a16="http://schemas.microsoft.com/office/drawing/2014/main" xmlns="" id="{ED6C8526-AAC6-4EFE-BE56-149CFD552B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040" y="163899"/>
            <a:ext cx="4817766" cy="6414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3" name="Ομάδα 72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55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2" name="Τίτλος 1">
            <a:extLst>
              <a:ext uri="{FF2B5EF4-FFF2-40B4-BE49-F238E27FC236}">
                <a16:creationId xmlns:a16="http://schemas.microsoft.com/office/drawing/2014/main" xmlns="" id="{05E751F3-854F-475F-A6A3-669CF32FE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5462" y="412712"/>
            <a:ext cx="6749834" cy="432000"/>
          </a:xfrm>
        </p:spPr>
        <p:txBody>
          <a:bodyPr rtlCol="0"/>
          <a:lstStyle/>
          <a:p>
            <a:pPr algn="ctr"/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dirty="0"/>
              <a:t> </a:t>
            </a:r>
            <a:r>
              <a:rPr lang="el-GR" sz="2400" dirty="0"/>
              <a:t>Διαφοροποίηση και Ολοκλήρωση (Συνοχή)</a:t>
            </a:r>
            <a:br>
              <a:rPr lang="el-GR" sz="2400" dirty="0"/>
            </a:br>
            <a:endParaRPr lang="el-GR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Θέση κειμένου 4">
            <a:extLst>
              <a:ext uri="{FF2B5EF4-FFF2-40B4-BE49-F238E27FC236}">
                <a16:creationId xmlns:a16="http://schemas.microsoft.com/office/drawing/2014/main" xmlns="" id="{7AED243A-8835-44B6-83E3-3C563B2AD81C}"/>
              </a:ext>
            </a:extLst>
          </p:cNvPr>
          <p:cNvSpPr txBox="1">
            <a:spLocks/>
          </p:cNvSpPr>
          <p:nvPr/>
        </p:nvSpPr>
        <p:spPr>
          <a:xfrm>
            <a:off x="5196453" y="3971432"/>
            <a:ext cx="1980000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Ο τρόπος σκέψης</a:t>
            </a:r>
          </a:p>
        </p:txBody>
      </p:sp>
      <p:sp>
        <p:nvSpPr>
          <p:cNvPr id="30" name="Θέση κειμένου 6">
            <a:extLst>
              <a:ext uri="{FF2B5EF4-FFF2-40B4-BE49-F238E27FC236}">
                <a16:creationId xmlns:a16="http://schemas.microsoft.com/office/drawing/2014/main" xmlns="" id="{F9830246-9179-4747-B8F7-DF1A59D85273}"/>
              </a:ext>
            </a:extLst>
          </p:cNvPr>
          <p:cNvSpPr txBox="1">
            <a:spLocks/>
          </p:cNvSpPr>
          <p:nvPr/>
        </p:nvSpPr>
        <p:spPr>
          <a:xfrm>
            <a:off x="7401571" y="3971432"/>
            <a:ext cx="2075471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Η στάση</a:t>
            </a:r>
          </a:p>
        </p:txBody>
      </p:sp>
      <p:sp>
        <p:nvSpPr>
          <p:cNvPr id="34" name="Θέση κειμένου 8">
            <a:extLst>
              <a:ext uri="{FF2B5EF4-FFF2-40B4-BE49-F238E27FC236}">
                <a16:creationId xmlns:a16="http://schemas.microsoft.com/office/drawing/2014/main" xmlns="" id="{745069F4-C168-4338-8D7B-860A7241ADA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743237" y="3975300"/>
            <a:ext cx="2077593" cy="587342"/>
          </a:xfrm>
        </p:spPr>
        <p:txBody>
          <a:bodyPr rtlCol="0"/>
          <a:lstStyle/>
          <a:p>
            <a:r>
              <a:rPr lang="el-GR" b="1" dirty="0">
                <a:latin typeface="+mn-lt"/>
              </a:rPr>
              <a:t>Η συμπεριφορά</a:t>
            </a:r>
          </a:p>
        </p:txBody>
      </p:sp>
      <p:pic>
        <p:nvPicPr>
          <p:cNvPr id="29" name="Γραφικό 28" descr="Παζλ">
            <a:extLst>
              <a:ext uri="{FF2B5EF4-FFF2-40B4-BE49-F238E27FC236}">
                <a16:creationId xmlns:a16="http://schemas.microsoft.com/office/drawing/2014/main" xmlns="" id="{EA66F8FF-7921-431A-A4BB-BE3BCA8350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467146" y="2905724"/>
            <a:ext cx="587342" cy="587342"/>
          </a:xfrm>
          <a:prstGeom prst="rect">
            <a:avLst/>
          </a:prstGeom>
        </p:spPr>
      </p:pic>
      <p:sp>
        <p:nvSpPr>
          <p:cNvPr id="2" name="Ορθογώνιο 1">
            <a:extLst>
              <a:ext uri="{FF2B5EF4-FFF2-40B4-BE49-F238E27FC236}">
                <a16:creationId xmlns:a16="http://schemas.microsoft.com/office/drawing/2014/main" xmlns="" id="{3A72971F-7913-4E3A-89E0-0A72D4CFA3A6}"/>
              </a:ext>
            </a:extLst>
          </p:cNvPr>
          <p:cNvSpPr/>
          <p:nvPr/>
        </p:nvSpPr>
        <p:spPr>
          <a:xfrm>
            <a:off x="5355543" y="1222078"/>
            <a:ext cx="64366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dirty="0"/>
              <a:t>Είναι σύνηθες, σε διαφορετικά τμήματα μιας επιχείρησης, να υπάρχουν διαφοροποιημένες ομάδες ατόμων, δηλαδή ομάδες ατόμων των οποίων:</a:t>
            </a:r>
          </a:p>
        </p:txBody>
      </p:sp>
      <p:grpSp>
        <p:nvGrpSpPr>
          <p:cNvPr id="7" name="Γραφικό 5" descr="Κεφάλι με γρανάζια">
            <a:extLst>
              <a:ext uri="{FF2B5EF4-FFF2-40B4-BE49-F238E27FC236}">
                <a16:creationId xmlns:a16="http://schemas.microsoft.com/office/drawing/2014/main" xmlns="" id="{383E14FE-5FC0-44A2-9BB9-798424229440}"/>
              </a:ext>
            </a:extLst>
          </p:cNvPr>
          <p:cNvGrpSpPr/>
          <p:nvPr/>
        </p:nvGrpSpPr>
        <p:grpSpPr>
          <a:xfrm>
            <a:off x="5808243" y="2849971"/>
            <a:ext cx="747518" cy="678977"/>
            <a:chOff x="5638800" y="2971800"/>
            <a:chExt cx="914400" cy="914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" name="Ελεύθερη σχεδίαση: Σχήμα 8">
              <a:extLst>
                <a:ext uri="{FF2B5EF4-FFF2-40B4-BE49-F238E27FC236}">
                  <a16:creationId xmlns:a16="http://schemas.microsoft.com/office/drawing/2014/main" xmlns="" id="{A4271813-F1CE-4F29-8E46-8A2028C6CF0F}"/>
                </a:ext>
              </a:extLst>
            </p:cNvPr>
            <p:cNvSpPr/>
            <p:nvPr/>
          </p:nvSpPr>
          <p:spPr>
            <a:xfrm>
              <a:off x="6040279" y="3152299"/>
              <a:ext cx="85725" cy="85725"/>
            </a:xfrm>
            <a:custGeom>
              <a:avLst/>
              <a:gdLst>
                <a:gd name="connsiteX0" fmla="*/ 47149 w 85725"/>
                <a:gd name="connsiteY0" fmla="*/ 7144 h 85725"/>
                <a:gd name="connsiteX1" fmla="*/ 7144 w 85725"/>
                <a:gd name="connsiteY1" fmla="*/ 47149 h 85725"/>
                <a:gd name="connsiteX2" fmla="*/ 47149 w 85725"/>
                <a:gd name="connsiteY2" fmla="*/ 87154 h 85725"/>
                <a:gd name="connsiteX3" fmla="*/ 87154 w 85725"/>
                <a:gd name="connsiteY3" fmla="*/ 47149 h 85725"/>
                <a:gd name="connsiteX4" fmla="*/ 47149 w 85725"/>
                <a:gd name="connsiteY4" fmla="*/ 71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85725">
                  <a:moveTo>
                    <a:pt x="47149" y="7144"/>
                  </a:moveTo>
                  <a:cubicBezTo>
                    <a:pt x="25241" y="7144"/>
                    <a:pt x="7144" y="25241"/>
                    <a:pt x="7144" y="47149"/>
                  </a:cubicBezTo>
                  <a:cubicBezTo>
                    <a:pt x="7144" y="69056"/>
                    <a:pt x="25241" y="87154"/>
                    <a:pt x="47149" y="87154"/>
                  </a:cubicBezTo>
                  <a:cubicBezTo>
                    <a:pt x="69056" y="87154"/>
                    <a:pt x="87154" y="69056"/>
                    <a:pt x="87154" y="47149"/>
                  </a:cubicBezTo>
                  <a:cubicBezTo>
                    <a:pt x="87154" y="25241"/>
                    <a:pt x="69056" y="7144"/>
                    <a:pt x="471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7" name="Ελεύθερη σχεδίαση: Σχήμα 16">
              <a:extLst>
                <a:ext uri="{FF2B5EF4-FFF2-40B4-BE49-F238E27FC236}">
                  <a16:creationId xmlns:a16="http://schemas.microsoft.com/office/drawing/2014/main" xmlns="" id="{E3F81412-3D71-4C3E-89C4-28BE7EE95C29}"/>
                </a:ext>
              </a:extLst>
            </p:cNvPr>
            <p:cNvSpPr/>
            <p:nvPr/>
          </p:nvSpPr>
          <p:spPr>
            <a:xfrm>
              <a:off x="5920264" y="3345656"/>
              <a:ext cx="85725" cy="85725"/>
            </a:xfrm>
            <a:custGeom>
              <a:avLst/>
              <a:gdLst>
                <a:gd name="connsiteX0" fmla="*/ 87154 w 85725"/>
                <a:gd name="connsiteY0" fmla="*/ 47149 h 85725"/>
                <a:gd name="connsiteX1" fmla="*/ 47149 w 85725"/>
                <a:gd name="connsiteY1" fmla="*/ 87154 h 85725"/>
                <a:gd name="connsiteX2" fmla="*/ 7144 w 85725"/>
                <a:gd name="connsiteY2" fmla="*/ 47149 h 85725"/>
                <a:gd name="connsiteX3" fmla="*/ 47149 w 85725"/>
                <a:gd name="connsiteY3" fmla="*/ 7144 h 85725"/>
                <a:gd name="connsiteX4" fmla="*/ 87154 w 85725"/>
                <a:gd name="connsiteY4" fmla="*/ 47149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85725">
                  <a:moveTo>
                    <a:pt x="87154" y="47149"/>
                  </a:moveTo>
                  <a:cubicBezTo>
                    <a:pt x="87154" y="69243"/>
                    <a:pt x="69243" y="87154"/>
                    <a:pt x="47149" y="87154"/>
                  </a:cubicBezTo>
                  <a:cubicBezTo>
                    <a:pt x="25055" y="87154"/>
                    <a:pt x="7144" y="69243"/>
                    <a:pt x="7144" y="47149"/>
                  </a:cubicBezTo>
                  <a:cubicBezTo>
                    <a:pt x="7144" y="25055"/>
                    <a:pt x="25055" y="7144"/>
                    <a:pt x="47149" y="7144"/>
                  </a:cubicBezTo>
                  <a:cubicBezTo>
                    <a:pt x="69243" y="7144"/>
                    <a:pt x="87154" y="25055"/>
                    <a:pt x="87154" y="47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8" name="Ελεύθερη σχεδίαση: Σχήμα 17">
              <a:extLst>
                <a:ext uri="{FF2B5EF4-FFF2-40B4-BE49-F238E27FC236}">
                  <a16:creationId xmlns:a16="http://schemas.microsoft.com/office/drawing/2014/main" xmlns="" id="{85D6E2F9-478F-4DE5-9923-8379FFC140F8}"/>
                </a:ext>
              </a:extLst>
            </p:cNvPr>
            <p:cNvSpPr/>
            <p:nvPr/>
          </p:nvSpPr>
          <p:spPr>
            <a:xfrm>
              <a:off x="5764815" y="3017996"/>
              <a:ext cx="657225" cy="781050"/>
            </a:xfrm>
            <a:custGeom>
              <a:avLst/>
              <a:gdLst>
                <a:gd name="connsiteX0" fmla="*/ 435960 w 657225"/>
                <a:gd name="connsiteY0" fmla="*/ 194786 h 781050"/>
                <a:gd name="connsiteX1" fmla="*/ 412148 w 657225"/>
                <a:gd name="connsiteY1" fmla="*/ 206216 h 781050"/>
                <a:gd name="connsiteX2" fmla="*/ 402623 w 657225"/>
                <a:gd name="connsiteY2" fmla="*/ 227171 h 781050"/>
                <a:gd name="connsiteX3" fmla="*/ 411195 w 657225"/>
                <a:gd name="connsiteY3" fmla="*/ 251936 h 781050"/>
                <a:gd name="connsiteX4" fmla="*/ 392145 w 657225"/>
                <a:gd name="connsiteY4" fmla="*/ 270986 h 781050"/>
                <a:gd name="connsiteX5" fmla="*/ 367380 w 657225"/>
                <a:gd name="connsiteY5" fmla="*/ 262414 h 781050"/>
                <a:gd name="connsiteX6" fmla="*/ 346425 w 657225"/>
                <a:gd name="connsiteY6" fmla="*/ 270986 h 781050"/>
                <a:gd name="connsiteX7" fmla="*/ 334995 w 657225"/>
                <a:gd name="connsiteY7" fmla="*/ 293846 h 781050"/>
                <a:gd name="connsiteX8" fmla="*/ 308325 w 657225"/>
                <a:gd name="connsiteY8" fmla="*/ 293846 h 781050"/>
                <a:gd name="connsiteX9" fmla="*/ 296895 w 657225"/>
                <a:gd name="connsiteY9" fmla="*/ 270034 h 781050"/>
                <a:gd name="connsiteX10" fmla="*/ 275940 w 657225"/>
                <a:gd name="connsiteY10" fmla="*/ 261461 h 781050"/>
                <a:gd name="connsiteX11" fmla="*/ 251175 w 657225"/>
                <a:gd name="connsiteY11" fmla="*/ 270034 h 781050"/>
                <a:gd name="connsiteX12" fmla="*/ 232125 w 657225"/>
                <a:gd name="connsiteY12" fmla="*/ 250984 h 781050"/>
                <a:gd name="connsiteX13" fmla="*/ 240698 w 657225"/>
                <a:gd name="connsiteY13" fmla="*/ 226219 h 781050"/>
                <a:gd name="connsiteX14" fmla="*/ 232125 w 657225"/>
                <a:gd name="connsiteY14" fmla="*/ 205264 h 781050"/>
                <a:gd name="connsiteX15" fmla="*/ 208312 w 657225"/>
                <a:gd name="connsiteY15" fmla="*/ 193834 h 781050"/>
                <a:gd name="connsiteX16" fmla="*/ 208312 w 657225"/>
                <a:gd name="connsiteY16" fmla="*/ 167164 h 781050"/>
                <a:gd name="connsiteX17" fmla="*/ 232125 w 657225"/>
                <a:gd name="connsiteY17" fmla="*/ 155734 h 781050"/>
                <a:gd name="connsiteX18" fmla="*/ 240698 w 657225"/>
                <a:gd name="connsiteY18" fmla="*/ 134779 h 781050"/>
                <a:gd name="connsiteX19" fmla="*/ 233078 w 657225"/>
                <a:gd name="connsiteY19" fmla="*/ 110014 h 781050"/>
                <a:gd name="connsiteX20" fmla="*/ 252128 w 657225"/>
                <a:gd name="connsiteY20" fmla="*/ 90964 h 781050"/>
                <a:gd name="connsiteX21" fmla="*/ 276893 w 657225"/>
                <a:gd name="connsiteY21" fmla="*/ 99536 h 781050"/>
                <a:gd name="connsiteX22" fmla="*/ 297848 w 657225"/>
                <a:gd name="connsiteY22" fmla="*/ 90964 h 781050"/>
                <a:gd name="connsiteX23" fmla="*/ 309278 w 657225"/>
                <a:gd name="connsiteY23" fmla="*/ 67151 h 781050"/>
                <a:gd name="connsiteX24" fmla="*/ 335948 w 657225"/>
                <a:gd name="connsiteY24" fmla="*/ 67151 h 781050"/>
                <a:gd name="connsiteX25" fmla="*/ 347378 w 657225"/>
                <a:gd name="connsiteY25" fmla="*/ 90011 h 781050"/>
                <a:gd name="connsiteX26" fmla="*/ 368333 w 657225"/>
                <a:gd name="connsiteY26" fmla="*/ 98584 h 781050"/>
                <a:gd name="connsiteX27" fmla="*/ 393098 w 657225"/>
                <a:gd name="connsiteY27" fmla="*/ 90011 h 781050"/>
                <a:gd name="connsiteX28" fmla="*/ 412148 w 657225"/>
                <a:gd name="connsiteY28" fmla="*/ 109061 h 781050"/>
                <a:gd name="connsiteX29" fmla="*/ 403575 w 657225"/>
                <a:gd name="connsiteY29" fmla="*/ 133826 h 781050"/>
                <a:gd name="connsiteX30" fmla="*/ 412148 w 657225"/>
                <a:gd name="connsiteY30" fmla="*/ 154781 h 781050"/>
                <a:gd name="connsiteX31" fmla="*/ 435960 w 657225"/>
                <a:gd name="connsiteY31" fmla="*/ 166211 h 781050"/>
                <a:gd name="connsiteX32" fmla="*/ 435960 w 657225"/>
                <a:gd name="connsiteY32" fmla="*/ 194786 h 781050"/>
                <a:gd name="connsiteX33" fmla="*/ 315945 w 657225"/>
                <a:gd name="connsiteY33" fmla="*/ 388144 h 781050"/>
                <a:gd name="connsiteX34" fmla="*/ 292133 w 657225"/>
                <a:gd name="connsiteY34" fmla="*/ 399574 h 781050"/>
                <a:gd name="connsiteX35" fmla="*/ 283560 w 657225"/>
                <a:gd name="connsiteY35" fmla="*/ 420529 h 781050"/>
                <a:gd name="connsiteX36" fmla="*/ 291180 w 657225"/>
                <a:gd name="connsiteY36" fmla="*/ 445294 h 781050"/>
                <a:gd name="connsiteX37" fmla="*/ 272130 w 657225"/>
                <a:gd name="connsiteY37" fmla="*/ 464344 h 781050"/>
                <a:gd name="connsiteX38" fmla="*/ 247365 w 657225"/>
                <a:gd name="connsiteY38" fmla="*/ 455771 h 781050"/>
                <a:gd name="connsiteX39" fmla="*/ 226410 w 657225"/>
                <a:gd name="connsiteY39" fmla="*/ 464344 h 781050"/>
                <a:gd name="connsiteX40" fmla="*/ 215933 w 657225"/>
                <a:gd name="connsiteY40" fmla="*/ 487204 h 781050"/>
                <a:gd name="connsiteX41" fmla="*/ 189262 w 657225"/>
                <a:gd name="connsiteY41" fmla="*/ 487204 h 781050"/>
                <a:gd name="connsiteX42" fmla="*/ 177833 w 657225"/>
                <a:gd name="connsiteY42" fmla="*/ 463391 h 781050"/>
                <a:gd name="connsiteX43" fmla="*/ 156878 w 657225"/>
                <a:gd name="connsiteY43" fmla="*/ 454819 h 781050"/>
                <a:gd name="connsiteX44" fmla="*/ 132113 w 657225"/>
                <a:gd name="connsiteY44" fmla="*/ 462439 h 781050"/>
                <a:gd name="connsiteX45" fmla="*/ 113063 w 657225"/>
                <a:gd name="connsiteY45" fmla="*/ 443389 h 781050"/>
                <a:gd name="connsiteX46" fmla="*/ 121635 w 657225"/>
                <a:gd name="connsiteY46" fmla="*/ 418624 h 781050"/>
                <a:gd name="connsiteX47" fmla="*/ 113063 w 657225"/>
                <a:gd name="connsiteY47" fmla="*/ 397669 h 781050"/>
                <a:gd name="connsiteX48" fmla="*/ 89250 w 657225"/>
                <a:gd name="connsiteY48" fmla="*/ 386239 h 781050"/>
                <a:gd name="connsiteX49" fmla="*/ 89250 w 657225"/>
                <a:gd name="connsiteY49" fmla="*/ 359569 h 781050"/>
                <a:gd name="connsiteX50" fmla="*/ 113063 w 657225"/>
                <a:gd name="connsiteY50" fmla="*/ 348139 h 781050"/>
                <a:gd name="connsiteX51" fmla="*/ 121635 w 657225"/>
                <a:gd name="connsiteY51" fmla="*/ 327184 h 781050"/>
                <a:gd name="connsiteX52" fmla="*/ 113063 w 657225"/>
                <a:gd name="connsiteY52" fmla="*/ 302419 h 781050"/>
                <a:gd name="connsiteX53" fmla="*/ 132113 w 657225"/>
                <a:gd name="connsiteY53" fmla="*/ 283369 h 781050"/>
                <a:gd name="connsiteX54" fmla="*/ 156878 w 657225"/>
                <a:gd name="connsiteY54" fmla="*/ 291941 h 781050"/>
                <a:gd name="connsiteX55" fmla="*/ 177833 w 657225"/>
                <a:gd name="connsiteY55" fmla="*/ 283369 h 781050"/>
                <a:gd name="connsiteX56" fmla="*/ 189262 w 657225"/>
                <a:gd name="connsiteY56" fmla="*/ 259556 h 781050"/>
                <a:gd name="connsiteX57" fmla="*/ 216885 w 657225"/>
                <a:gd name="connsiteY57" fmla="*/ 259556 h 781050"/>
                <a:gd name="connsiteX58" fmla="*/ 228315 w 657225"/>
                <a:gd name="connsiteY58" fmla="*/ 283369 h 781050"/>
                <a:gd name="connsiteX59" fmla="*/ 249270 w 657225"/>
                <a:gd name="connsiteY59" fmla="*/ 291941 h 781050"/>
                <a:gd name="connsiteX60" fmla="*/ 274035 w 657225"/>
                <a:gd name="connsiteY60" fmla="*/ 283369 h 781050"/>
                <a:gd name="connsiteX61" fmla="*/ 293085 w 657225"/>
                <a:gd name="connsiteY61" fmla="*/ 302419 h 781050"/>
                <a:gd name="connsiteX62" fmla="*/ 284512 w 657225"/>
                <a:gd name="connsiteY62" fmla="*/ 327184 h 781050"/>
                <a:gd name="connsiteX63" fmla="*/ 293085 w 657225"/>
                <a:gd name="connsiteY63" fmla="*/ 348139 h 781050"/>
                <a:gd name="connsiteX64" fmla="*/ 316898 w 657225"/>
                <a:gd name="connsiteY64" fmla="*/ 359569 h 781050"/>
                <a:gd name="connsiteX65" fmla="*/ 315945 w 657225"/>
                <a:gd name="connsiteY65" fmla="*/ 388144 h 781050"/>
                <a:gd name="connsiteX66" fmla="*/ 315945 w 657225"/>
                <a:gd name="connsiteY66" fmla="*/ 388144 h 781050"/>
                <a:gd name="connsiteX67" fmla="*/ 645510 w 657225"/>
                <a:gd name="connsiteY67" fmla="*/ 423386 h 781050"/>
                <a:gd name="connsiteX68" fmla="*/ 579788 w 657225"/>
                <a:gd name="connsiteY68" fmla="*/ 309086 h 781050"/>
                <a:gd name="connsiteX69" fmla="*/ 579788 w 657225"/>
                <a:gd name="connsiteY69" fmla="*/ 304324 h 781050"/>
                <a:gd name="connsiteX70" fmla="*/ 439770 w 657225"/>
                <a:gd name="connsiteY70" fmla="*/ 47149 h 781050"/>
                <a:gd name="connsiteX71" fmla="*/ 147353 w 657225"/>
                <a:gd name="connsiteY71" fmla="*/ 47149 h 781050"/>
                <a:gd name="connsiteX72" fmla="*/ 7335 w 657225"/>
                <a:gd name="connsiteY72" fmla="*/ 304324 h 781050"/>
                <a:gd name="connsiteX73" fmla="*/ 119730 w 657225"/>
                <a:gd name="connsiteY73" fmla="*/ 534829 h 781050"/>
                <a:gd name="connsiteX74" fmla="*/ 119730 w 657225"/>
                <a:gd name="connsiteY74" fmla="*/ 775811 h 781050"/>
                <a:gd name="connsiteX75" fmla="*/ 420720 w 657225"/>
                <a:gd name="connsiteY75" fmla="*/ 775811 h 781050"/>
                <a:gd name="connsiteX76" fmla="*/ 420720 w 657225"/>
                <a:gd name="connsiteY76" fmla="*/ 661511 h 781050"/>
                <a:gd name="connsiteX77" fmla="*/ 467393 w 657225"/>
                <a:gd name="connsiteY77" fmla="*/ 661511 h 781050"/>
                <a:gd name="connsiteX78" fmla="*/ 547402 w 657225"/>
                <a:gd name="connsiteY78" fmla="*/ 628174 h 781050"/>
                <a:gd name="connsiteX79" fmla="*/ 579788 w 657225"/>
                <a:gd name="connsiteY79" fmla="*/ 547211 h 781050"/>
                <a:gd name="connsiteX80" fmla="*/ 579788 w 657225"/>
                <a:gd name="connsiteY80" fmla="*/ 490061 h 781050"/>
                <a:gd name="connsiteX81" fmla="*/ 621698 w 657225"/>
                <a:gd name="connsiteY81" fmla="*/ 490061 h 781050"/>
                <a:gd name="connsiteX82" fmla="*/ 645510 w 657225"/>
                <a:gd name="connsiteY82" fmla="*/ 42338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57225" h="781050">
                  <a:moveTo>
                    <a:pt x="435960" y="194786"/>
                  </a:moveTo>
                  <a:lnTo>
                    <a:pt x="412148" y="206216"/>
                  </a:lnTo>
                  <a:cubicBezTo>
                    <a:pt x="410243" y="213836"/>
                    <a:pt x="406433" y="220504"/>
                    <a:pt x="402623" y="227171"/>
                  </a:cubicBezTo>
                  <a:lnTo>
                    <a:pt x="411195" y="251936"/>
                  </a:lnTo>
                  <a:lnTo>
                    <a:pt x="392145" y="270986"/>
                  </a:lnTo>
                  <a:lnTo>
                    <a:pt x="367380" y="262414"/>
                  </a:lnTo>
                  <a:cubicBezTo>
                    <a:pt x="360712" y="266224"/>
                    <a:pt x="354045" y="269081"/>
                    <a:pt x="346425" y="270986"/>
                  </a:cubicBezTo>
                  <a:lnTo>
                    <a:pt x="334995" y="293846"/>
                  </a:lnTo>
                  <a:lnTo>
                    <a:pt x="308325" y="293846"/>
                  </a:lnTo>
                  <a:lnTo>
                    <a:pt x="296895" y="270034"/>
                  </a:lnTo>
                  <a:cubicBezTo>
                    <a:pt x="289275" y="268129"/>
                    <a:pt x="282608" y="265271"/>
                    <a:pt x="275940" y="261461"/>
                  </a:cubicBezTo>
                  <a:lnTo>
                    <a:pt x="251175" y="270034"/>
                  </a:lnTo>
                  <a:lnTo>
                    <a:pt x="232125" y="250984"/>
                  </a:lnTo>
                  <a:lnTo>
                    <a:pt x="240698" y="226219"/>
                  </a:lnTo>
                  <a:cubicBezTo>
                    <a:pt x="236887" y="219551"/>
                    <a:pt x="234030" y="212884"/>
                    <a:pt x="232125" y="205264"/>
                  </a:cubicBezTo>
                  <a:lnTo>
                    <a:pt x="208312" y="193834"/>
                  </a:lnTo>
                  <a:lnTo>
                    <a:pt x="208312" y="167164"/>
                  </a:lnTo>
                  <a:lnTo>
                    <a:pt x="232125" y="155734"/>
                  </a:lnTo>
                  <a:cubicBezTo>
                    <a:pt x="234030" y="148114"/>
                    <a:pt x="236887" y="141446"/>
                    <a:pt x="240698" y="134779"/>
                  </a:cubicBezTo>
                  <a:lnTo>
                    <a:pt x="233078" y="110014"/>
                  </a:lnTo>
                  <a:lnTo>
                    <a:pt x="252128" y="90964"/>
                  </a:lnTo>
                  <a:lnTo>
                    <a:pt x="276893" y="99536"/>
                  </a:lnTo>
                  <a:cubicBezTo>
                    <a:pt x="283560" y="95726"/>
                    <a:pt x="290228" y="92869"/>
                    <a:pt x="297848" y="90964"/>
                  </a:cubicBezTo>
                  <a:lnTo>
                    <a:pt x="309278" y="67151"/>
                  </a:lnTo>
                  <a:lnTo>
                    <a:pt x="335948" y="67151"/>
                  </a:lnTo>
                  <a:lnTo>
                    <a:pt x="347378" y="90011"/>
                  </a:lnTo>
                  <a:cubicBezTo>
                    <a:pt x="354998" y="91916"/>
                    <a:pt x="361665" y="94774"/>
                    <a:pt x="368333" y="98584"/>
                  </a:cubicBezTo>
                  <a:lnTo>
                    <a:pt x="393098" y="90011"/>
                  </a:lnTo>
                  <a:lnTo>
                    <a:pt x="412148" y="109061"/>
                  </a:lnTo>
                  <a:lnTo>
                    <a:pt x="403575" y="133826"/>
                  </a:lnTo>
                  <a:cubicBezTo>
                    <a:pt x="407385" y="140494"/>
                    <a:pt x="410243" y="147161"/>
                    <a:pt x="412148" y="154781"/>
                  </a:cubicBezTo>
                  <a:lnTo>
                    <a:pt x="435960" y="166211"/>
                  </a:lnTo>
                  <a:lnTo>
                    <a:pt x="435960" y="194786"/>
                  </a:lnTo>
                  <a:close/>
                  <a:moveTo>
                    <a:pt x="315945" y="388144"/>
                  </a:moveTo>
                  <a:lnTo>
                    <a:pt x="292133" y="399574"/>
                  </a:lnTo>
                  <a:cubicBezTo>
                    <a:pt x="290228" y="407194"/>
                    <a:pt x="287370" y="413861"/>
                    <a:pt x="283560" y="420529"/>
                  </a:cubicBezTo>
                  <a:lnTo>
                    <a:pt x="291180" y="445294"/>
                  </a:lnTo>
                  <a:lnTo>
                    <a:pt x="272130" y="464344"/>
                  </a:lnTo>
                  <a:lnTo>
                    <a:pt x="247365" y="455771"/>
                  </a:lnTo>
                  <a:cubicBezTo>
                    <a:pt x="240698" y="459581"/>
                    <a:pt x="234030" y="462439"/>
                    <a:pt x="226410" y="464344"/>
                  </a:cubicBezTo>
                  <a:lnTo>
                    <a:pt x="215933" y="487204"/>
                  </a:lnTo>
                  <a:lnTo>
                    <a:pt x="189262" y="487204"/>
                  </a:lnTo>
                  <a:lnTo>
                    <a:pt x="177833" y="463391"/>
                  </a:lnTo>
                  <a:cubicBezTo>
                    <a:pt x="170213" y="461486"/>
                    <a:pt x="163545" y="458629"/>
                    <a:pt x="156878" y="454819"/>
                  </a:cubicBezTo>
                  <a:lnTo>
                    <a:pt x="132113" y="462439"/>
                  </a:lnTo>
                  <a:lnTo>
                    <a:pt x="113063" y="443389"/>
                  </a:lnTo>
                  <a:lnTo>
                    <a:pt x="121635" y="418624"/>
                  </a:lnTo>
                  <a:cubicBezTo>
                    <a:pt x="117825" y="411956"/>
                    <a:pt x="114967" y="405289"/>
                    <a:pt x="113063" y="397669"/>
                  </a:cubicBezTo>
                  <a:lnTo>
                    <a:pt x="89250" y="386239"/>
                  </a:lnTo>
                  <a:lnTo>
                    <a:pt x="89250" y="359569"/>
                  </a:lnTo>
                  <a:lnTo>
                    <a:pt x="113063" y="348139"/>
                  </a:lnTo>
                  <a:cubicBezTo>
                    <a:pt x="114967" y="340519"/>
                    <a:pt x="117825" y="333851"/>
                    <a:pt x="121635" y="327184"/>
                  </a:cubicBezTo>
                  <a:lnTo>
                    <a:pt x="113063" y="302419"/>
                  </a:lnTo>
                  <a:lnTo>
                    <a:pt x="132113" y="283369"/>
                  </a:lnTo>
                  <a:lnTo>
                    <a:pt x="156878" y="291941"/>
                  </a:lnTo>
                  <a:cubicBezTo>
                    <a:pt x="163545" y="288131"/>
                    <a:pt x="170213" y="285274"/>
                    <a:pt x="177833" y="283369"/>
                  </a:cubicBezTo>
                  <a:lnTo>
                    <a:pt x="189262" y="259556"/>
                  </a:lnTo>
                  <a:lnTo>
                    <a:pt x="216885" y="259556"/>
                  </a:lnTo>
                  <a:lnTo>
                    <a:pt x="228315" y="283369"/>
                  </a:lnTo>
                  <a:cubicBezTo>
                    <a:pt x="235935" y="285274"/>
                    <a:pt x="242603" y="288131"/>
                    <a:pt x="249270" y="291941"/>
                  </a:cubicBezTo>
                  <a:lnTo>
                    <a:pt x="274035" y="283369"/>
                  </a:lnTo>
                  <a:lnTo>
                    <a:pt x="293085" y="302419"/>
                  </a:lnTo>
                  <a:lnTo>
                    <a:pt x="284512" y="327184"/>
                  </a:lnTo>
                  <a:cubicBezTo>
                    <a:pt x="288323" y="333851"/>
                    <a:pt x="291180" y="340519"/>
                    <a:pt x="293085" y="348139"/>
                  </a:cubicBezTo>
                  <a:lnTo>
                    <a:pt x="316898" y="359569"/>
                  </a:lnTo>
                  <a:lnTo>
                    <a:pt x="315945" y="388144"/>
                  </a:lnTo>
                  <a:lnTo>
                    <a:pt x="315945" y="388144"/>
                  </a:lnTo>
                  <a:close/>
                  <a:moveTo>
                    <a:pt x="645510" y="423386"/>
                  </a:moveTo>
                  <a:lnTo>
                    <a:pt x="579788" y="309086"/>
                  </a:lnTo>
                  <a:lnTo>
                    <a:pt x="579788" y="304324"/>
                  </a:lnTo>
                  <a:cubicBezTo>
                    <a:pt x="583598" y="199549"/>
                    <a:pt x="530258" y="101441"/>
                    <a:pt x="439770" y="47149"/>
                  </a:cubicBezTo>
                  <a:cubicBezTo>
                    <a:pt x="349283" y="-6191"/>
                    <a:pt x="237840" y="-6191"/>
                    <a:pt x="147353" y="47149"/>
                  </a:cubicBezTo>
                  <a:cubicBezTo>
                    <a:pt x="56865" y="100489"/>
                    <a:pt x="3525" y="199549"/>
                    <a:pt x="7335" y="304324"/>
                  </a:cubicBezTo>
                  <a:cubicBezTo>
                    <a:pt x="7335" y="394811"/>
                    <a:pt x="48292" y="479584"/>
                    <a:pt x="119730" y="534829"/>
                  </a:cubicBezTo>
                  <a:lnTo>
                    <a:pt x="119730" y="775811"/>
                  </a:lnTo>
                  <a:lnTo>
                    <a:pt x="420720" y="775811"/>
                  </a:lnTo>
                  <a:lnTo>
                    <a:pt x="420720" y="661511"/>
                  </a:lnTo>
                  <a:lnTo>
                    <a:pt x="467393" y="661511"/>
                  </a:lnTo>
                  <a:cubicBezTo>
                    <a:pt x="497873" y="661511"/>
                    <a:pt x="526448" y="649129"/>
                    <a:pt x="547402" y="628174"/>
                  </a:cubicBezTo>
                  <a:cubicBezTo>
                    <a:pt x="568358" y="606266"/>
                    <a:pt x="579788" y="577691"/>
                    <a:pt x="579788" y="547211"/>
                  </a:cubicBezTo>
                  <a:lnTo>
                    <a:pt x="579788" y="490061"/>
                  </a:lnTo>
                  <a:lnTo>
                    <a:pt x="621698" y="490061"/>
                  </a:lnTo>
                  <a:cubicBezTo>
                    <a:pt x="646463" y="487204"/>
                    <a:pt x="668370" y="458629"/>
                    <a:pt x="645510" y="4233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32" name="Γραφικό 30" descr="Γυναίκα">
            <a:extLst>
              <a:ext uri="{FF2B5EF4-FFF2-40B4-BE49-F238E27FC236}">
                <a16:creationId xmlns:a16="http://schemas.microsoft.com/office/drawing/2014/main" xmlns="" id="{B0F6A84D-70D2-4889-9BA2-F5B952580F44}"/>
              </a:ext>
            </a:extLst>
          </p:cNvPr>
          <p:cNvGrpSpPr/>
          <p:nvPr/>
        </p:nvGrpSpPr>
        <p:grpSpPr>
          <a:xfrm>
            <a:off x="8099817" y="2850189"/>
            <a:ext cx="678977" cy="678977"/>
            <a:chOff x="5638800" y="2971800"/>
            <a:chExt cx="914400" cy="914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3" name="Ελεύθερη σχεδίαση: Σχήμα 32">
              <a:extLst>
                <a:ext uri="{FF2B5EF4-FFF2-40B4-BE49-F238E27FC236}">
                  <a16:creationId xmlns:a16="http://schemas.microsoft.com/office/drawing/2014/main" xmlns="" id="{D79109D5-990A-4A72-AF90-5A85F5FD0E80}"/>
                </a:ext>
              </a:extLst>
            </p:cNvPr>
            <p:cNvSpPr/>
            <p:nvPr/>
          </p:nvSpPr>
          <p:spPr>
            <a:xfrm>
              <a:off x="6013609" y="2993231"/>
              <a:ext cx="161925" cy="161925"/>
            </a:xfrm>
            <a:custGeom>
              <a:avLst/>
              <a:gdLst>
                <a:gd name="connsiteX0" fmla="*/ 159544 w 161925"/>
                <a:gd name="connsiteY0" fmla="*/ 83344 h 161925"/>
                <a:gd name="connsiteX1" fmla="*/ 83344 w 161925"/>
                <a:gd name="connsiteY1" fmla="*/ 159544 h 161925"/>
                <a:gd name="connsiteX2" fmla="*/ 7144 w 161925"/>
                <a:gd name="connsiteY2" fmla="*/ 83344 h 161925"/>
                <a:gd name="connsiteX3" fmla="*/ 83344 w 161925"/>
                <a:gd name="connsiteY3" fmla="*/ 7144 h 161925"/>
                <a:gd name="connsiteX4" fmla="*/ 159544 w 161925"/>
                <a:gd name="connsiteY4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9544" y="83344"/>
                  </a:moveTo>
                  <a:cubicBezTo>
                    <a:pt x="159544" y="125428"/>
                    <a:pt x="125428" y="159544"/>
                    <a:pt x="83344" y="159544"/>
                  </a:cubicBezTo>
                  <a:cubicBezTo>
                    <a:pt x="41260" y="159544"/>
                    <a:pt x="7144" y="125428"/>
                    <a:pt x="7144" y="83344"/>
                  </a:cubicBezTo>
                  <a:cubicBezTo>
                    <a:pt x="7144" y="41260"/>
                    <a:pt x="41260" y="7144"/>
                    <a:pt x="83344" y="7144"/>
                  </a:cubicBezTo>
                  <a:cubicBezTo>
                    <a:pt x="125428" y="7144"/>
                    <a:pt x="159544" y="41260"/>
                    <a:pt x="159544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5" name="Ελεύθερη σχεδίαση: Σχήμα 34">
              <a:extLst>
                <a:ext uri="{FF2B5EF4-FFF2-40B4-BE49-F238E27FC236}">
                  <a16:creationId xmlns:a16="http://schemas.microsoft.com/office/drawing/2014/main" xmlns="" id="{8D7BEB5E-8C30-4F37-9506-A74FA940878E}"/>
                </a:ext>
              </a:extLst>
            </p:cNvPr>
            <p:cNvSpPr/>
            <p:nvPr/>
          </p:nvSpPr>
          <p:spPr>
            <a:xfrm>
              <a:off x="5878793" y="3164681"/>
              <a:ext cx="428625" cy="695325"/>
            </a:xfrm>
            <a:custGeom>
              <a:avLst/>
              <a:gdLst>
                <a:gd name="connsiteX0" fmla="*/ 425805 w 428625"/>
                <a:gd name="connsiteY0" fmla="*/ 300514 h 695325"/>
                <a:gd name="connsiteX1" fmla="*/ 357225 w 428625"/>
                <a:gd name="connsiteY1" fmla="*/ 64294 h 695325"/>
                <a:gd name="connsiteX2" fmla="*/ 341985 w 428625"/>
                <a:gd name="connsiteY2" fmla="*/ 43339 h 695325"/>
                <a:gd name="connsiteX3" fmla="*/ 261975 w 428625"/>
                <a:gd name="connsiteY3" fmla="*/ 10954 h 695325"/>
                <a:gd name="connsiteX4" fmla="*/ 218160 w 428625"/>
                <a:gd name="connsiteY4" fmla="*/ 7144 h 695325"/>
                <a:gd name="connsiteX5" fmla="*/ 174345 w 428625"/>
                <a:gd name="connsiteY5" fmla="*/ 10954 h 695325"/>
                <a:gd name="connsiteX6" fmla="*/ 94335 w 428625"/>
                <a:gd name="connsiteY6" fmla="*/ 43339 h 695325"/>
                <a:gd name="connsiteX7" fmla="*/ 79095 w 428625"/>
                <a:gd name="connsiteY7" fmla="*/ 64294 h 695325"/>
                <a:gd name="connsiteX8" fmla="*/ 8610 w 428625"/>
                <a:gd name="connsiteY8" fmla="*/ 300514 h 695325"/>
                <a:gd name="connsiteX9" fmla="*/ 35280 w 428625"/>
                <a:gd name="connsiteY9" fmla="*/ 348139 h 695325"/>
                <a:gd name="connsiteX10" fmla="*/ 46710 w 428625"/>
                <a:gd name="connsiteY10" fmla="*/ 350044 h 695325"/>
                <a:gd name="connsiteX11" fmla="*/ 82905 w 428625"/>
                <a:gd name="connsiteY11" fmla="*/ 323374 h 695325"/>
                <a:gd name="connsiteX12" fmla="*/ 141960 w 428625"/>
                <a:gd name="connsiteY12" fmla="*/ 123349 h 695325"/>
                <a:gd name="connsiteX13" fmla="*/ 141960 w 428625"/>
                <a:gd name="connsiteY13" fmla="*/ 190024 h 695325"/>
                <a:gd name="connsiteX14" fmla="*/ 71475 w 428625"/>
                <a:gd name="connsiteY14" fmla="*/ 426244 h 695325"/>
                <a:gd name="connsiteX15" fmla="*/ 122910 w 428625"/>
                <a:gd name="connsiteY15" fmla="*/ 426244 h 695325"/>
                <a:gd name="connsiteX16" fmla="*/ 122910 w 428625"/>
                <a:gd name="connsiteY16" fmla="*/ 692944 h 695325"/>
                <a:gd name="connsiteX17" fmla="*/ 199110 w 428625"/>
                <a:gd name="connsiteY17" fmla="*/ 692944 h 695325"/>
                <a:gd name="connsiteX18" fmla="*/ 199110 w 428625"/>
                <a:gd name="connsiteY18" fmla="*/ 426244 h 695325"/>
                <a:gd name="connsiteX19" fmla="*/ 237210 w 428625"/>
                <a:gd name="connsiteY19" fmla="*/ 426244 h 695325"/>
                <a:gd name="connsiteX20" fmla="*/ 237210 w 428625"/>
                <a:gd name="connsiteY20" fmla="*/ 692944 h 695325"/>
                <a:gd name="connsiteX21" fmla="*/ 313410 w 428625"/>
                <a:gd name="connsiteY21" fmla="*/ 692944 h 695325"/>
                <a:gd name="connsiteX22" fmla="*/ 313410 w 428625"/>
                <a:gd name="connsiteY22" fmla="*/ 426244 h 695325"/>
                <a:gd name="connsiteX23" fmla="*/ 364845 w 428625"/>
                <a:gd name="connsiteY23" fmla="*/ 426244 h 695325"/>
                <a:gd name="connsiteX24" fmla="*/ 294360 w 428625"/>
                <a:gd name="connsiteY24" fmla="*/ 190024 h 695325"/>
                <a:gd name="connsiteX25" fmla="*/ 294360 w 428625"/>
                <a:gd name="connsiteY25" fmla="*/ 123349 h 695325"/>
                <a:gd name="connsiteX26" fmla="*/ 353415 w 428625"/>
                <a:gd name="connsiteY26" fmla="*/ 323374 h 695325"/>
                <a:gd name="connsiteX27" fmla="*/ 389610 w 428625"/>
                <a:gd name="connsiteY27" fmla="*/ 350044 h 695325"/>
                <a:gd name="connsiteX28" fmla="*/ 401040 w 428625"/>
                <a:gd name="connsiteY28" fmla="*/ 348139 h 695325"/>
                <a:gd name="connsiteX29" fmla="*/ 425805 w 428625"/>
                <a:gd name="connsiteY29" fmla="*/ 300514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28625" h="695325">
                  <a:moveTo>
                    <a:pt x="425805" y="300514"/>
                  </a:moveTo>
                  <a:lnTo>
                    <a:pt x="357225" y="64294"/>
                  </a:lnTo>
                  <a:cubicBezTo>
                    <a:pt x="355320" y="54769"/>
                    <a:pt x="349605" y="47149"/>
                    <a:pt x="341985" y="43339"/>
                  </a:cubicBezTo>
                  <a:cubicBezTo>
                    <a:pt x="319125" y="28099"/>
                    <a:pt x="292455" y="18574"/>
                    <a:pt x="261975" y="10954"/>
                  </a:cubicBezTo>
                  <a:cubicBezTo>
                    <a:pt x="246735" y="9049"/>
                    <a:pt x="233400" y="7144"/>
                    <a:pt x="218160" y="7144"/>
                  </a:cubicBezTo>
                  <a:cubicBezTo>
                    <a:pt x="202920" y="7144"/>
                    <a:pt x="189585" y="9049"/>
                    <a:pt x="174345" y="10954"/>
                  </a:cubicBezTo>
                  <a:cubicBezTo>
                    <a:pt x="143865" y="16669"/>
                    <a:pt x="117195" y="28099"/>
                    <a:pt x="94335" y="43339"/>
                  </a:cubicBezTo>
                  <a:cubicBezTo>
                    <a:pt x="86715" y="49054"/>
                    <a:pt x="81000" y="54769"/>
                    <a:pt x="79095" y="64294"/>
                  </a:cubicBezTo>
                  <a:lnTo>
                    <a:pt x="8610" y="300514"/>
                  </a:lnTo>
                  <a:cubicBezTo>
                    <a:pt x="2895" y="321469"/>
                    <a:pt x="14325" y="342424"/>
                    <a:pt x="35280" y="348139"/>
                  </a:cubicBezTo>
                  <a:cubicBezTo>
                    <a:pt x="39090" y="350044"/>
                    <a:pt x="42900" y="350044"/>
                    <a:pt x="46710" y="350044"/>
                  </a:cubicBezTo>
                  <a:cubicBezTo>
                    <a:pt x="63855" y="350044"/>
                    <a:pt x="79095" y="338614"/>
                    <a:pt x="82905" y="323374"/>
                  </a:cubicBezTo>
                  <a:lnTo>
                    <a:pt x="141960" y="123349"/>
                  </a:lnTo>
                  <a:lnTo>
                    <a:pt x="141960" y="190024"/>
                  </a:lnTo>
                  <a:lnTo>
                    <a:pt x="71475" y="426244"/>
                  </a:lnTo>
                  <a:lnTo>
                    <a:pt x="122910" y="426244"/>
                  </a:lnTo>
                  <a:lnTo>
                    <a:pt x="122910" y="692944"/>
                  </a:lnTo>
                  <a:lnTo>
                    <a:pt x="199110" y="692944"/>
                  </a:lnTo>
                  <a:lnTo>
                    <a:pt x="199110" y="426244"/>
                  </a:lnTo>
                  <a:lnTo>
                    <a:pt x="237210" y="426244"/>
                  </a:lnTo>
                  <a:lnTo>
                    <a:pt x="237210" y="692944"/>
                  </a:lnTo>
                  <a:lnTo>
                    <a:pt x="313410" y="692944"/>
                  </a:lnTo>
                  <a:lnTo>
                    <a:pt x="313410" y="426244"/>
                  </a:lnTo>
                  <a:lnTo>
                    <a:pt x="364845" y="426244"/>
                  </a:lnTo>
                  <a:lnTo>
                    <a:pt x="294360" y="190024"/>
                  </a:lnTo>
                  <a:lnTo>
                    <a:pt x="294360" y="123349"/>
                  </a:lnTo>
                  <a:lnTo>
                    <a:pt x="353415" y="323374"/>
                  </a:lnTo>
                  <a:cubicBezTo>
                    <a:pt x="359130" y="340519"/>
                    <a:pt x="374370" y="350044"/>
                    <a:pt x="389610" y="350044"/>
                  </a:cubicBezTo>
                  <a:cubicBezTo>
                    <a:pt x="393420" y="350044"/>
                    <a:pt x="397230" y="350044"/>
                    <a:pt x="401040" y="348139"/>
                  </a:cubicBezTo>
                  <a:cubicBezTo>
                    <a:pt x="420090" y="342424"/>
                    <a:pt x="431520" y="321469"/>
                    <a:pt x="425805" y="3005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36" name="Ορθογώνιο 35">
            <a:extLst>
              <a:ext uri="{FF2B5EF4-FFF2-40B4-BE49-F238E27FC236}">
                <a16:creationId xmlns:a16="http://schemas.microsoft.com/office/drawing/2014/main" xmlns="" id="{C1F09C42-292F-409B-8EA7-6B7EE95665D4}"/>
              </a:ext>
            </a:extLst>
          </p:cNvPr>
          <p:cNvSpPr/>
          <p:nvPr/>
        </p:nvSpPr>
        <p:spPr>
          <a:xfrm>
            <a:off x="5548291" y="5160695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600" dirty="0"/>
              <a:t>Είναι διαφοροποιημένα μεταξύ τους ανάλογα με τις περιοχές (τμήματα) που η κάθε ομάδα έχει εξειδικευμένη εμπειρία και γνώση</a:t>
            </a:r>
          </a:p>
        </p:txBody>
      </p:sp>
    </p:spTree>
    <p:extLst>
      <p:ext uri="{BB962C8B-B14F-4D97-AF65-F5344CB8AC3E}">
        <p14:creationId xmlns:p14="http://schemas.microsoft.com/office/powerpoint/2010/main" xmlns="" val="397736374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31800" y="207010"/>
            <a:ext cx="11339830" cy="800735"/>
          </a:xfrm>
        </p:spPr>
        <p:txBody>
          <a:bodyPr rtlCol="0"/>
          <a:lstStyle/>
          <a:p>
            <a:pPr algn="ctr"/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Παράδειγμα: Τρόπος σκέψης ενός διευθυντού παραγωγής</a:t>
            </a:r>
            <a:endParaRPr lang="el-GR" sz="2400" dirty="0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3"/>
          </p:nvPr>
        </p:nvSpPr>
        <p:spPr/>
        <p:txBody>
          <a:bodyPr rtlCol="0"/>
          <a:lstStyle/>
          <a:p>
            <a:r>
              <a:rPr lang="el-GR" dirty="0"/>
              <a:t>Τη μείωση του κόστους παραγωγής</a:t>
            </a:r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35"/>
          </p:nvPr>
        </p:nvSpPr>
        <p:spPr/>
        <p:txBody>
          <a:bodyPr rtlCol="0"/>
          <a:lstStyle/>
          <a:p>
            <a:r>
              <a:rPr lang="el-GR" dirty="0"/>
              <a:t>Την εκπλήρωση των ημερησίων ορίων (πλαφόν) παραγωγής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37"/>
          </p:nvPr>
        </p:nvSpPr>
        <p:spPr>
          <a:xfrm>
            <a:off x="7497454" y="3971432"/>
            <a:ext cx="1980000" cy="360000"/>
          </a:xfrm>
        </p:spPr>
        <p:txBody>
          <a:bodyPr rtlCol="0"/>
          <a:lstStyle/>
          <a:p>
            <a:r>
              <a:rPr lang="el-GR" dirty="0"/>
              <a:t>Την αυστηρή τήρηση κανόνων και κανονισμών</a:t>
            </a:r>
          </a:p>
        </p:txBody>
      </p:sp>
      <p:sp>
        <p:nvSpPr>
          <p:cNvPr id="10" name="Θέση κειμένου 9"/>
          <p:cNvSpPr>
            <a:spLocks noGrp="1"/>
          </p:cNvSpPr>
          <p:nvPr>
            <p:ph type="body" sz="quarter" idx="38"/>
          </p:nvPr>
        </p:nvSpPr>
        <p:spPr>
          <a:xfrm>
            <a:off x="3538663" y="1007203"/>
            <a:ext cx="5126103" cy="450453"/>
          </a:xfrm>
        </p:spPr>
        <p:txBody>
          <a:bodyPr rtlCol="0"/>
          <a:lstStyle/>
          <a:p>
            <a:r>
              <a:rPr lang="el-GR" sz="1800" dirty="0"/>
              <a:t>Πιθανόν να είναι κυρίαρχα προσανατολισμένος προς: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56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20" name="Γραφικό 33" descr="Λίστα">
            <a:extLst>
              <a:ext uri="{FF2B5EF4-FFF2-40B4-BE49-F238E27FC236}">
                <a16:creationId xmlns:a16="http://schemas.microsoft.com/office/drawing/2014/main" xmlns="" id="{DF3A0092-7741-4F80-B6B0-0136EAF48EC1}"/>
              </a:ext>
            </a:extLst>
          </p:cNvPr>
          <p:cNvGrpSpPr/>
          <p:nvPr/>
        </p:nvGrpSpPr>
        <p:grpSpPr>
          <a:xfrm>
            <a:off x="8075131" y="2441890"/>
            <a:ext cx="824646" cy="800735"/>
            <a:chOff x="5638800" y="2971800"/>
            <a:chExt cx="580041" cy="58004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1" name="Ελεύθερη σχεδίαση: Σχήμα 20">
              <a:extLst>
                <a:ext uri="{FF2B5EF4-FFF2-40B4-BE49-F238E27FC236}">
                  <a16:creationId xmlns:a16="http://schemas.microsoft.com/office/drawing/2014/main" xmlns="" id="{DA776D9B-9698-4D62-83D1-7E4B9FAA4A0E}"/>
                </a:ext>
              </a:extLst>
            </p:cNvPr>
            <p:cNvSpPr/>
            <p:nvPr/>
          </p:nvSpPr>
          <p:spPr>
            <a:xfrm>
              <a:off x="5738683" y="3017305"/>
              <a:ext cx="374610" cy="483368"/>
            </a:xfrm>
            <a:custGeom>
              <a:avLst/>
              <a:gdLst>
                <a:gd name="connsiteX0" fmla="*/ 39085 w 374609"/>
                <a:gd name="connsiteY0" fmla="*/ 39085 h 483367"/>
                <a:gd name="connsiteX1" fmla="*/ 341189 w 374609"/>
                <a:gd name="connsiteY1" fmla="*/ 39085 h 483367"/>
                <a:gd name="connsiteX2" fmla="*/ 341189 w 374609"/>
                <a:gd name="connsiteY2" fmla="*/ 449947 h 483367"/>
                <a:gd name="connsiteX3" fmla="*/ 39085 w 374609"/>
                <a:gd name="connsiteY3" fmla="*/ 449947 h 483367"/>
                <a:gd name="connsiteX4" fmla="*/ 39085 w 374609"/>
                <a:gd name="connsiteY4" fmla="*/ 39085 h 483367"/>
                <a:gd name="connsiteX5" fmla="*/ 2832 w 374609"/>
                <a:gd name="connsiteY5" fmla="*/ 486200 h 483367"/>
                <a:gd name="connsiteX6" fmla="*/ 377442 w 374609"/>
                <a:gd name="connsiteY6" fmla="*/ 486200 h 483367"/>
                <a:gd name="connsiteX7" fmla="*/ 377442 w 374609"/>
                <a:gd name="connsiteY7" fmla="*/ 2832 h 483367"/>
                <a:gd name="connsiteX8" fmla="*/ 2832 w 374609"/>
                <a:gd name="connsiteY8" fmla="*/ 2832 h 483367"/>
                <a:gd name="connsiteX9" fmla="*/ 2832 w 374609"/>
                <a:gd name="connsiteY9" fmla="*/ 486200 h 48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4609" h="483367">
                  <a:moveTo>
                    <a:pt x="39085" y="39085"/>
                  </a:moveTo>
                  <a:lnTo>
                    <a:pt x="341189" y="39085"/>
                  </a:lnTo>
                  <a:lnTo>
                    <a:pt x="341189" y="449947"/>
                  </a:lnTo>
                  <a:lnTo>
                    <a:pt x="39085" y="449947"/>
                  </a:lnTo>
                  <a:lnTo>
                    <a:pt x="39085" y="39085"/>
                  </a:lnTo>
                  <a:close/>
                  <a:moveTo>
                    <a:pt x="2832" y="486200"/>
                  </a:moveTo>
                  <a:lnTo>
                    <a:pt x="377442" y="486200"/>
                  </a:lnTo>
                  <a:lnTo>
                    <a:pt x="377442" y="2832"/>
                  </a:lnTo>
                  <a:lnTo>
                    <a:pt x="2832" y="2832"/>
                  </a:lnTo>
                  <a:lnTo>
                    <a:pt x="2832" y="486200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2" name="Ελεύθερη σχεδίαση: Σχήμα 21">
              <a:extLst>
                <a:ext uri="{FF2B5EF4-FFF2-40B4-BE49-F238E27FC236}">
                  <a16:creationId xmlns:a16="http://schemas.microsoft.com/office/drawing/2014/main" xmlns="" id="{4991888F-9F90-497B-8AD3-E3A3715CCDE0}"/>
                </a:ext>
              </a:extLst>
            </p:cNvPr>
            <p:cNvSpPr/>
            <p:nvPr/>
          </p:nvSpPr>
          <p:spPr>
            <a:xfrm>
              <a:off x="5817231" y="3089810"/>
              <a:ext cx="48337" cy="48337"/>
            </a:xfrm>
            <a:custGeom>
              <a:avLst/>
              <a:gdLst>
                <a:gd name="connsiteX0" fmla="*/ 2832 w 48336"/>
                <a:gd name="connsiteY0" fmla="*/ 2832 h 48336"/>
                <a:gd name="connsiteX1" fmla="*/ 51169 w 48336"/>
                <a:gd name="connsiteY1" fmla="*/ 2832 h 48336"/>
                <a:gd name="connsiteX2" fmla="*/ 51169 w 48336"/>
                <a:gd name="connsiteY2" fmla="*/ 51169 h 48336"/>
                <a:gd name="connsiteX3" fmla="*/ 2832 w 48336"/>
                <a:gd name="connsiteY3" fmla="*/ 51169 h 4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36" h="48336">
                  <a:moveTo>
                    <a:pt x="2832" y="2832"/>
                  </a:moveTo>
                  <a:lnTo>
                    <a:pt x="51169" y="2832"/>
                  </a:lnTo>
                  <a:lnTo>
                    <a:pt x="51169" y="51169"/>
                  </a:lnTo>
                  <a:lnTo>
                    <a:pt x="2832" y="51169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3" name="Ελεύθερη σχεδίαση: Σχήμα 22">
              <a:extLst>
                <a:ext uri="{FF2B5EF4-FFF2-40B4-BE49-F238E27FC236}">
                  <a16:creationId xmlns:a16="http://schemas.microsoft.com/office/drawing/2014/main" xmlns="" id="{5EE5D2C9-0852-45A7-9FE7-7DC4001CEB1A}"/>
                </a:ext>
              </a:extLst>
            </p:cNvPr>
            <p:cNvSpPr/>
            <p:nvPr/>
          </p:nvSpPr>
          <p:spPr>
            <a:xfrm>
              <a:off x="5913904" y="3101894"/>
              <a:ext cx="120842" cy="24168"/>
            </a:xfrm>
            <a:custGeom>
              <a:avLst/>
              <a:gdLst>
                <a:gd name="connsiteX0" fmla="*/ 2832 w 120841"/>
                <a:gd name="connsiteY0" fmla="*/ 2832 h 24168"/>
                <a:gd name="connsiteX1" fmla="*/ 123674 w 120841"/>
                <a:gd name="connsiteY1" fmla="*/ 2832 h 24168"/>
                <a:gd name="connsiteX2" fmla="*/ 123674 w 120841"/>
                <a:gd name="connsiteY2" fmla="*/ 27001 h 24168"/>
                <a:gd name="connsiteX3" fmla="*/ 2832 w 120841"/>
                <a:gd name="connsiteY3" fmla="*/ 27001 h 2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841" h="24168">
                  <a:moveTo>
                    <a:pt x="2832" y="2832"/>
                  </a:moveTo>
                  <a:lnTo>
                    <a:pt x="123674" y="2832"/>
                  </a:lnTo>
                  <a:lnTo>
                    <a:pt x="123674" y="27001"/>
                  </a:lnTo>
                  <a:lnTo>
                    <a:pt x="2832" y="27001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4" name="Ελεύθερη σχεδίαση: Σχήμα 23">
              <a:extLst>
                <a:ext uri="{FF2B5EF4-FFF2-40B4-BE49-F238E27FC236}">
                  <a16:creationId xmlns:a16="http://schemas.microsoft.com/office/drawing/2014/main" xmlns="" id="{9A3BDA17-0A06-4A78-B561-DC98AEC8A08C}"/>
                </a:ext>
              </a:extLst>
            </p:cNvPr>
            <p:cNvSpPr/>
            <p:nvPr/>
          </p:nvSpPr>
          <p:spPr>
            <a:xfrm>
              <a:off x="5817231" y="3186483"/>
              <a:ext cx="48337" cy="48337"/>
            </a:xfrm>
            <a:custGeom>
              <a:avLst/>
              <a:gdLst>
                <a:gd name="connsiteX0" fmla="*/ 2832 w 48336"/>
                <a:gd name="connsiteY0" fmla="*/ 2832 h 48336"/>
                <a:gd name="connsiteX1" fmla="*/ 51169 w 48336"/>
                <a:gd name="connsiteY1" fmla="*/ 2832 h 48336"/>
                <a:gd name="connsiteX2" fmla="*/ 51169 w 48336"/>
                <a:gd name="connsiteY2" fmla="*/ 51169 h 48336"/>
                <a:gd name="connsiteX3" fmla="*/ 2832 w 48336"/>
                <a:gd name="connsiteY3" fmla="*/ 51169 h 4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36" h="48336">
                  <a:moveTo>
                    <a:pt x="2832" y="2832"/>
                  </a:moveTo>
                  <a:lnTo>
                    <a:pt x="51169" y="2832"/>
                  </a:lnTo>
                  <a:lnTo>
                    <a:pt x="51169" y="51169"/>
                  </a:lnTo>
                  <a:lnTo>
                    <a:pt x="2832" y="51169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5" name="Ελεύθερη σχεδίαση: Σχήμα 24">
              <a:extLst>
                <a:ext uri="{FF2B5EF4-FFF2-40B4-BE49-F238E27FC236}">
                  <a16:creationId xmlns:a16="http://schemas.microsoft.com/office/drawing/2014/main" xmlns="" id="{98DAED23-8388-44E7-9A5C-6D55456A7ACE}"/>
                </a:ext>
              </a:extLst>
            </p:cNvPr>
            <p:cNvSpPr/>
            <p:nvPr/>
          </p:nvSpPr>
          <p:spPr>
            <a:xfrm>
              <a:off x="5913904" y="3198567"/>
              <a:ext cx="120842" cy="24168"/>
            </a:xfrm>
            <a:custGeom>
              <a:avLst/>
              <a:gdLst>
                <a:gd name="connsiteX0" fmla="*/ 2832 w 120841"/>
                <a:gd name="connsiteY0" fmla="*/ 2832 h 24168"/>
                <a:gd name="connsiteX1" fmla="*/ 123674 w 120841"/>
                <a:gd name="connsiteY1" fmla="*/ 2832 h 24168"/>
                <a:gd name="connsiteX2" fmla="*/ 123674 w 120841"/>
                <a:gd name="connsiteY2" fmla="*/ 27001 h 24168"/>
                <a:gd name="connsiteX3" fmla="*/ 2832 w 120841"/>
                <a:gd name="connsiteY3" fmla="*/ 27001 h 2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841" h="24168">
                  <a:moveTo>
                    <a:pt x="2832" y="2832"/>
                  </a:moveTo>
                  <a:lnTo>
                    <a:pt x="123674" y="2832"/>
                  </a:lnTo>
                  <a:lnTo>
                    <a:pt x="123674" y="27001"/>
                  </a:lnTo>
                  <a:lnTo>
                    <a:pt x="2832" y="27001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6" name="Ελεύθερη σχεδίαση: Σχήμα 25">
              <a:extLst>
                <a:ext uri="{FF2B5EF4-FFF2-40B4-BE49-F238E27FC236}">
                  <a16:creationId xmlns:a16="http://schemas.microsoft.com/office/drawing/2014/main" xmlns="" id="{F9C24DDD-6098-481C-B171-656B9CD38C37}"/>
                </a:ext>
              </a:extLst>
            </p:cNvPr>
            <p:cNvSpPr/>
            <p:nvPr/>
          </p:nvSpPr>
          <p:spPr>
            <a:xfrm>
              <a:off x="5817231" y="3283157"/>
              <a:ext cx="48337" cy="48337"/>
            </a:xfrm>
            <a:custGeom>
              <a:avLst/>
              <a:gdLst>
                <a:gd name="connsiteX0" fmla="*/ 2832 w 48336"/>
                <a:gd name="connsiteY0" fmla="*/ 2832 h 48336"/>
                <a:gd name="connsiteX1" fmla="*/ 51169 w 48336"/>
                <a:gd name="connsiteY1" fmla="*/ 2832 h 48336"/>
                <a:gd name="connsiteX2" fmla="*/ 51169 w 48336"/>
                <a:gd name="connsiteY2" fmla="*/ 51169 h 48336"/>
                <a:gd name="connsiteX3" fmla="*/ 2832 w 48336"/>
                <a:gd name="connsiteY3" fmla="*/ 51169 h 4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36" h="48336">
                  <a:moveTo>
                    <a:pt x="2832" y="2832"/>
                  </a:moveTo>
                  <a:lnTo>
                    <a:pt x="51169" y="2832"/>
                  </a:lnTo>
                  <a:lnTo>
                    <a:pt x="51169" y="51169"/>
                  </a:lnTo>
                  <a:lnTo>
                    <a:pt x="2832" y="51169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7" name="Ελεύθερη σχεδίαση: Σχήμα 26">
              <a:extLst>
                <a:ext uri="{FF2B5EF4-FFF2-40B4-BE49-F238E27FC236}">
                  <a16:creationId xmlns:a16="http://schemas.microsoft.com/office/drawing/2014/main" xmlns="" id="{3D12C531-AE08-4F77-8C11-11C864C5DC1D}"/>
                </a:ext>
              </a:extLst>
            </p:cNvPr>
            <p:cNvSpPr/>
            <p:nvPr/>
          </p:nvSpPr>
          <p:spPr>
            <a:xfrm>
              <a:off x="5913904" y="3295241"/>
              <a:ext cx="120842" cy="24168"/>
            </a:xfrm>
            <a:custGeom>
              <a:avLst/>
              <a:gdLst>
                <a:gd name="connsiteX0" fmla="*/ 2832 w 120841"/>
                <a:gd name="connsiteY0" fmla="*/ 2832 h 24168"/>
                <a:gd name="connsiteX1" fmla="*/ 123674 w 120841"/>
                <a:gd name="connsiteY1" fmla="*/ 2832 h 24168"/>
                <a:gd name="connsiteX2" fmla="*/ 123674 w 120841"/>
                <a:gd name="connsiteY2" fmla="*/ 27001 h 24168"/>
                <a:gd name="connsiteX3" fmla="*/ 2832 w 120841"/>
                <a:gd name="connsiteY3" fmla="*/ 27001 h 2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841" h="24168">
                  <a:moveTo>
                    <a:pt x="2832" y="2832"/>
                  </a:moveTo>
                  <a:lnTo>
                    <a:pt x="123674" y="2832"/>
                  </a:lnTo>
                  <a:lnTo>
                    <a:pt x="123674" y="27001"/>
                  </a:lnTo>
                  <a:lnTo>
                    <a:pt x="2832" y="27001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8" name="Ελεύθερη σχεδίαση: Σχήμα 27">
              <a:extLst>
                <a:ext uri="{FF2B5EF4-FFF2-40B4-BE49-F238E27FC236}">
                  <a16:creationId xmlns:a16="http://schemas.microsoft.com/office/drawing/2014/main" xmlns="" id="{9AE7DBBF-28F2-48C7-8878-D2F841EA67FA}"/>
                </a:ext>
              </a:extLst>
            </p:cNvPr>
            <p:cNvSpPr/>
            <p:nvPr/>
          </p:nvSpPr>
          <p:spPr>
            <a:xfrm>
              <a:off x="5817231" y="3379830"/>
              <a:ext cx="48337" cy="48337"/>
            </a:xfrm>
            <a:custGeom>
              <a:avLst/>
              <a:gdLst>
                <a:gd name="connsiteX0" fmla="*/ 2832 w 48336"/>
                <a:gd name="connsiteY0" fmla="*/ 2832 h 48336"/>
                <a:gd name="connsiteX1" fmla="*/ 51169 w 48336"/>
                <a:gd name="connsiteY1" fmla="*/ 2832 h 48336"/>
                <a:gd name="connsiteX2" fmla="*/ 51169 w 48336"/>
                <a:gd name="connsiteY2" fmla="*/ 51169 h 48336"/>
                <a:gd name="connsiteX3" fmla="*/ 2832 w 48336"/>
                <a:gd name="connsiteY3" fmla="*/ 51169 h 4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36" h="48336">
                  <a:moveTo>
                    <a:pt x="2832" y="2832"/>
                  </a:moveTo>
                  <a:lnTo>
                    <a:pt x="51169" y="2832"/>
                  </a:lnTo>
                  <a:lnTo>
                    <a:pt x="51169" y="51169"/>
                  </a:lnTo>
                  <a:lnTo>
                    <a:pt x="2832" y="51169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9" name="Ελεύθερη σχεδίαση: Σχήμα 28">
              <a:extLst>
                <a:ext uri="{FF2B5EF4-FFF2-40B4-BE49-F238E27FC236}">
                  <a16:creationId xmlns:a16="http://schemas.microsoft.com/office/drawing/2014/main" xmlns="" id="{3E64450B-40D8-4E33-8778-5ABD5D746E43}"/>
                </a:ext>
              </a:extLst>
            </p:cNvPr>
            <p:cNvSpPr/>
            <p:nvPr/>
          </p:nvSpPr>
          <p:spPr>
            <a:xfrm>
              <a:off x="5913904" y="3391914"/>
              <a:ext cx="120842" cy="24168"/>
            </a:xfrm>
            <a:custGeom>
              <a:avLst/>
              <a:gdLst>
                <a:gd name="connsiteX0" fmla="*/ 2832 w 120841"/>
                <a:gd name="connsiteY0" fmla="*/ 2832 h 24168"/>
                <a:gd name="connsiteX1" fmla="*/ 123674 w 120841"/>
                <a:gd name="connsiteY1" fmla="*/ 2832 h 24168"/>
                <a:gd name="connsiteX2" fmla="*/ 123674 w 120841"/>
                <a:gd name="connsiteY2" fmla="*/ 27001 h 24168"/>
                <a:gd name="connsiteX3" fmla="*/ 2832 w 120841"/>
                <a:gd name="connsiteY3" fmla="*/ 27001 h 2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841" h="24168">
                  <a:moveTo>
                    <a:pt x="2832" y="2832"/>
                  </a:moveTo>
                  <a:lnTo>
                    <a:pt x="123674" y="2832"/>
                  </a:lnTo>
                  <a:lnTo>
                    <a:pt x="123674" y="27001"/>
                  </a:lnTo>
                  <a:lnTo>
                    <a:pt x="2832" y="27001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6" name="Ορθογώνιο 5">
            <a:extLst>
              <a:ext uri="{FF2B5EF4-FFF2-40B4-BE49-F238E27FC236}">
                <a16:creationId xmlns:a16="http://schemas.microsoft.com/office/drawing/2014/main" xmlns="" id="{96954121-D923-4692-B0AF-09F32A06D995}"/>
              </a:ext>
            </a:extLst>
          </p:cNvPr>
          <p:cNvSpPr/>
          <p:nvPr/>
        </p:nvSpPr>
        <p:spPr>
          <a:xfrm>
            <a:off x="2923759" y="5559337"/>
            <a:ext cx="63559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Ούτως ώστε να είναι εξασφαλισμένη μια αποδοτική και αποτελεσματική διαδικασία παραγωγής</a:t>
            </a:r>
          </a:p>
        </p:txBody>
      </p:sp>
      <p:grpSp>
        <p:nvGrpSpPr>
          <p:cNvPr id="12" name="Γραφικό 10" descr="Καθοδική τάση">
            <a:extLst>
              <a:ext uri="{FF2B5EF4-FFF2-40B4-BE49-F238E27FC236}">
                <a16:creationId xmlns:a16="http://schemas.microsoft.com/office/drawing/2014/main" xmlns="" id="{B6B37CE0-75DB-4E6B-96CF-F1CD911564E2}"/>
              </a:ext>
            </a:extLst>
          </p:cNvPr>
          <p:cNvGrpSpPr/>
          <p:nvPr/>
        </p:nvGrpSpPr>
        <p:grpSpPr>
          <a:xfrm>
            <a:off x="3304650" y="2388392"/>
            <a:ext cx="914400" cy="914400"/>
            <a:chOff x="5638800" y="2971800"/>
            <a:chExt cx="914400" cy="91440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0" name="Ελεύθερη σχεδίαση: Σχήμα 29">
              <a:extLst>
                <a:ext uri="{FF2B5EF4-FFF2-40B4-BE49-F238E27FC236}">
                  <a16:creationId xmlns:a16="http://schemas.microsoft.com/office/drawing/2014/main" xmlns="" id="{50333DEF-8F4A-4DE0-BACE-A015BA6BD158}"/>
                </a:ext>
              </a:extLst>
            </p:cNvPr>
            <p:cNvSpPr/>
            <p:nvPr/>
          </p:nvSpPr>
          <p:spPr>
            <a:xfrm>
              <a:off x="5765006" y="3098006"/>
              <a:ext cx="657225" cy="657225"/>
            </a:xfrm>
            <a:custGeom>
              <a:avLst/>
              <a:gdLst>
                <a:gd name="connsiteX0" fmla="*/ 64294 w 657225"/>
                <a:gd name="connsiteY0" fmla="*/ 7144 h 657225"/>
                <a:gd name="connsiteX1" fmla="*/ 7144 w 657225"/>
                <a:gd name="connsiteY1" fmla="*/ 7144 h 657225"/>
                <a:gd name="connsiteX2" fmla="*/ 7144 w 657225"/>
                <a:gd name="connsiteY2" fmla="*/ 654844 h 657225"/>
                <a:gd name="connsiteX3" fmla="*/ 654844 w 657225"/>
                <a:gd name="connsiteY3" fmla="*/ 654844 h 657225"/>
                <a:gd name="connsiteX4" fmla="*/ 654844 w 657225"/>
                <a:gd name="connsiteY4" fmla="*/ 597694 h 657225"/>
                <a:gd name="connsiteX5" fmla="*/ 64294 w 657225"/>
                <a:gd name="connsiteY5" fmla="*/ 597694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7225" h="657225">
                  <a:moveTo>
                    <a:pt x="64294" y="7144"/>
                  </a:moveTo>
                  <a:lnTo>
                    <a:pt x="7144" y="7144"/>
                  </a:lnTo>
                  <a:lnTo>
                    <a:pt x="7144" y="654844"/>
                  </a:lnTo>
                  <a:lnTo>
                    <a:pt x="654844" y="654844"/>
                  </a:lnTo>
                  <a:lnTo>
                    <a:pt x="654844" y="597694"/>
                  </a:lnTo>
                  <a:lnTo>
                    <a:pt x="64294" y="5976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1" name="Ελεύθερη σχεδίαση: Σχήμα 30">
              <a:extLst>
                <a:ext uri="{FF2B5EF4-FFF2-40B4-BE49-F238E27FC236}">
                  <a16:creationId xmlns:a16="http://schemas.microsoft.com/office/drawing/2014/main" xmlns="" id="{25C1293F-0639-4D9B-AFA5-4941A0B54A0B}"/>
                </a:ext>
              </a:extLst>
            </p:cNvPr>
            <p:cNvSpPr/>
            <p:nvPr/>
          </p:nvSpPr>
          <p:spPr>
            <a:xfrm>
              <a:off x="5859304" y="3258979"/>
              <a:ext cx="561975" cy="333375"/>
            </a:xfrm>
            <a:custGeom>
              <a:avLst/>
              <a:gdLst>
                <a:gd name="connsiteX0" fmla="*/ 504349 w 561975"/>
                <a:gd name="connsiteY0" fmla="*/ 235744 h 333375"/>
                <a:gd name="connsiteX1" fmla="*/ 389096 w 561975"/>
                <a:gd name="connsiteY1" fmla="*/ 120491 h 333375"/>
                <a:gd name="connsiteX2" fmla="*/ 331946 w 561975"/>
                <a:gd name="connsiteY2" fmla="*/ 177641 h 333375"/>
                <a:gd name="connsiteX3" fmla="*/ 236696 w 561975"/>
                <a:gd name="connsiteY3" fmla="*/ 82391 h 333375"/>
                <a:gd name="connsiteX4" fmla="*/ 179546 w 561975"/>
                <a:gd name="connsiteY4" fmla="*/ 139541 h 333375"/>
                <a:gd name="connsiteX5" fmla="*/ 47149 w 561975"/>
                <a:gd name="connsiteY5" fmla="*/ 7144 h 333375"/>
                <a:gd name="connsiteX6" fmla="*/ 7144 w 561975"/>
                <a:gd name="connsiteY6" fmla="*/ 47149 h 333375"/>
                <a:gd name="connsiteX7" fmla="*/ 179546 w 561975"/>
                <a:gd name="connsiteY7" fmla="*/ 219551 h 333375"/>
                <a:gd name="connsiteX8" fmla="*/ 236696 w 561975"/>
                <a:gd name="connsiteY8" fmla="*/ 162401 h 333375"/>
                <a:gd name="connsiteX9" fmla="*/ 331946 w 561975"/>
                <a:gd name="connsiteY9" fmla="*/ 257651 h 333375"/>
                <a:gd name="connsiteX10" fmla="*/ 389096 w 561975"/>
                <a:gd name="connsiteY10" fmla="*/ 200501 h 333375"/>
                <a:gd name="connsiteX11" fmla="*/ 464344 w 561975"/>
                <a:gd name="connsiteY11" fmla="*/ 275749 h 333375"/>
                <a:gd name="connsiteX12" fmla="*/ 408146 w 561975"/>
                <a:gd name="connsiteY12" fmla="*/ 331946 h 333375"/>
                <a:gd name="connsiteX13" fmla="*/ 560546 w 561975"/>
                <a:gd name="connsiteY13" fmla="*/ 331946 h 333375"/>
                <a:gd name="connsiteX14" fmla="*/ 560546 w 561975"/>
                <a:gd name="connsiteY14" fmla="*/ 179546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61975" h="333375">
                  <a:moveTo>
                    <a:pt x="504349" y="235744"/>
                  </a:moveTo>
                  <a:lnTo>
                    <a:pt x="389096" y="120491"/>
                  </a:lnTo>
                  <a:lnTo>
                    <a:pt x="331946" y="177641"/>
                  </a:lnTo>
                  <a:lnTo>
                    <a:pt x="236696" y="82391"/>
                  </a:lnTo>
                  <a:lnTo>
                    <a:pt x="179546" y="139541"/>
                  </a:lnTo>
                  <a:lnTo>
                    <a:pt x="47149" y="7144"/>
                  </a:lnTo>
                  <a:lnTo>
                    <a:pt x="7144" y="47149"/>
                  </a:lnTo>
                  <a:lnTo>
                    <a:pt x="179546" y="219551"/>
                  </a:lnTo>
                  <a:lnTo>
                    <a:pt x="236696" y="162401"/>
                  </a:lnTo>
                  <a:lnTo>
                    <a:pt x="331946" y="257651"/>
                  </a:lnTo>
                  <a:lnTo>
                    <a:pt x="389096" y="200501"/>
                  </a:lnTo>
                  <a:lnTo>
                    <a:pt x="464344" y="275749"/>
                  </a:lnTo>
                  <a:lnTo>
                    <a:pt x="408146" y="331946"/>
                  </a:lnTo>
                  <a:lnTo>
                    <a:pt x="560546" y="331946"/>
                  </a:lnTo>
                  <a:lnTo>
                    <a:pt x="560546" y="1795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 dirty="0"/>
            </a:p>
          </p:txBody>
        </p:sp>
      </p:grpSp>
      <p:pic>
        <p:nvPicPr>
          <p:cNvPr id="33" name="Γραφικό 32" descr="Ημερήσιο ημερολόγιο">
            <a:extLst>
              <a:ext uri="{FF2B5EF4-FFF2-40B4-BE49-F238E27FC236}">
                <a16:creationId xmlns:a16="http://schemas.microsoft.com/office/drawing/2014/main" xmlns="" id="{F30D38FF-1CE3-4BD2-894D-520CB3226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685486" y="2420906"/>
            <a:ext cx="821028" cy="90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477020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31800" y="207010"/>
            <a:ext cx="11339830" cy="800735"/>
          </a:xfrm>
        </p:spPr>
        <p:txBody>
          <a:bodyPr rtlCol="0"/>
          <a:lstStyle/>
          <a:p>
            <a:pPr algn="ctr"/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Παράδειγμα: Τρόπος σκέψης ενός διευθυντού μάρκετινγκ</a:t>
            </a:r>
            <a:r>
              <a:rPr lang="el-GR" dirty="0"/>
              <a:t/>
            </a:r>
            <a:br>
              <a:rPr lang="el-GR" dirty="0"/>
            </a:br>
            <a:endParaRPr lang="el-GR" sz="2400" dirty="0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3"/>
          </p:nvPr>
        </p:nvSpPr>
        <p:spPr/>
        <p:txBody>
          <a:bodyPr rtlCol="0"/>
          <a:lstStyle/>
          <a:p>
            <a:r>
              <a:rPr lang="el-GR" dirty="0"/>
              <a:t>Την αύξηση του όγκου των πωλήσεων</a:t>
            </a:r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35"/>
          </p:nvPr>
        </p:nvSpPr>
        <p:spPr/>
        <p:txBody>
          <a:bodyPr rtlCol="0"/>
          <a:lstStyle/>
          <a:p>
            <a:r>
              <a:rPr lang="el-GR" dirty="0"/>
              <a:t>Τις δυνατότητες εισαγωγής νέων προϊόντων στην αγορά τα επόμενα 3 χρόνια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37"/>
          </p:nvPr>
        </p:nvSpPr>
        <p:spPr>
          <a:xfrm>
            <a:off x="7497454" y="3971432"/>
            <a:ext cx="1980000" cy="360000"/>
          </a:xfrm>
        </p:spPr>
        <p:txBody>
          <a:bodyPr rtlCol="0"/>
          <a:lstStyle/>
          <a:p>
            <a:r>
              <a:rPr lang="el-GR" dirty="0"/>
              <a:t>Την ύπαρξη όσο το δυνατόν περισσότερο ελαστικών κανόνων και κανονισμών</a:t>
            </a:r>
          </a:p>
        </p:txBody>
      </p:sp>
      <p:sp>
        <p:nvSpPr>
          <p:cNvPr id="10" name="Θέση κειμένου 9"/>
          <p:cNvSpPr>
            <a:spLocks noGrp="1"/>
          </p:cNvSpPr>
          <p:nvPr>
            <p:ph type="body" sz="quarter" idx="38"/>
          </p:nvPr>
        </p:nvSpPr>
        <p:spPr>
          <a:xfrm>
            <a:off x="3538663" y="1007203"/>
            <a:ext cx="5126103" cy="450453"/>
          </a:xfrm>
        </p:spPr>
        <p:txBody>
          <a:bodyPr rtlCol="0"/>
          <a:lstStyle/>
          <a:p>
            <a:r>
              <a:rPr lang="el-GR" sz="1800" dirty="0"/>
              <a:t>Πιθανόν να είναι κυρίαρχα προσανατολισμένος προς: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57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20" name="Γραφικό 33" descr="Λίστα">
            <a:extLst>
              <a:ext uri="{FF2B5EF4-FFF2-40B4-BE49-F238E27FC236}">
                <a16:creationId xmlns:a16="http://schemas.microsoft.com/office/drawing/2014/main" xmlns="" id="{DF3A0092-7741-4F80-B6B0-0136EAF48EC1}"/>
              </a:ext>
            </a:extLst>
          </p:cNvPr>
          <p:cNvGrpSpPr/>
          <p:nvPr/>
        </p:nvGrpSpPr>
        <p:grpSpPr>
          <a:xfrm>
            <a:off x="7972950" y="2404616"/>
            <a:ext cx="824646" cy="800735"/>
            <a:chOff x="5638800" y="2971800"/>
            <a:chExt cx="580041" cy="580041"/>
          </a:xfrm>
          <a:solidFill>
            <a:schemeClr val="tx1"/>
          </a:solidFill>
        </p:grpSpPr>
        <p:sp>
          <p:nvSpPr>
            <p:cNvPr id="21" name="Ελεύθερη σχεδίαση: Σχήμα 20">
              <a:extLst>
                <a:ext uri="{FF2B5EF4-FFF2-40B4-BE49-F238E27FC236}">
                  <a16:creationId xmlns:a16="http://schemas.microsoft.com/office/drawing/2014/main" xmlns="" id="{DA776D9B-9698-4D62-83D1-7E4B9FAA4A0E}"/>
                </a:ext>
              </a:extLst>
            </p:cNvPr>
            <p:cNvSpPr/>
            <p:nvPr/>
          </p:nvSpPr>
          <p:spPr>
            <a:xfrm>
              <a:off x="5738683" y="3017305"/>
              <a:ext cx="374610" cy="483368"/>
            </a:xfrm>
            <a:custGeom>
              <a:avLst/>
              <a:gdLst>
                <a:gd name="connsiteX0" fmla="*/ 39085 w 374609"/>
                <a:gd name="connsiteY0" fmla="*/ 39085 h 483367"/>
                <a:gd name="connsiteX1" fmla="*/ 341189 w 374609"/>
                <a:gd name="connsiteY1" fmla="*/ 39085 h 483367"/>
                <a:gd name="connsiteX2" fmla="*/ 341189 w 374609"/>
                <a:gd name="connsiteY2" fmla="*/ 449947 h 483367"/>
                <a:gd name="connsiteX3" fmla="*/ 39085 w 374609"/>
                <a:gd name="connsiteY3" fmla="*/ 449947 h 483367"/>
                <a:gd name="connsiteX4" fmla="*/ 39085 w 374609"/>
                <a:gd name="connsiteY4" fmla="*/ 39085 h 483367"/>
                <a:gd name="connsiteX5" fmla="*/ 2832 w 374609"/>
                <a:gd name="connsiteY5" fmla="*/ 486200 h 483367"/>
                <a:gd name="connsiteX6" fmla="*/ 377442 w 374609"/>
                <a:gd name="connsiteY6" fmla="*/ 486200 h 483367"/>
                <a:gd name="connsiteX7" fmla="*/ 377442 w 374609"/>
                <a:gd name="connsiteY7" fmla="*/ 2832 h 483367"/>
                <a:gd name="connsiteX8" fmla="*/ 2832 w 374609"/>
                <a:gd name="connsiteY8" fmla="*/ 2832 h 483367"/>
                <a:gd name="connsiteX9" fmla="*/ 2832 w 374609"/>
                <a:gd name="connsiteY9" fmla="*/ 486200 h 48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4609" h="483367">
                  <a:moveTo>
                    <a:pt x="39085" y="39085"/>
                  </a:moveTo>
                  <a:lnTo>
                    <a:pt x="341189" y="39085"/>
                  </a:lnTo>
                  <a:lnTo>
                    <a:pt x="341189" y="449947"/>
                  </a:lnTo>
                  <a:lnTo>
                    <a:pt x="39085" y="449947"/>
                  </a:lnTo>
                  <a:lnTo>
                    <a:pt x="39085" y="39085"/>
                  </a:lnTo>
                  <a:close/>
                  <a:moveTo>
                    <a:pt x="2832" y="486200"/>
                  </a:moveTo>
                  <a:lnTo>
                    <a:pt x="377442" y="486200"/>
                  </a:lnTo>
                  <a:lnTo>
                    <a:pt x="377442" y="2832"/>
                  </a:lnTo>
                  <a:lnTo>
                    <a:pt x="2832" y="2832"/>
                  </a:lnTo>
                  <a:lnTo>
                    <a:pt x="2832" y="486200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2" name="Ελεύθερη σχεδίαση: Σχήμα 21">
              <a:extLst>
                <a:ext uri="{FF2B5EF4-FFF2-40B4-BE49-F238E27FC236}">
                  <a16:creationId xmlns:a16="http://schemas.microsoft.com/office/drawing/2014/main" xmlns="" id="{4991888F-9F90-497B-8AD3-E3A3715CCDE0}"/>
                </a:ext>
              </a:extLst>
            </p:cNvPr>
            <p:cNvSpPr/>
            <p:nvPr/>
          </p:nvSpPr>
          <p:spPr>
            <a:xfrm>
              <a:off x="5817231" y="3089810"/>
              <a:ext cx="48337" cy="48337"/>
            </a:xfrm>
            <a:custGeom>
              <a:avLst/>
              <a:gdLst>
                <a:gd name="connsiteX0" fmla="*/ 2832 w 48336"/>
                <a:gd name="connsiteY0" fmla="*/ 2832 h 48336"/>
                <a:gd name="connsiteX1" fmla="*/ 51169 w 48336"/>
                <a:gd name="connsiteY1" fmla="*/ 2832 h 48336"/>
                <a:gd name="connsiteX2" fmla="*/ 51169 w 48336"/>
                <a:gd name="connsiteY2" fmla="*/ 51169 h 48336"/>
                <a:gd name="connsiteX3" fmla="*/ 2832 w 48336"/>
                <a:gd name="connsiteY3" fmla="*/ 51169 h 4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36" h="48336">
                  <a:moveTo>
                    <a:pt x="2832" y="2832"/>
                  </a:moveTo>
                  <a:lnTo>
                    <a:pt x="51169" y="2832"/>
                  </a:lnTo>
                  <a:lnTo>
                    <a:pt x="51169" y="51169"/>
                  </a:lnTo>
                  <a:lnTo>
                    <a:pt x="2832" y="51169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3" name="Ελεύθερη σχεδίαση: Σχήμα 22">
              <a:extLst>
                <a:ext uri="{FF2B5EF4-FFF2-40B4-BE49-F238E27FC236}">
                  <a16:creationId xmlns:a16="http://schemas.microsoft.com/office/drawing/2014/main" xmlns="" id="{5EE5D2C9-0852-45A7-9FE7-7DC4001CEB1A}"/>
                </a:ext>
              </a:extLst>
            </p:cNvPr>
            <p:cNvSpPr/>
            <p:nvPr/>
          </p:nvSpPr>
          <p:spPr>
            <a:xfrm>
              <a:off x="5913904" y="3101894"/>
              <a:ext cx="120842" cy="24168"/>
            </a:xfrm>
            <a:custGeom>
              <a:avLst/>
              <a:gdLst>
                <a:gd name="connsiteX0" fmla="*/ 2832 w 120841"/>
                <a:gd name="connsiteY0" fmla="*/ 2832 h 24168"/>
                <a:gd name="connsiteX1" fmla="*/ 123674 w 120841"/>
                <a:gd name="connsiteY1" fmla="*/ 2832 h 24168"/>
                <a:gd name="connsiteX2" fmla="*/ 123674 w 120841"/>
                <a:gd name="connsiteY2" fmla="*/ 27001 h 24168"/>
                <a:gd name="connsiteX3" fmla="*/ 2832 w 120841"/>
                <a:gd name="connsiteY3" fmla="*/ 27001 h 2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841" h="24168">
                  <a:moveTo>
                    <a:pt x="2832" y="2832"/>
                  </a:moveTo>
                  <a:lnTo>
                    <a:pt x="123674" y="2832"/>
                  </a:lnTo>
                  <a:lnTo>
                    <a:pt x="123674" y="27001"/>
                  </a:lnTo>
                  <a:lnTo>
                    <a:pt x="2832" y="27001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4" name="Ελεύθερη σχεδίαση: Σχήμα 23">
              <a:extLst>
                <a:ext uri="{FF2B5EF4-FFF2-40B4-BE49-F238E27FC236}">
                  <a16:creationId xmlns:a16="http://schemas.microsoft.com/office/drawing/2014/main" xmlns="" id="{9A3BDA17-0A06-4A78-B561-DC98AEC8A08C}"/>
                </a:ext>
              </a:extLst>
            </p:cNvPr>
            <p:cNvSpPr/>
            <p:nvPr/>
          </p:nvSpPr>
          <p:spPr>
            <a:xfrm>
              <a:off x="5817231" y="3186483"/>
              <a:ext cx="48337" cy="48337"/>
            </a:xfrm>
            <a:custGeom>
              <a:avLst/>
              <a:gdLst>
                <a:gd name="connsiteX0" fmla="*/ 2832 w 48336"/>
                <a:gd name="connsiteY0" fmla="*/ 2832 h 48336"/>
                <a:gd name="connsiteX1" fmla="*/ 51169 w 48336"/>
                <a:gd name="connsiteY1" fmla="*/ 2832 h 48336"/>
                <a:gd name="connsiteX2" fmla="*/ 51169 w 48336"/>
                <a:gd name="connsiteY2" fmla="*/ 51169 h 48336"/>
                <a:gd name="connsiteX3" fmla="*/ 2832 w 48336"/>
                <a:gd name="connsiteY3" fmla="*/ 51169 h 4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36" h="48336">
                  <a:moveTo>
                    <a:pt x="2832" y="2832"/>
                  </a:moveTo>
                  <a:lnTo>
                    <a:pt x="51169" y="2832"/>
                  </a:lnTo>
                  <a:lnTo>
                    <a:pt x="51169" y="51169"/>
                  </a:lnTo>
                  <a:lnTo>
                    <a:pt x="2832" y="51169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5" name="Ελεύθερη σχεδίαση: Σχήμα 24">
              <a:extLst>
                <a:ext uri="{FF2B5EF4-FFF2-40B4-BE49-F238E27FC236}">
                  <a16:creationId xmlns:a16="http://schemas.microsoft.com/office/drawing/2014/main" xmlns="" id="{98DAED23-8388-44E7-9A5C-6D55456A7ACE}"/>
                </a:ext>
              </a:extLst>
            </p:cNvPr>
            <p:cNvSpPr/>
            <p:nvPr/>
          </p:nvSpPr>
          <p:spPr>
            <a:xfrm>
              <a:off x="5913904" y="3198567"/>
              <a:ext cx="120842" cy="24168"/>
            </a:xfrm>
            <a:custGeom>
              <a:avLst/>
              <a:gdLst>
                <a:gd name="connsiteX0" fmla="*/ 2832 w 120841"/>
                <a:gd name="connsiteY0" fmla="*/ 2832 h 24168"/>
                <a:gd name="connsiteX1" fmla="*/ 123674 w 120841"/>
                <a:gd name="connsiteY1" fmla="*/ 2832 h 24168"/>
                <a:gd name="connsiteX2" fmla="*/ 123674 w 120841"/>
                <a:gd name="connsiteY2" fmla="*/ 27001 h 24168"/>
                <a:gd name="connsiteX3" fmla="*/ 2832 w 120841"/>
                <a:gd name="connsiteY3" fmla="*/ 27001 h 2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841" h="24168">
                  <a:moveTo>
                    <a:pt x="2832" y="2832"/>
                  </a:moveTo>
                  <a:lnTo>
                    <a:pt x="123674" y="2832"/>
                  </a:lnTo>
                  <a:lnTo>
                    <a:pt x="123674" y="27001"/>
                  </a:lnTo>
                  <a:lnTo>
                    <a:pt x="2832" y="27001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6" name="Ελεύθερη σχεδίαση: Σχήμα 25">
              <a:extLst>
                <a:ext uri="{FF2B5EF4-FFF2-40B4-BE49-F238E27FC236}">
                  <a16:creationId xmlns:a16="http://schemas.microsoft.com/office/drawing/2014/main" xmlns="" id="{F9C24DDD-6098-481C-B171-656B9CD38C37}"/>
                </a:ext>
              </a:extLst>
            </p:cNvPr>
            <p:cNvSpPr/>
            <p:nvPr/>
          </p:nvSpPr>
          <p:spPr>
            <a:xfrm>
              <a:off x="5817231" y="3283157"/>
              <a:ext cx="48337" cy="48337"/>
            </a:xfrm>
            <a:custGeom>
              <a:avLst/>
              <a:gdLst>
                <a:gd name="connsiteX0" fmla="*/ 2832 w 48336"/>
                <a:gd name="connsiteY0" fmla="*/ 2832 h 48336"/>
                <a:gd name="connsiteX1" fmla="*/ 51169 w 48336"/>
                <a:gd name="connsiteY1" fmla="*/ 2832 h 48336"/>
                <a:gd name="connsiteX2" fmla="*/ 51169 w 48336"/>
                <a:gd name="connsiteY2" fmla="*/ 51169 h 48336"/>
                <a:gd name="connsiteX3" fmla="*/ 2832 w 48336"/>
                <a:gd name="connsiteY3" fmla="*/ 51169 h 4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36" h="48336">
                  <a:moveTo>
                    <a:pt x="2832" y="2832"/>
                  </a:moveTo>
                  <a:lnTo>
                    <a:pt x="51169" y="2832"/>
                  </a:lnTo>
                  <a:lnTo>
                    <a:pt x="51169" y="51169"/>
                  </a:lnTo>
                  <a:lnTo>
                    <a:pt x="2832" y="51169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7" name="Ελεύθερη σχεδίαση: Σχήμα 26">
              <a:extLst>
                <a:ext uri="{FF2B5EF4-FFF2-40B4-BE49-F238E27FC236}">
                  <a16:creationId xmlns:a16="http://schemas.microsoft.com/office/drawing/2014/main" xmlns="" id="{3D12C531-AE08-4F77-8C11-11C864C5DC1D}"/>
                </a:ext>
              </a:extLst>
            </p:cNvPr>
            <p:cNvSpPr/>
            <p:nvPr/>
          </p:nvSpPr>
          <p:spPr>
            <a:xfrm>
              <a:off x="5913904" y="3295241"/>
              <a:ext cx="120842" cy="24168"/>
            </a:xfrm>
            <a:custGeom>
              <a:avLst/>
              <a:gdLst>
                <a:gd name="connsiteX0" fmla="*/ 2832 w 120841"/>
                <a:gd name="connsiteY0" fmla="*/ 2832 h 24168"/>
                <a:gd name="connsiteX1" fmla="*/ 123674 w 120841"/>
                <a:gd name="connsiteY1" fmla="*/ 2832 h 24168"/>
                <a:gd name="connsiteX2" fmla="*/ 123674 w 120841"/>
                <a:gd name="connsiteY2" fmla="*/ 27001 h 24168"/>
                <a:gd name="connsiteX3" fmla="*/ 2832 w 120841"/>
                <a:gd name="connsiteY3" fmla="*/ 27001 h 2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841" h="24168">
                  <a:moveTo>
                    <a:pt x="2832" y="2832"/>
                  </a:moveTo>
                  <a:lnTo>
                    <a:pt x="123674" y="2832"/>
                  </a:lnTo>
                  <a:lnTo>
                    <a:pt x="123674" y="27001"/>
                  </a:lnTo>
                  <a:lnTo>
                    <a:pt x="2832" y="27001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8" name="Ελεύθερη σχεδίαση: Σχήμα 27">
              <a:extLst>
                <a:ext uri="{FF2B5EF4-FFF2-40B4-BE49-F238E27FC236}">
                  <a16:creationId xmlns:a16="http://schemas.microsoft.com/office/drawing/2014/main" xmlns="" id="{9AE7DBBF-28F2-48C7-8878-D2F841EA67FA}"/>
                </a:ext>
              </a:extLst>
            </p:cNvPr>
            <p:cNvSpPr/>
            <p:nvPr/>
          </p:nvSpPr>
          <p:spPr>
            <a:xfrm>
              <a:off x="5817231" y="3379830"/>
              <a:ext cx="48337" cy="48337"/>
            </a:xfrm>
            <a:custGeom>
              <a:avLst/>
              <a:gdLst>
                <a:gd name="connsiteX0" fmla="*/ 2832 w 48336"/>
                <a:gd name="connsiteY0" fmla="*/ 2832 h 48336"/>
                <a:gd name="connsiteX1" fmla="*/ 51169 w 48336"/>
                <a:gd name="connsiteY1" fmla="*/ 2832 h 48336"/>
                <a:gd name="connsiteX2" fmla="*/ 51169 w 48336"/>
                <a:gd name="connsiteY2" fmla="*/ 51169 h 48336"/>
                <a:gd name="connsiteX3" fmla="*/ 2832 w 48336"/>
                <a:gd name="connsiteY3" fmla="*/ 51169 h 4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36" h="48336">
                  <a:moveTo>
                    <a:pt x="2832" y="2832"/>
                  </a:moveTo>
                  <a:lnTo>
                    <a:pt x="51169" y="2832"/>
                  </a:lnTo>
                  <a:lnTo>
                    <a:pt x="51169" y="51169"/>
                  </a:lnTo>
                  <a:lnTo>
                    <a:pt x="2832" y="51169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9" name="Ελεύθερη σχεδίαση: Σχήμα 28">
              <a:extLst>
                <a:ext uri="{FF2B5EF4-FFF2-40B4-BE49-F238E27FC236}">
                  <a16:creationId xmlns:a16="http://schemas.microsoft.com/office/drawing/2014/main" xmlns="" id="{3E64450B-40D8-4E33-8778-5ABD5D746E43}"/>
                </a:ext>
              </a:extLst>
            </p:cNvPr>
            <p:cNvSpPr/>
            <p:nvPr/>
          </p:nvSpPr>
          <p:spPr>
            <a:xfrm>
              <a:off x="5913904" y="3391914"/>
              <a:ext cx="120842" cy="24168"/>
            </a:xfrm>
            <a:custGeom>
              <a:avLst/>
              <a:gdLst>
                <a:gd name="connsiteX0" fmla="*/ 2832 w 120841"/>
                <a:gd name="connsiteY0" fmla="*/ 2832 h 24168"/>
                <a:gd name="connsiteX1" fmla="*/ 123674 w 120841"/>
                <a:gd name="connsiteY1" fmla="*/ 2832 h 24168"/>
                <a:gd name="connsiteX2" fmla="*/ 123674 w 120841"/>
                <a:gd name="connsiteY2" fmla="*/ 27001 h 24168"/>
                <a:gd name="connsiteX3" fmla="*/ 2832 w 120841"/>
                <a:gd name="connsiteY3" fmla="*/ 27001 h 2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841" h="24168">
                  <a:moveTo>
                    <a:pt x="2832" y="2832"/>
                  </a:moveTo>
                  <a:lnTo>
                    <a:pt x="123674" y="2832"/>
                  </a:lnTo>
                  <a:lnTo>
                    <a:pt x="123674" y="27001"/>
                  </a:lnTo>
                  <a:lnTo>
                    <a:pt x="2832" y="27001"/>
                  </a:lnTo>
                  <a:close/>
                </a:path>
              </a:pathLst>
            </a:custGeom>
            <a:grpFill/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6" name="Ορθογώνιο 5">
            <a:extLst>
              <a:ext uri="{FF2B5EF4-FFF2-40B4-BE49-F238E27FC236}">
                <a16:creationId xmlns:a16="http://schemas.microsoft.com/office/drawing/2014/main" xmlns="" id="{96954121-D923-4692-B0AF-09F32A06D995}"/>
              </a:ext>
            </a:extLst>
          </p:cNvPr>
          <p:cNvSpPr/>
          <p:nvPr/>
        </p:nvSpPr>
        <p:spPr>
          <a:xfrm>
            <a:off x="2918045" y="5708512"/>
            <a:ext cx="63559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Ούτως </a:t>
            </a:r>
            <a:r>
              <a:rPr lang="el-G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ώστε να μπορούν να ικανοποιηθούν και οι πιθανόν ιδιόμορφοι αλλά σημαντικοί πελάτες</a:t>
            </a:r>
          </a:p>
        </p:txBody>
      </p:sp>
      <p:pic>
        <p:nvPicPr>
          <p:cNvPr id="11" name="Γραφικό 10" descr="Ανοδική τάση">
            <a:extLst>
              <a:ext uri="{FF2B5EF4-FFF2-40B4-BE49-F238E27FC236}">
                <a16:creationId xmlns:a16="http://schemas.microsoft.com/office/drawing/2014/main" xmlns="" id="{E44CF024-B8F6-40A5-B4CD-1AD371158A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304650" y="2347784"/>
            <a:ext cx="914400" cy="914400"/>
          </a:xfrm>
          <a:prstGeom prst="rect">
            <a:avLst/>
          </a:prstGeom>
        </p:spPr>
      </p:pic>
      <p:pic>
        <p:nvPicPr>
          <p:cNvPr id="14" name="Γραφικό 13" descr="Καρτελάκι">
            <a:extLst>
              <a:ext uri="{FF2B5EF4-FFF2-40B4-BE49-F238E27FC236}">
                <a16:creationId xmlns:a16="http://schemas.microsoft.com/office/drawing/2014/main" xmlns="" id="{FC8E7B0E-1EC9-4FBD-8EC1-B20FF423A3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638800" y="234778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873118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algn="ctr"/>
            <a:r>
              <a:rPr lang="el-GR" sz="3200" dirty="0"/>
              <a:t>Μελετητές της εξέλιξης των οργανώσεων</a:t>
            </a:r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652806" y="764519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tretch>
            <a:fillRect/>
          </a:stretch>
        </p:blipFill>
        <p:spPr>
          <a:xfrm>
            <a:off x="9713594" y="767558"/>
            <a:ext cx="1872000" cy="1865922"/>
          </a:xfrm>
        </p:spPr>
      </p:pic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58</a:t>
            </a:fld>
            <a:endParaRPr lang="el-GR" dirty="0"/>
          </a:p>
        </p:txBody>
      </p:sp>
      <p:sp>
        <p:nvSpPr>
          <p:cNvPr id="9" name="TextBox 37">
            <a:extLst>
              <a:ext uri="{FF2B5EF4-FFF2-40B4-BE49-F238E27FC236}">
                <a16:creationId xmlns:a16="http://schemas.microsoft.com/office/drawing/2014/main" xmlns="" id="{56095287-3698-4D0D-B968-5101E6C77B44}"/>
              </a:ext>
            </a:extLst>
          </p:cNvPr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4" name="Θέση κειμένου 13">
            <a:extLst>
              <a:ext uri="{FF2B5EF4-FFF2-40B4-BE49-F238E27FC236}">
                <a16:creationId xmlns:a16="http://schemas.microsoft.com/office/drawing/2014/main" xmlns="" id="{4E1C5681-7977-4D03-A92B-DBEC2C3973F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4800" y="2791866"/>
            <a:ext cx="6350000" cy="2560498"/>
          </a:xfrm>
        </p:spPr>
        <p:txBody>
          <a:bodyPr/>
          <a:lstStyle/>
          <a:p>
            <a:r>
              <a:rPr lang="el-GR" dirty="0"/>
              <a:t>Δύο γνωστοί μελετητές της εξέλιξης των οργανώσεων, οι </a:t>
            </a:r>
            <a:r>
              <a:rPr lang="el-GR" b="1" dirty="0"/>
              <a:t>P. </a:t>
            </a:r>
            <a:r>
              <a:rPr lang="el-GR" b="1" dirty="0" err="1"/>
              <a:t>Lawrence</a:t>
            </a:r>
            <a:r>
              <a:rPr lang="el-GR" dirty="0"/>
              <a:t> (1922 – 2011) και </a:t>
            </a:r>
            <a:r>
              <a:rPr lang="el-GR" b="1" dirty="0"/>
              <a:t>J. </a:t>
            </a:r>
            <a:r>
              <a:rPr lang="el-GR" b="1" dirty="0" err="1"/>
              <a:t>Lorsch</a:t>
            </a:r>
            <a:r>
              <a:rPr lang="el-GR" dirty="0"/>
              <a:t> (1932-),  εξετάζοντας τις Οργανωτικές Δομές σε σταθερά και μεταβαλλόμενα περιβάλλοντα σε μια σειρά από μελέτες τους, εισήγαγαν  τους όρους (έννοιες)</a:t>
            </a:r>
          </a:p>
          <a:p>
            <a:endParaRPr lang="el-GR" dirty="0"/>
          </a:p>
          <a:p>
            <a:pPr marL="0" indent="0">
              <a:buNone/>
            </a:pPr>
            <a:r>
              <a:rPr lang="el-GR" dirty="0"/>
              <a:t>     </a:t>
            </a:r>
            <a:r>
              <a:rPr lang="el-GR" b="1" dirty="0"/>
              <a:t>(α)</a:t>
            </a:r>
            <a:r>
              <a:rPr lang="el-GR" dirty="0"/>
              <a:t> της διαφοροποίησης</a:t>
            </a:r>
          </a:p>
          <a:p>
            <a:pPr marL="0" indent="0">
              <a:buNone/>
            </a:pPr>
            <a:r>
              <a:rPr lang="el-GR" dirty="0"/>
              <a:t>     </a:t>
            </a:r>
            <a:r>
              <a:rPr lang="el-GR" b="1" dirty="0"/>
              <a:t>(β)</a:t>
            </a:r>
            <a:r>
              <a:rPr lang="el-GR" dirty="0"/>
              <a:t> της ολοκλήρωσης (συνοχής)</a:t>
            </a:r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endParaRPr lang="el-GR" dirty="0"/>
          </a:p>
          <a:p>
            <a:endParaRPr lang="el-GR" dirty="0"/>
          </a:p>
        </p:txBody>
      </p:sp>
      <p:pic>
        <p:nvPicPr>
          <p:cNvPr id="24580" name="Picture 4" descr="ÎÏÎ¿ÏÎ­Î»ÎµÏÎ¼Î± ÎµÎ¹ÎºÏÎ½Î±Ï Î³Î¹Î± JAY W Lorsch">
            <a:extLst>
              <a:ext uri="{FF2B5EF4-FFF2-40B4-BE49-F238E27FC236}">
                <a16:creationId xmlns:a16="http://schemas.microsoft.com/office/drawing/2014/main" xmlns="" id="{007C4B13-C1FC-4681-AED4-E2C3EA0952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2806" y="279254"/>
            <a:ext cx="4114394" cy="3048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8546294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Θέση περιεχομένου 5"/>
          <p:cNvSpPr>
            <a:spLocks noGrp="1"/>
          </p:cNvSpPr>
          <p:nvPr>
            <p:ph idx="4294967295"/>
          </p:nvPr>
        </p:nvSpPr>
        <p:spPr>
          <a:xfrm>
            <a:off x="401539" y="1280144"/>
            <a:ext cx="6099998" cy="4602511"/>
          </a:xfrm>
        </p:spPr>
        <p:txBody>
          <a:bodyPr rtlCol="0"/>
          <a:lstStyle/>
          <a:p>
            <a:r>
              <a:rPr lang="el-GR" sz="1600" dirty="0"/>
              <a:t>Η έννοια της  </a:t>
            </a:r>
            <a:r>
              <a:rPr lang="el-GR" sz="1600" b="1" dirty="0"/>
              <a:t>δ ι α φ ο ρ ο π ο  ί η σ η ς</a:t>
            </a:r>
            <a:r>
              <a:rPr lang="el-GR" sz="1600" dirty="0"/>
              <a:t>  αναφέρεται</a:t>
            </a:r>
          </a:p>
          <a:p>
            <a:pPr marL="0" indent="0">
              <a:buNone/>
            </a:pPr>
            <a:endParaRPr lang="el-GR" sz="1600" dirty="0"/>
          </a:p>
          <a:p>
            <a:pPr marL="0" indent="0">
              <a:buNone/>
            </a:pPr>
            <a:endParaRPr lang="el-GR" sz="1600" dirty="0"/>
          </a:p>
          <a:p>
            <a:pPr marL="276225" lvl="1" indent="0">
              <a:buNone/>
            </a:pPr>
            <a:r>
              <a:rPr lang="el-GR" dirty="0"/>
              <a:t>στο μέγεθος (βαθμό) των διαφορών που υπάρχουν στη δομή, τον τρόπο λειτουργίας και τον διοικητικό προσανατολισμό μεταξύ διαφορετικών τμημάτων μιας επιχείρησης</a:t>
            </a:r>
          </a:p>
          <a:p>
            <a:pPr marL="0" indent="0">
              <a:buNone/>
            </a:pPr>
            <a:endParaRPr lang="el-GR" sz="1600" dirty="0"/>
          </a:p>
          <a:p>
            <a:r>
              <a:rPr lang="el-GR" sz="1600" dirty="0"/>
              <a:t>Άρα, ως </a:t>
            </a:r>
            <a:r>
              <a:rPr lang="el-GR" sz="1600" b="1" dirty="0"/>
              <a:t>διαφοροποίηση ορίζουμε </a:t>
            </a:r>
            <a:r>
              <a:rPr lang="el-GR" sz="1600" dirty="0"/>
              <a:t>την κατάσταση κατά την οποία, η οργάνωση διαιρείται σε υποσυστήματα, το καθένα εκ των οποίων τείνει να αναπτύξει ιδιαίτερα χαρακτηριστικά σε συνάρτηση με τις απαιτήσεις του ειδικού περιβάλλοντος που αντιμετωπίζει</a:t>
            </a:r>
          </a:p>
          <a:p>
            <a:pPr marL="0" indent="0">
              <a:buNone/>
            </a:pPr>
            <a:endParaRPr lang="el-GR" sz="1600" dirty="0"/>
          </a:p>
          <a:p>
            <a:r>
              <a:rPr lang="el-GR" sz="1600" dirty="0"/>
              <a:t>Εάν οι διευθυντές ή γενικότερα τα διοικητικά στελέχη και τα τμήματά τους παρουσιάζουν διαφορές, όπως αυτές που αναφέρθηκαν παραπάνω για τους διευθυντές παραγωγής και μάρκετινγκ, τότε η επιχείρηση εμφανίζει </a:t>
            </a:r>
            <a:r>
              <a:rPr lang="el-GR" sz="1600" b="1" dirty="0"/>
              <a:t>υψηλό βαθμό διαφοροποίησης</a:t>
            </a:r>
            <a:endParaRPr lang="el-GR" sz="1600" noProof="1"/>
          </a:p>
          <a:p>
            <a:pPr marL="0" indent="0" rtl="0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</p:txBody>
      </p:sp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algn="ctr"/>
            <a:r>
              <a:rPr lang="el-GR" sz="3200" b="1" dirty="0"/>
              <a:t>Η έννοια της διαφοροποίησης</a:t>
            </a:r>
            <a:endParaRPr lang="el-GR" sz="3200" dirty="0"/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59</a:t>
            </a:fld>
            <a:endParaRPr lang="el-GR" dirty="0"/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9737124" y="6028695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>
            <a:extLst>
              <a:ext uri="{FF2B5EF4-FFF2-40B4-BE49-F238E27FC236}">
                <a16:creationId xmlns:a16="http://schemas.microsoft.com/office/drawing/2014/main" xmlns="" id="{2F96F665-986E-4B59-8698-FCB4FCACCCE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032" name="Picture 8" descr="Î£ÏÎµÏÎ¹ÎºÎ® ÎµÎ¹ÎºÏÎ½Î±">
            <a:extLst>
              <a:ext uri="{FF2B5EF4-FFF2-40B4-BE49-F238E27FC236}">
                <a16:creationId xmlns:a16="http://schemas.microsoft.com/office/drawing/2014/main" xmlns="" id="{0A4D9FCF-C66B-4875-BE02-08ECA698BC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7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ÎÏÎ¿ÏÎ­Î»ÎµÏÎ¼Î± ÎµÎ¹ÎºÏÎ½Î±Ï Î³Î¹Î± management black white images">
            <a:extLst>
              <a:ext uri="{FF2B5EF4-FFF2-40B4-BE49-F238E27FC236}">
                <a16:creationId xmlns:a16="http://schemas.microsoft.com/office/drawing/2014/main" xmlns="" id="{588710DE-D64E-4555-94B3-BFB3110DA2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9" y="569933"/>
            <a:ext cx="4135094" cy="233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ÎÏÎ¿ÏÎ­Î»ÎµÏÎ¼Î± ÎµÎ¹ÎºÏÎ½Î±Ï Î³Î¹Î± management black white images">
            <a:extLst>
              <a:ext uri="{FF2B5EF4-FFF2-40B4-BE49-F238E27FC236}">
                <a16:creationId xmlns:a16="http://schemas.microsoft.com/office/drawing/2014/main" xmlns="" id="{856492AC-1230-44A3-862E-9B34CFD99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7" y="569933"/>
            <a:ext cx="4135094" cy="233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Εικόνα 19">
            <a:extLst>
              <a:ext uri="{FF2B5EF4-FFF2-40B4-BE49-F238E27FC236}">
                <a16:creationId xmlns:a16="http://schemas.microsoft.com/office/drawing/2014/main" xmlns="" id="{68CBDFD5-0F23-4DA2-AFF6-1D16737763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557482" y="552567"/>
            <a:ext cx="4223716" cy="23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Γραφικό 12" descr="Βέλος: Περιστροφή δεξιά">
            <a:extLst>
              <a:ext uri="{FF2B5EF4-FFF2-40B4-BE49-F238E27FC236}">
                <a16:creationId xmlns:a16="http://schemas.microsoft.com/office/drawing/2014/main" xmlns="" id="{8AC2E19B-3446-4C7A-8E08-944888B5DB1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901511" y="1623240"/>
            <a:ext cx="550027" cy="550027"/>
          </a:xfrm>
          <a:prstGeom prst="rect">
            <a:avLst/>
          </a:prstGeom>
        </p:spPr>
      </p:pic>
      <p:pic>
        <p:nvPicPr>
          <p:cNvPr id="22" name="Θέση εικόνας 31" descr="Μεγάλη ξύλινη σήραγγα">
            <a:extLst>
              <a:ext uri="{FF2B5EF4-FFF2-40B4-BE49-F238E27FC236}">
                <a16:creationId xmlns:a16="http://schemas.microsoft.com/office/drawing/2014/main" xmlns="" id="{E1E993E6-DE24-4C8A-A0F5-A890EFE520AF}"/>
              </a:ext>
            </a:extLst>
          </p:cNvPr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>
          <a:xfrm>
            <a:off x="7546625" y="495497"/>
            <a:ext cx="4145949" cy="2410035"/>
          </a:xfrm>
          <a:prstGeom prst="rect">
            <a:avLst/>
          </a:prstGeom>
        </p:spPr>
      </p:pic>
      <p:pic>
        <p:nvPicPr>
          <p:cNvPr id="25604" name="Picture 4" descr="Î£ÏÎµÏÎ¹ÎºÎ® ÎµÎ¹ÎºÏÎ½Î±">
            <a:extLst>
              <a:ext uri="{FF2B5EF4-FFF2-40B4-BE49-F238E27FC236}">
                <a16:creationId xmlns:a16="http://schemas.microsoft.com/office/drawing/2014/main" xmlns="" id="{FEDC5EC6-7ED7-4D3F-98FE-6DE66FED72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9122" y="457973"/>
            <a:ext cx="4153452" cy="2447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Î£ÏÎµÏÎ¹ÎºÎ® ÎµÎ¹ÎºÏÎ½Î±">
            <a:extLst>
              <a:ext uri="{FF2B5EF4-FFF2-40B4-BE49-F238E27FC236}">
                <a16:creationId xmlns:a16="http://schemas.microsoft.com/office/drawing/2014/main" xmlns="" id="{67C0A431-9F8D-4CD2-BC1D-E9870A6F0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7799" y="456868"/>
            <a:ext cx="4223716" cy="2448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ÎÏÎ¿ÏÎ­Î»ÎµÏÎ¼Î± ÎµÎ¹ÎºÏÎ½Î±Ï Î³Î¹Î± company black white images">
            <a:extLst>
              <a:ext uri="{FF2B5EF4-FFF2-40B4-BE49-F238E27FC236}">
                <a16:creationId xmlns:a16="http://schemas.microsoft.com/office/drawing/2014/main" xmlns="" id="{829892DE-2949-4DD4-8370-48AA4B9162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4446" y="444767"/>
            <a:ext cx="4223715" cy="2535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78795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Τίτλος 22"/>
          <p:cNvSpPr>
            <a:spLocks noGrp="1"/>
          </p:cNvSpPr>
          <p:nvPr>
            <p:ph type="title"/>
          </p:nvPr>
        </p:nvSpPr>
        <p:spPr>
          <a:xfrm>
            <a:off x="1658929" y="964902"/>
            <a:ext cx="8976720" cy="432000"/>
          </a:xfrm>
        </p:spPr>
        <p:txBody>
          <a:bodyPr rtlCol="0"/>
          <a:lstStyle/>
          <a:p>
            <a:pPr algn="ctr"/>
            <a:r>
              <a:rPr lang="el-GR" sz="1600" dirty="0">
                <a:latin typeface="+mn-lt"/>
                <a:ea typeface="+mn-ea"/>
                <a:cs typeface="+mn-cs"/>
              </a:rPr>
              <a:t>Που ένα διοικητικό στέλεχος, το οποίο αντιμετωπίζει ένα πρόβλημα σχεδιασμού Οργανωτικής Δομής θα πρέπει να εξετάσει συστηματικά και να απαντήσει :</a:t>
            </a:r>
          </a:p>
        </p:txBody>
      </p:sp>
      <p:sp>
        <p:nvSpPr>
          <p:cNvPr id="27" name="Θέση κειμένου 26"/>
          <p:cNvSpPr>
            <a:spLocks noGrp="1"/>
          </p:cNvSpPr>
          <p:nvPr>
            <p:ph type="body" sz="quarter" idx="27"/>
          </p:nvPr>
        </p:nvSpPr>
        <p:spPr/>
        <p:txBody>
          <a:bodyPr rtlCol="0"/>
          <a:lstStyle/>
          <a:p>
            <a:pPr lvl="0"/>
            <a:r>
              <a:rPr lang="el-GR" dirty="0"/>
              <a:t>Πόσο αβέβαιο είναι το εξωτερικό περιβάλλον μέσα στο οποίο λειτουργεί η επιχείρηση και ποια η καταλληλότερη Οργανωτική Δομή για το περιβάλλον αυτό;</a:t>
            </a:r>
          </a:p>
        </p:txBody>
      </p:sp>
      <p:sp>
        <p:nvSpPr>
          <p:cNvPr id="30" name="Θέση κειμένου 29"/>
          <p:cNvSpPr>
            <a:spLocks noGrp="1"/>
          </p:cNvSpPr>
          <p:nvPr>
            <p:ph type="body" sz="quarter" idx="30"/>
          </p:nvPr>
        </p:nvSpPr>
        <p:spPr>
          <a:xfrm>
            <a:off x="1658929" y="1614203"/>
            <a:ext cx="2811618" cy="1440000"/>
          </a:xfrm>
        </p:spPr>
        <p:txBody>
          <a:bodyPr rtlCol="0"/>
          <a:lstStyle/>
          <a:p>
            <a:pPr rtl="0"/>
            <a:r>
              <a:rPr lang="en-US" altLang="el-GR" sz="6000" dirty="0"/>
              <a:t>1</a:t>
            </a:r>
          </a:p>
        </p:txBody>
      </p:sp>
      <p:sp>
        <p:nvSpPr>
          <p:cNvPr id="28" name="Θέση κειμένου 27"/>
          <p:cNvSpPr>
            <a:spLocks noGrp="1"/>
          </p:cNvSpPr>
          <p:nvPr>
            <p:ph type="body" sz="quarter" idx="28"/>
          </p:nvPr>
        </p:nvSpPr>
        <p:spPr>
          <a:xfrm>
            <a:off x="4911559" y="1947736"/>
            <a:ext cx="3635083" cy="3635083"/>
          </a:xfrm>
        </p:spPr>
        <p:txBody>
          <a:bodyPr rtlCol="0"/>
          <a:lstStyle/>
          <a:p>
            <a:r>
              <a:rPr lang="el-GR" dirty="0"/>
              <a:t>Πώς επηρεάζεται η Οργανωτική Δομή της επιχείρησης από την τεχνολογία;</a:t>
            </a:r>
          </a:p>
        </p:txBody>
      </p:sp>
      <p:sp>
        <p:nvSpPr>
          <p:cNvPr id="31" name="Θέση κειμένου 30"/>
          <p:cNvSpPr>
            <a:spLocks noGrp="1"/>
          </p:cNvSpPr>
          <p:nvPr>
            <p:ph type="body" sz="quarter" idx="31"/>
          </p:nvPr>
        </p:nvSpPr>
        <p:spPr>
          <a:xfrm>
            <a:off x="5323291" y="1745313"/>
            <a:ext cx="2811618" cy="1440000"/>
          </a:xfrm>
        </p:spPr>
        <p:txBody>
          <a:bodyPr rtlCol="0"/>
          <a:lstStyle/>
          <a:p>
            <a:pPr rtl="0"/>
            <a:r>
              <a:rPr lang="el-GR" sz="6000" dirty="0"/>
              <a:t>2 </a:t>
            </a:r>
          </a:p>
        </p:txBody>
      </p:sp>
      <p:sp>
        <p:nvSpPr>
          <p:cNvPr id="29" name="Θέση κειμένου 28"/>
          <p:cNvSpPr>
            <a:spLocks noGrp="1"/>
          </p:cNvSpPr>
          <p:nvPr>
            <p:ph type="body" sz="quarter" idx="29"/>
          </p:nvPr>
        </p:nvSpPr>
        <p:spPr>
          <a:xfrm>
            <a:off x="8238480" y="2207063"/>
            <a:ext cx="3170951" cy="3120238"/>
          </a:xfrm>
        </p:spPr>
        <p:txBody>
          <a:bodyPr rtlCol="0"/>
          <a:lstStyle/>
          <a:p>
            <a:r>
              <a:rPr lang="el-GR" dirty="0"/>
              <a:t>Ποιες πληροφορίες χρειάζονται και σε ποιούς, για να μπορούν να λαμβάνουν αποφάσεις;</a:t>
            </a:r>
          </a:p>
        </p:txBody>
      </p:sp>
      <p:sp>
        <p:nvSpPr>
          <p:cNvPr id="33" name="Θέση κειμένου 32"/>
          <p:cNvSpPr>
            <a:spLocks noGrp="1"/>
          </p:cNvSpPr>
          <p:nvPr>
            <p:ph type="body" sz="quarter" idx="33"/>
          </p:nvPr>
        </p:nvSpPr>
        <p:spPr>
          <a:xfrm>
            <a:off x="8556167" y="1742565"/>
            <a:ext cx="2597043" cy="1440000"/>
          </a:xfrm>
        </p:spPr>
        <p:txBody>
          <a:bodyPr rtlCol="0"/>
          <a:lstStyle/>
          <a:p>
            <a:pPr rtl="0"/>
            <a:r>
              <a:rPr lang="el-GR" sz="6000" dirty="0"/>
              <a:t>3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</a:t>
            </a:fld>
            <a:endParaRPr lang="el-GR" dirty="0"/>
          </a:p>
        </p:txBody>
      </p:sp>
      <p:sp>
        <p:nvSpPr>
          <p:cNvPr id="35" name="Πλαίσιο κειμένου 34" descr="Σημείο τομής γραφήματος"/>
          <p:cNvSpPr txBox="1"/>
          <p:nvPr/>
        </p:nvSpPr>
        <p:spPr>
          <a:xfrm>
            <a:off x="8238481" y="3054203"/>
            <a:ext cx="317687" cy="1423210"/>
          </a:xfrm>
          <a:custGeom>
            <a:avLst/>
            <a:gdLst>
              <a:gd name="connsiteX0" fmla="*/ 172863 w 317687"/>
              <a:gd name="connsiteY0" fmla="*/ 0 h 1423210"/>
              <a:gd name="connsiteX1" fmla="*/ 174856 w 317687"/>
              <a:gd name="connsiteY1" fmla="*/ 4136 h 1423210"/>
              <a:gd name="connsiteX2" fmla="*/ 317687 w 317687"/>
              <a:gd name="connsiteY2" fmla="*/ 711605 h 1423210"/>
              <a:gd name="connsiteX3" fmla="*/ 174856 w 317687"/>
              <a:gd name="connsiteY3" fmla="*/ 1419075 h 1423210"/>
              <a:gd name="connsiteX4" fmla="*/ 172864 w 317687"/>
              <a:gd name="connsiteY4" fmla="*/ 1423210 h 1423210"/>
              <a:gd name="connsiteX5" fmla="*/ 122602 w 317687"/>
              <a:gd name="connsiteY5" fmla="*/ 1318873 h 1423210"/>
              <a:gd name="connsiteX6" fmla="*/ 0 w 317687"/>
              <a:gd name="connsiteY6" fmla="*/ 711604 h 1423210"/>
              <a:gd name="connsiteX7" fmla="*/ 122602 w 317687"/>
              <a:gd name="connsiteY7" fmla="*/ 104335 h 1423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687" h="1423210">
                <a:moveTo>
                  <a:pt x="172863" y="0"/>
                </a:moveTo>
                <a:lnTo>
                  <a:pt x="174856" y="4136"/>
                </a:lnTo>
                <a:cubicBezTo>
                  <a:pt x="266828" y="221583"/>
                  <a:pt x="317687" y="460655"/>
                  <a:pt x="317687" y="711605"/>
                </a:cubicBezTo>
                <a:cubicBezTo>
                  <a:pt x="317687" y="962555"/>
                  <a:pt x="266828" y="1201627"/>
                  <a:pt x="174856" y="1419075"/>
                </a:cubicBezTo>
                <a:lnTo>
                  <a:pt x="172864" y="1423210"/>
                </a:lnTo>
                <a:lnTo>
                  <a:pt x="122602" y="1318873"/>
                </a:lnTo>
                <a:cubicBezTo>
                  <a:pt x="43656" y="1132223"/>
                  <a:pt x="0" y="927012"/>
                  <a:pt x="0" y="711604"/>
                </a:cubicBezTo>
                <a:cubicBezTo>
                  <a:pt x="0" y="496197"/>
                  <a:pt x="43656" y="290985"/>
                  <a:pt x="122602" y="10433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lang="en-ZA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l-GR" dirty="0"/>
          </a:p>
        </p:txBody>
      </p:sp>
      <p:sp>
        <p:nvSpPr>
          <p:cNvPr id="34" name="Πλαίσιο κειμένου 33" descr="Σημείο τομής γραφήματος"/>
          <p:cNvSpPr txBox="1"/>
          <p:nvPr/>
        </p:nvSpPr>
        <p:spPr>
          <a:xfrm>
            <a:off x="4907016" y="2993698"/>
            <a:ext cx="317688" cy="1544221"/>
          </a:xfrm>
          <a:custGeom>
            <a:avLst/>
            <a:gdLst>
              <a:gd name="connsiteX0" fmla="*/ 173971 w 317688"/>
              <a:gd name="connsiteY0" fmla="*/ 0 h 1544221"/>
              <a:gd name="connsiteX1" fmla="*/ 219948 w 317688"/>
              <a:gd name="connsiteY1" fmla="*/ 125619 h 1544221"/>
              <a:gd name="connsiteX2" fmla="*/ 317688 w 317688"/>
              <a:gd name="connsiteY2" fmla="*/ 772110 h 1544221"/>
              <a:gd name="connsiteX3" fmla="*/ 219948 w 317688"/>
              <a:gd name="connsiteY3" fmla="*/ 1418601 h 1544221"/>
              <a:gd name="connsiteX4" fmla="*/ 173971 w 317688"/>
              <a:gd name="connsiteY4" fmla="*/ 1544221 h 1544221"/>
              <a:gd name="connsiteX5" fmla="*/ 142832 w 317688"/>
              <a:gd name="connsiteY5" fmla="*/ 1479580 h 1544221"/>
              <a:gd name="connsiteX6" fmla="*/ 0 w 317688"/>
              <a:gd name="connsiteY6" fmla="*/ 772110 h 1544221"/>
              <a:gd name="connsiteX7" fmla="*/ 142832 w 317688"/>
              <a:gd name="connsiteY7" fmla="*/ 64641 h 1544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688" h="1544221">
                <a:moveTo>
                  <a:pt x="173971" y="0"/>
                </a:moveTo>
                <a:lnTo>
                  <a:pt x="219948" y="125619"/>
                </a:lnTo>
                <a:cubicBezTo>
                  <a:pt x="283469" y="329846"/>
                  <a:pt x="317688" y="546982"/>
                  <a:pt x="317688" y="772110"/>
                </a:cubicBezTo>
                <a:cubicBezTo>
                  <a:pt x="317688" y="997239"/>
                  <a:pt x="283469" y="1214375"/>
                  <a:pt x="219948" y="1418601"/>
                </a:cubicBezTo>
                <a:lnTo>
                  <a:pt x="173971" y="1544221"/>
                </a:lnTo>
                <a:lnTo>
                  <a:pt x="142832" y="1479580"/>
                </a:lnTo>
                <a:cubicBezTo>
                  <a:pt x="50859" y="1262132"/>
                  <a:pt x="0" y="1023060"/>
                  <a:pt x="0" y="772110"/>
                </a:cubicBezTo>
                <a:cubicBezTo>
                  <a:pt x="0" y="521160"/>
                  <a:pt x="50859" y="282088"/>
                  <a:pt x="142832" y="6464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lang="en-ZA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4" name="Τίτλος 22">
            <a:extLst>
              <a:ext uri="{FF2B5EF4-FFF2-40B4-BE49-F238E27FC236}">
                <a16:creationId xmlns:a16="http://schemas.microsoft.com/office/drawing/2014/main" xmlns="" id="{AE0EA9D9-3221-4FDF-88E3-9BAADAD62991}"/>
              </a:ext>
            </a:extLst>
          </p:cNvPr>
          <p:cNvSpPr txBox="1">
            <a:spLocks/>
          </p:cNvSpPr>
          <p:nvPr/>
        </p:nvSpPr>
        <p:spPr>
          <a:xfrm>
            <a:off x="1607640" y="274830"/>
            <a:ext cx="897672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 spc="-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l-GR" b="1" dirty="0">
                <a:ea typeface="+mn-ea"/>
                <a:cs typeface="+mn-cs"/>
              </a:rPr>
              <a:t>3 ερωτήματα </a:t>
            </a:r>
          </a:p>
        </p:txBody>
      </p:sp>
    </p:spTree>
    <p:extLst>
      <p:ext uri="{BB962C8B-B14F-4D97-AF65-F5344CB8AC3E}">
        <p14:creationId xmlns:p14="http://schemas.microsoft.com/office/powerpoint/2010/main" xmlns="" val="366181298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ÎÏÎ¿ÏÎ­Î»ÎµÏÎ¼Î± ÎµÎ¹ÎºÏÎ½Î±Ï Î³Î¹Î± production BLACK WHITE IMAGES">
            <a:extLst>
              <a:ext uri="{FF2B5EF4-FFF2-40B4-BE49-F238E27FC236}">
                <a16:creationId xmlns:a16="http://schemas.microsoft.com/office/drawing/2014/main" xmlns="" id="{A584F550-906B-480B-A472-31007ADBC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091" y="185351"/>
            <a:ext cx="4789465" cy="6405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Ομάδα 18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20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21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3" name="Τίτλος 2"/>
          <p:cNvSpPr>
            <a:spLocks noGrp="1"/>
          </p:cNvSpPr>
          <p:nvPr>
            <p:ph type="title"/>
          </p:nvPr>
        </p:nvSpPr>
        <p:spPr>
          <a:xfrm>
            <a:off x="5750312" y="654657"/>
            <a:ext cx="5682562" cy="749474"/>
          </a:xfrm>
        </p:spPr>
        <p:txBody>
          <a:bodyPr rtlCol="0"/>
          <a:lstStyle/>
          <a:p>
            <a:pPr algn="ctr"/>
            <a:r>
              <a:rPr lang="el-G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Κοινές πηγές διαφοροποίησης των υποσυστημάτων:</a:t>
            </a:r>
            <a:br>
              <a:rPr lang="el-GR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l-GR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35"/>
          </p:nvPr>
        </p:nvSpPr>
        <p:spPr>
          <a:xfrm>
            <a:off x="6318083" y="2797164"/>
            <a:ext cx="2186716" cy="429570"/>
          </a:xfrm>
        </p:spPr>
        <p:txBody>
          <a:bodyPr rtlCol="0"/>
          <a:lstStyle/>
          <a:p>
            <a:pPr algn="ctr"/>
            <a:r>
              <a:rPr lang="el-GR" dirty="0"/>
              <a:t>Χρονικός προσανατολισμός</a:t>
            </a:r>
          </a:p>
        </p:txBody>
      </p:sp>
      <p:sp>
        <p:nvSpPr>
          <p:cNvPr id="13" name="Θέση κειμένου 12"/>
          <p:cNvSpPr>
            <a:spLocks noGrp="1"/>
          </p:cNvSpPr>
          <p:nvPr>
            <p:ph type="body" sz="quarter" idx="45"/>
          </p:nvPr>
        </p:nvSpPr>
        <p:spPr>
          <a:xfrm>
            <a:off x="6500270" y="4321073"/>
            <a:ext cx="1872000" cy="360000"/>
          </a:xfrm>
        </p:spPr>
        <p:txBody>
          <a:bodyPr rtlCol="0"/>
          <a:lstStyle/>
          <a:p>
            <a:pPr algn="ctr"/>
            <a:r>
              <a:rPr lang="el-GR" dirty="0"/>
              <a:t>Διαπροσωπικός προσανατολισμός</a:t>
            </a:r>
          </a:p>
        </p:txBody>
      </p:sp>
      <p:sp>
        <p:nvSpPr>
          <p:cNvPr id="8" name="Θέση κειμένου 7"/>
          <p:cNvSpPr>
            <a:spLocks noGrp="1"/>
          </p:cNvSpPr>
          <p:nvPr>
            <p:ph type="body" sz="quarter" idx="37"/>
          </p:nvPr>
        </p:nvSpPr>
        <p:spPr>
          <a:xfrm>
            <a:off x="9899640" y="2766444"/>
            <a:ext cx="1979948" cy="370272"/>
          </a:xfrm>
        </p:spPr>
        <p:txBody>
          <a:bodyPr rtlCol="0"/>
          <a:lstStyle/>
          <a:p>
            <a:pPr algn="ctr"/>
            <a:r>
              <a:rPr lang="el-GR" dirty="0"/>
              <a:t>Στόχοι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60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7" name="Θέση κειμένου 12">
            <a:extLst>
              <a:ext uri="{FF2B5EF4-FFF2-40B4-BE49-F238E27FC236}">
                <a16:creationId xmlns:a16="http://schemas.microsoft.com/office/drawing/2014/main" xmlns="" id="{DADBE60E-22BC-4524-935A-B04F7F28BB0A}"/>
              </a:ext>
            </a:extLst>
          </p:cNvPr>
          <p:cNvSpPr txBox="1">
            <a:spLocks/>
          </p:cNvSpPr>
          <p:nvPr/>
        </p:nvSpPr>
        <p:spPr>
          <a:xfrm>
            <a:off x="9953614" y="4401416"/>
            <a:ext cx="1872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Επίσημη δομή</a:t>
            </a:r>
          </a:p>
        </p:txBody>
      </p:sp>
      <p:grpSp>
        <p:nvGrpSpPr>
          <p:cNvPr id="12" name="Γραφικό 10" descr="Ευστοχία">
            <a:extLst>
              <a:ext uri="{FF2B5EF4-FFF2-40B4-BE49-F238E27FC236}">
                <a16:creationId xmlns:a16="http://schemas.microsoft.com/office/drawing/2014/main" xmlns="" id="{E05F581C-E882-4DD6-B7FB-1891E844CFDD}"/>
              </a:ext>
            </a:extLst>
          </p:cNvPr>
          <p:cNvGrpSpPr/>
          <p:nvPr/>
        </p:nvGrpSpPr>
        <p:grpSpPr>
          <a:xfrm>
            <a:off x="9145887" y="2647072"/>
            <a:ext cx="636501" cy="631125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Ελεύθερη σχεδίαση: Σχήμα 13">
              <a:extLst>
                <a:ext uri="{FF2B5EF4-FFF2-40B4-BE49-F238E27FC236}">
                  <a16:creationId xmlns:a16="http://schemas.microsoft.com/office/drawing/2014/main" xmlns="" id="{718870E5-CFB1-452D-BB20-059440378D75}"/>
                </a:ext>
              </a:extLst>
            </p:cNvPr>
            <p:cNvSpPr/>
            <p:nvPr/>
          </p:nvSpPr>
          <p:spPr>
            <a:xfrm>
              <a:off x="5978366" y="3045619"/>
              <a:ext cx="495300" cy="495300"/>
            </a:xfrm>
            <a:custGeom>
              <a:avLst/>
              <a:gdLst>
                <a:gd name="connsiteX0" fmla="*/ 408146 w 495300"/>
                <a:gd name="connsiteY0" fmla="*/ 92869 h 495300"/>
                <a:gd name="connsiteX1" fmla="*/ 398621 w 495300"/>
                <a:gd name="connsiteY1" fmla="*/ 7144 h 495300"/>
                <a:gd name="connsiteX2" fmla="*/ 293846 w 495300"/>
                <a:gd name="connsiteY2" fmla="*/ 111919 h 495300"/>
                <a:gd name="connsiteX3" fmla="*/ 299561 w 495300"/>
                <a:gd name="connsiteY3" fmla="*/ 161449 h 495300"/>
                <a:gd name="connsiteX4" fmla="*/ 147161 w 495300"/>
                <a:gd name="connsiteY4" fmla="*/ 313849 h 495300"/>
                <a:gd name="connsiteX5" fmla="*/ 102394 w 495300"/>
                <a:gd name="connsiteY5" fmla="*/ 302419 h 495300"/>
                <a:gd name="connsiteX6" fmla="*/ 7144 w 495300"/>
                <a:gd name="connsiteY6" fmla="*/ 397669 h 495300"/>
                <a:gd name="connsiteX7" fmla="*/ 102394 w 495300"/>
                <a:gd name="connsiteY7" fmla="*/ 492919 h 495300"/>
                <a:gd name="connsiteX8" fmla="*/ 197644 w 495300"/>
                <a:gd name="connsiteY8" fmla="*/ 397669 h 495300"/>
                <a:gd name="connsiteX9" fmla="*/ 187166 w 495300"/>
                <a:gd name="connsiteY9" fmla="*/ 353854 h 495300"/>
                <a:gd name="connsiteX10" fmla="*/ 339566 w 495300"/>
                <a:gd name="connsiteY10" fmla="*/ 201454 h 495300"/>
                <a:gd name="connsiteX11" fmla="*/ 389096 w 495300"/>
                <a:gd name="connsiteY11" fmla="*/ 207169 h 495300"/>
                <a:gd name="connsiteX12" fmla="*/ 493871 w 495300"/>
                <a:gd name="connsiteY12" fmla="*/ 102394 h 495300"/>
                <a:gd name="connsiteX13" fmla="*/ 408146 w 495300"/>
                <a:gd name="connsiteY13" fmla="*/ 92869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5300" h="495300">
                  <a:moveTo>
                    <a:pt x="408146" y="92869"/>
                  </a:moveTo>
                  <a:lnTo>
                    <a:pt x="398621" y="7144"/>
                  </a:lnTo>
                  <a:lnTo>
                    <a:pt x="293846" y="111919"/>
                  </a:lnTo>
                  <a:lnTo>
                    <a:pt x="299561" y="161449"/>
                  </a:lnTo>
                  <a:lnTo>
                    <a:pt x="147161" y="313849"/>
                  </a:lnTo>
                  <a:cubicBezTo>
                    <a:pt x="133826" y="307181"/>
                    <a:pt x="118586" y="302419"/>
                    <a:pt x="102394" y="302419"/>
                  </a:cubicBezTo>
                  <a:cubicBezTo>
                    <a:pt x="50006" y="302419"/>
                    <a:pt x="7144" y="345281"/>
                    <a:pt x="7144" y="397669"/>
                  </a:cubicBezTo>
                  <a:cubicBezTo>
                    <a:pt x="7144" y="450056"/>
                    <a:pt x="50006" y="492919"/>
                    <a:pt x="102394" y="492919"/>
                  </a:cubicBezTo>
                  <a:cubicBezTo>
                    <a:pt x="154781" y="492919"/>
                    <a:pt x="197644" y="450056"/>
                    <a:pt x="197644" y="397669"/>
                  </a:cubicBezTo>
                  <a:cubicBezTo>
                    <a:pt x="197644" y="381476"/>
                    <a:pt x="193834" y="367189"/>
                    <a:pt x="187166" y="353854"/>
                  </a:cubicBezTo>
                  <a:lnTo>
                    <a:pt x="339566" y="201454"/>
                  </a:lnTo>
                  <a:lnTo>
                    <a:pt x="389096" y="207169"/>
                  </a:lnTo>
                  <a:lnTo>
                    <a:pt x="493871" y="102394"/>
                  </a:lnTo>
                  <a:lnTo>
                    <a:pt x="408146" y="928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6" name="Ελεύθερη σχεδίαση: Σχήμα 15">
              <a:extLst>
                <a:ext uri="{FF2B5EF4-FFF2-40B4-BE49-F238E27FC236}">
                  <a16:creationId xmlns:a16="http://schemas.microsoft.com/office/drawing/2014/main" xmlns="" id="{AEA31233-81E9-4486-BBC8-A5DED1CDE8BD}"/>
                </a:ext>
              </a:extLst>
            </p:cNvPr>
            <p:cNvSpPr/>
            <p:nvPr/>
          </p:nvSpPr>
          <p:spPr>
            <a:xfrm>
              <a:off x="5712619" y="3074194"/>
              <a:ext cx="733425" cy="733425"/>
            </a:xfrm>
            <a:custGeom>
              <a:avLst/>
              <a:gdLst>
                <a:gd name="connsiteX0" fmla="*/ 681514 w 733425"/>
                <a:gd name="connsiteY0" fmla="*/ 205264 h 733425"/>
                <a:gd name="connsiteX1" fmla="*/ 669131 w 733425"/>
                <a:gd name="connsiteY1" fmla="*/ 218599 h 733425"/>
                <a:gd name="connsiteX2" fmla="*/ 651034 w 733425"/>
                <a:gd name="connsiteY2" fmla="*/ 216694 h 733425"/>
                <a:gd name="connsiteX3" fmla="*/ 631031 w 733425"/>
                <a:gd name="connsiteY3" fmla="*/ 213836 h 733425"/>
                <a:gd name="connsiteX4" fmla="*/ 673894 w 733425"/>
                <a:gd name="connsiteY4" fmla="*/ 369094 h 733425"/>
                <a:gd name="connsiteX5" fmla="*/ 369094 w 733425"/>
                <a:gd name="connsiteY5" fmla="*/ 673894 h 733425"/>
                <a:gd name="connsiteX6" fmla="*/ 64294 w 733425"/>
                <a:gd name="connsiteY6" fmla="*/ 369094 h 733425"/>
                <a:gd name="connsiteX7" fmla="*/ 369094 w 733425"/>
                <a:gd name="connsiteY7" fmla="*/ 64294 h 733425"/>
                <a:gd name="connsiteX8" fmla="*/ 524351 w 733425"/>
                <a:gd name="connsiteY8" fmla="*/ 107156 h 733425"/>
                <a:gd name="connsiteX9" fmla="*/ 522446 w 733425"/>
                <a:gd name="connsiteY9" fmla="*/ 88106 h 733425"/>
                <a:gd name="connsiteX10" fmla="*/ 519589 w 733425"/>
                <a:gd name="connsiteY10" fmla="*/ 69056 h 733425"/>
                <a:gd name="connsiteX11" fmla="*/ 532924 w 733425"/>
                <a:gd name="connsiteY11" fmla="*/ 55721 h 733425"/>
                <a:gd name="connsiteX12" fmla="*/ 539591 w 733425"/>
                <a:gd name="connsiteY12" fmla="*/ 49054 h 733425"/>
                <a:gd name="connsiteX13" fmla="*/ 369094 w 733425"/>
                <a:gd name="connsiteY13" fmla="*/ 7144 h 733425"/>
                <a:gd name="connsiteX14" fmla="*/ 7144 w 733425"/>
                <a:gd name="connsiteY14" fmla="*/ 369094 h 733425"/>
                <a:gd name="connsiteX15" fmla="*/ 369094 w 733425"/>
                <a:gd name="connsiteY15" fmla="*/ 731044 h 733425"/>
                <a:gd name="connsiteX16" fmla="*/ 731044 w 733425"/>
                <a:gd name="connsiteY16" fmla="*/ 369094 h 733425"/>
                <a:gd name="connsiteX17" fmla="*/ 688181 w 733425"/>
                <a:gd name="connsiteY17" fmla="*/ 199549 h 733425"/>
                <a:gd name="connsiteX18" fmla="*/ 681514 w 733425"/>
                <a:gd name="connsiteY18" fmla="*/ 205264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33425" h="733425">
                  <a:moveTo>
                    <a:pt x="681514" y="205264"/>
                  </a:moveTo>
                  <a:lnTo>
                    <a:pt x="669131" y="218599"/>
                  </a:lnTo>
                  <a:lnTo>
                    <a:pt x="651034" y="216694"/>
                  </a:lnTo>
                  <a:lnTo>
                    <a:pt x="631031" y="213836"/>
                  </a:lnTo>
                  <a:cubicBezTo>
                    <a:pt x="657701" y="259556"/>
                    <a:pt x="673894" y="311944"/>
                    <a:pt x="673894" y="369094"/>
                  </a:cubicBezTo>
                  <a:cubicBezTo>
                    <a:pt x="673894" y="536734"/>
                    <a:pt x="536734" y="673894"/>
                    <a:pt x="369094" y="673894"/>
                  </a:cubicBezTo>
                  <a:cubicBezTo>
                    <a:pt x="201454" y="673894"/>
                    <a:pt x="64294" y="536734"/>
                    <a:pt x="64294" y="369094"/>
                  </a:cubicBezTo>
                  <a:cubicBezTo>
                    <a:pt x="64294" y="201454"/>
                    <a:pt x="201454" y="64294"/>
                    <a:pt x="369094" y="64294"/>
                  </a:cubicBezTo>
                  <a:cubicBezTo>
                    <a:pt x="425291" y="64294"/>
                    <a:pt x="478631" y="79534"/>
                    <a:pt x="524351" y="107156"/>
                  </a:cubicBezTo>
                  <a:lnTo>
                    <a:pt x="522446" y="88106"/>
                  </a:lnTo>
                  <a:lnTo>
                    <a:pt x="519589" y="69056"/>
                  </a:lnTo>
                  <a:lnTo>
                    <a:pt x="532924" y="55721"/>
                  </a:lnTo>
                  <a:lnTo>
                    <a:pt x="539591" y="49054"/>
                  </a:lnTo>
                  <a:cubicBezTo>
                    <a:pt x="488156" y="22384"/>
                    <a:pt x="431006" y="7144"/>
                    <a:pt x="369094" y="7144"/>
                  </a:cubicBezTo>
                  <a:cubicBezTo>
                    <a:pt x="169069" y="7144"/>
                    <a:pt x="7144" y="169069"/>
                    <a:pt x="7144" y="369094"/>
                  </a:cubicBezTo>
                  <a:cubicBezTo>
                    <a:pt x="7144" y="569119"/>
                    <a:pt x="169069" y="731044"/>
                    <a:pt x="369094" y="731044"/>
                  </a:cubicBezTo>
                  <a:cubicBezTo>
                    <a:pt x="569119" y="731044"/>
                    <a:pt x="731044" y="569119"/>
                    <a:pt x="731044" y="369094"/>
                  </a:cubicBezTo>
                  <a:cubicBezTo>
                    <a:pt x="731044" y="307181"/>
                    <a:pt x="715804" y="250031"/>
                    <a:pt x="688181" y="199549"/>
                  </a:cubicBezTo>
                  <a:lnTo>
                    <a:pt x="681514" y="2052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8" name="Ελεύθερη σχεδίαση: Σχήμα 17">
              <a:extLst>
                <a:ext uri="{FF2B5EF4-FFF2-40B4-BE49-F238E27FC236}">
                  <a16:creationId xmlns:a16="http://schemas.microsoft.com/office/drawing/2014/main" xmlns="" id="{31C42B66-BA4C-4F00-AE38-49C3A1AAACCC}"/>
                </a:ext>
              </a:extLst>
            </p:cNvPr>
            <p:cNvSpPr/>
            <p:nvPr/>
          </p:nvSpPr>
          <p:spPr>
            <a:xfrm>
              <a:off x="5845969" y="3207544"/>
              <a:ext cx="466725" cy="466725"/>
            </a:xfrm>
            <a:custGeom>
              <a:avLst/>
              <a:gdLst>
                <a:gd name="connsiteX0" fmla="*/ 394811 w 466725"/>
                <a:gd name="connsiteY0" fmla="*/ 170974 h 466725"/>
                <a:gd name="connsiteX1" fmla="*/ 407194 w 466725"/>
                <a:gd name="connsiteY1" fmla="*/ 235744 h 466725"/>
                <a:gd name="connsiteX2" fmla="*/ 235744 w 466725"/>
                <a:gd name="connsiteY2" fmla="*/ 407194 h 466725"/>
                <a:gd name="connsiteX3" fmla="*/ 64294 w 466725"/>
                <a:gd name="connsiteY3" fmla="*/ 235744 h 466725"/>
                <a:gd name="connsiteX4" fmla="*/ 235744 w 466725"/>
                <a:gd name="connsiteY4" fmla="*/ 64294 h 466725"/>
                <a:gd name="connsiteX5" fmla="*/ 300514 w 466725"/>
                <a:gd name="connsiteY5" fmla="*/ 76676 h 466725"/>
                <a:gd name="connsiteX6" fmla="*/ 343376 w 466725"/>
                <a:gd name="connsiteY6" fmla="*/ 33814 h 466725"/>
                <a:gd name="connsiteX7" fmla="*/ 235744 w 466725"/>
                <a:gd name="connsiteY7" fmla="*/ 7144 h 466725"/>
                <a:gd name="connsiteX8" fmla="*/ 7144 w 466725"/>
                <a:gd name="connsiteY8" fmla="*/ 235744 h 466725"/>
                <a:gd name="connsiteX9" fmla="*/ 235744 w 466725"/>
                <a:gd name="connsiteY9" fmla="*/ 464344 h 466725"/>
                <a:gd name="connsiteX10" fmla="*/ 464344 w 466725"/>
                <a:gd name="connsiteY10" fmla="*/ 235744 h 466725"/>
                <a:gd name="connsiteX11" fmla="*/ 437674 w 466725"/>
                <a:gd name="connsiteY11" fmla="*/ 128111 h 466725"/>
                <a:gd name="connsiteX12" fmla="*/ 394811 w 466725"/>
                <a:gd name="connsiteY12" fmla="*/ 170974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6725" h="466725">
                  <a:moveTo>
                    <a:pt x="394811" y="170974"/>
                  </a:moveTo>
                  <a:cubicBezTo>
                    <a:pt x="403384" y="190976"/>
                    <a:pt x="407194" y="212884"/>
                    <a:pt x="407194" y="235744"/>
                  </a:cubicBezTo>
                  <a:cubicBezTo>
                    <a:pt x="407194" y="330041"/>
                    <a:pt x="330041" y="407194"/>
                    <a:pt x="235744" y="407194"/>
                  </a:cubicBezTo>
                  <a:cubicBezTo>
                    <a:pt x="141446" y="407194"/>
                    <a:pt x="64294" y="330041"/>
                    <a:pt x="64294" y="235744"/>
                  </a:cubicBezTo>
                  <a:cubicBezTo>
                    <a:pt x="64294" y="141446"/>
                    <a:pt x="141446" y="64294"/>
                    <a:pt x="235744" y="64294"/>
                  </a:cubicBezTo>
                  <a:cubicBezTo>
                    <a:pt x="258604" y="64294"/>
                    <a:pt x="280511" y="69056"/>
                    <a:pt x="300514" y="76676"/>
                  </a:cubicBezTo>
                  <a:lnTo>
                    <a:pt x="343376" y="33814"/>
                  </a:lnTo>
                  <a:cubicBezTo>
                    <a:pt x="310991" y="16669"/>
                    <a:pt x="274796" y="7144"/>
                    <a:pt x="235744" y="7144"/>
                  </a:cubicBezTo>
                  <a:cubicBezTo>
                    <a:pt x="110014" y="7144"/>
                    <a:pt x="7144" y="110014"/>
                    <a:pt x="7144" y="235744"/>
                  </a:cubicBezTo>
                  <a:cubicBezTo>
                    <a:pt x="7144" y="361474"/>
                    <a:pt x="110014" y="464344"/>
                    <a:pt x="235744" y="464344"/>
                  </a:cubicBezTo>
                  <a:cubicBezTo>
                    <a:pt x="361474" y="464344"/>
                    <a:pt x="464344" y="361474"/>
                    <a:pt x="464344" y="235744"/>
                  </a:cubicBezTo>
                  <a:cubicBezTo>
                    <a:pt x="464344" y="196691"/>
                    <a:pt x="454819" y="160496"/>
                    <a:pt x="437674" y="128111"/>
                  </a:cubicBezTo>
                  <a:lnTo>
                    <a:pt x="394811" y="1709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33" name="Γραφικό 22" descr="Χρονόμετρο">
            <a:extLst>
              <a:ext uri="{FF2B5EF4-FFF2-40B4-BE49-F238E27FC236}">
                <a16:creationId xmlns:a16="http://schemas.microsoft.com/office/drawing/2014/main" xmlns="" id="{307ECA3E-6CD4-4A20-9F1A-5AC803013E87}"/>
              </a:ext>
            </a:extLst>
          </p:cNvPr>
          <p:cNvGrpSpPr/>
          <p:nvPr/>
        </p:nvGrpSpPr>
        <p:grpSpPr>
          <a:xfrm>
            <a:off x="5626131" y="2593492"/>
            <a:ext cx="750675" cy="659467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Ελεύθερη σχεδίαση: Σχήμα 33">
              <a:extLst>
                <a:ext uri="{FF2B5EF4-FFF2-40B4-BE49-F238E27FC236}">
                  <a16:creationId xmlns:a16="http://schemas.microsoft.com/office/drawing/2014/main" xmlns="" id="{3F19D0A6-F630-4AF1-B99C-C23E3CFAC4CD}"/>
                </a:ext>
              </a:extLst>
            </p:cNvPr>
            <p:cNvSpPr/>
            <p:nvPr/>
          </p:nvSpPr>
          <p:spPr>
            <a:xfrm>
              <a:off x="6069806" y="3259931"/>
              <a:ext cx="47625" cy="47625"/>
            </a:xfrm>
            <a:custGeom>
              <a:avLst/>
              <a:gdLst>
                <a:gd name="connsiteX0" fmla="*/ 45244 w 47625"/>
                <a:gd name="connsiteY0" fmla="*/ 26194 h 47625"/>
                <a:gd name="connsiteX1" fmla="*/ 26194 w 47625"/>
                <a:gd name="connsiteY1" fmla="*/ 45244 h 47625"/>
                <a:gd name="connsiteX2" fmla="*/ 7144 w 47625"/>
                <a:gd name="connsiteY2" fmla="*/ 26194 h 47625"/>
                <a:gd name="connsiteX3" fmla="*/ 26194 w 47625"/>
                <a:gd name="connsiteY3" fmla="*/ 7144 h 47625"/>
                <a:gd name="connsiteX4" fmla="*/ 45244 w 47625"/>
                <a:gd name="connsiteY4" fmla="*/ 2619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45244" y="26194"/>
                  </a:moveTo>
                  <a:cubicBezTo>
                    <a:pt x="45244" y="36715"/>
                    <a:pt x="36715" y="45244"/>
                    <a:pt x="26194" y="45244"/>
                  </a:cubicBezTo>
                  <a:cubicBezTo>
                    <a:pt x="15673" y="45244"/>
                    <a:pt x="7144" y="36715"/>
                    <a:pt x="7144" y="26194"/>
                  </a:cubicBezTo>
                  <a:cubicBezTo>
                    <a:pt x="7144" y="15673"/>
                    <a:pt x="15673" y="7144"/>
                    <a:pt x="26194" y="7144"/>
                  </a:cubicBezTo>
                  <a:cubicBezTo>
                    <a:pt x="36715" y="7144"/>
                    <a:pt x="45244" y="15673"/>
                    <a:pt x="45244" y="261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6" name="Ελεύθερη σχεδίαση: Σχήμα 45">
              <a:extLst>
                <a:ext uri="{FF2B5EF4-FFF2-40B4-BE49-F238E27FC236}">
                  <a16:creationId xmlns:a16="http://schemas.microsoft.com/office/drawing/2014/main" xmlns="" id="{58A6387D-6F23-4AF3-8974-D0B75044E833}"/>
                </a:ext>
              </a:extLst>
            </p:cNvPr>
            <p:cNvSpPr/>
            <p:nvPr/>
          </p:nvSpPr>
          <p:spPr>
            <a:xfrm>
              <a:off x="6069806" y="3640931"/>
              <a:ext cx="47625" cy="47625"/>
            </a:xfrm>
            <a:custGeom>
              <a:avLst/>
              <a:gdLst>
                <a:gd name="connsiteX0" fmla="*/ 45244 w 47625"/>
                <a:gd name="connsiteY0" fmla="*/ 26194 h 47625"/>
                <a:gd name="connsiteX1" fmla="*/ 26194 w 47625"/>
                <a:gd name="connsiteY1" fmla="*/ 45244 h 47625"/>
                <a:gd name="connsiteX2" fmla="*/ 7144 w 47625"/>
                <a:gd name="connsiteY2" fmla="*/ 26194 h 47625"/>
                <a:gd name="connsiteX3" fmla="*/ 26194 w 47625"/>
                <a:gd name="connsiteY3" fmla="*/ 7144 h 47625"/>
                <a:gd name="connsiteX4" fmla="*/ 45244 w 47625"/>
                <a:gd name="connsiteY4" fmla="*/ 2619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45244" y="26194"/>
                  </a:moveTo>
                  <a:cubicBezTo>
                    <a:pt x="45244" y="36715"/>
                    <a:pt x="36715" y="45244"/>
                    <a:pt x="26194" y="45244"/>
                  </a:cubicBezTo>
                  <a:cubicBezTo>
                    <a:pt x="15673" y="45244"/>
                    <a:pt x="7144" y="36715"/>
                    <a:pt x="7144" y="26194"/>
                  </a:cubicBezTo>
                  <a:cubicBezTo>
                    <a:pt x="7144" y="15673"/>
                    <a:pt x="15673" y="7144"/>
                    <a:pt x="26194" y="7144"/>
                  </a:cubicBezTo>
                  <a:cubicBezTo>
                    <a:pt x="36715" y="7144"/>
                    <a:pt x="45244" y="15673"/>
                    <a:pt x="45244" y="261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7" name="Ελεύθερη σχεδίαση: Σχήμα 46">
              <a:extLst>
                <a:ext uri="{FF2B5EF4-FFF2-40B4-BE49-F238E27FC236}">
                  <a16:creationId xmlns:a16="http://schemas.microsoft.com/office/drawing/2014/main" xmlns="" id="{050BE7F2-55F8-4778-AB6F-E20453CDF079}"/>
                </a:ext>
              </a:extLst>
            </p:cNvPr>
            <p:cNvSpPr/>
            <p:nvPr/>
          </p:nvSpPr>
          <p:spPr>
            <a:xfrm>
              <a:off x="6260306" y="3440906"/>
              <a:ext cx="47625" cy="47625"/>
            </a:xfrm>
            <a:custGeom>
              <a:avLst/>
              <a:gdLst>
                <a:gd name="connsiteX0" fmla="*/ 45244 w 47625"/>
                <a:gd name="connsiteY0" fmla="*/ 26194 h 47625"/>
                <a:gd name="connsiteX1" fmla="*/ 26194 w 47625"/>
                <a:gd name="connsiteY1" fmla="*/ 45244 h 47625"/>
                <a:gd name="connsiteX2" fmla="*/ 7144 w 47625"/>
                <a:gd name="connsiteY2" fmla="*/ 26194 h 47625"/>
                <a:gd name="connsiteX3" fmla="*/ 26194 w 47625"/>
                <a:gd name="connsiteY3" fmla="*/ 7144 h 47625"/>
                <a:gd name="connsiteX4" fmla="*/ 45244 w 47625"/>
                <a:gd name="connsiteY4" fmla="*/ 2619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45244" y="26194"/>
                  </a:moveTo>
                  <a:cubicBezTo>
                    <a:pt x="45244" y="36715"/>
                    <a:pt x="36715" y="45244"/>
                    <a:pt x="26194" y="45244"/>
                  </a:cubicBezTo>
                  <a:cubicBezTo>
                    <a:pt x="15673" y="45244"/>
                    <a:pt x="7144" y="36715"/>
                    <a:pt x="7144" y="26194"/>
                  </a:cubicBezTo>
                  <a:cubicBezTo>
                    <a:pt x="7144" y="15673"/>
                    <a:pt x="15673" y="7144"/>
                    <a:pt x="26194" y="7144"/>
                  </a:cubicBezTo>
                  <a:cubicBezTo>
                    <a:pt x="36715" y="7144"/>
                    <a:pt x="45244" y="15673"/>
                    <a:pt x="45244" y="261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9" name="Ελεύθερη σχεδίαση: Σχήμα 48">
              <a:extLst>
                <a:ext uri="{FF2B5EF4-FFF2-40B4-BE49-F238E27FC236}">
                  <a16:creationId xmlns:a16="http://schemas.microsoft.com/office/drawing/2014/main" xmlns="" id="{5A739773-7864-4E78-80C8-6FF960D80267}"/>
                </a:ext>
              </a:extLst>
            </p:cNvPr>
            <p:cNvSpPr/>
            <p:nvPr/>
          </p:nvSpPr>
          <p:spPr>
            <a:xfrm>
              <a:off x="5879306" y="3440906"/>
              <a:ext cx="47625" cy="47625"/>
            </a:xfrm>
            <a:custGeom>
              <a:avLst/>
              <a:gdLst>
                <a:gd name="connsiteX0" fmla="*/ 45244 w 47625"/>
                <a:gd name="connsiteY0" fmla="*/ 26194 h 47625"/>
                <a:gd name="connsiteX1" fmla="*/ 26194 w 47625"/>
                <a:gd name="connsiteY1" fmla="*/ 45244 h 47625"/>
                <a:gd name="connsiteX2" fmla="*/ 7144 w 47625"/>
                <a:gd name="connsiteY2" fmla="*/ 26194 h 47625"/>
                <a:gd name="connsiteX3" fmla="*/ 26194 w 47625"/>
                <a:gd name="connsiteY3" fmla="*/ 7144 h 47625"/>
                <a:gd name="connsiteX4" fmla="*/ 45244 w 47625"/>
                <a:gd name="connsiteY4" fmla="*/ 2619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45244" y="26194"/>
                  </a:moveTo>
                  <a:cubicBezTo>
                    <a:pt x="45244" y="36715"/>
                    <a:pt x="36715" y="45244"/>
                    <a:pt x="26194" y="45244"/>
                  </a:cubicBezTo>
                  <a:cubicBezTo>
                    <a:pt x="15673" y="45244"/>
                    <a:pt x="7144" y="36715"/>
                    <a:pt x="7144" y="26194"/>
                  </a:cubicBezTo>
                  <a:cubicBezTo>
                    <a:pt x="7144" y="15673"/>
                    <a:pt x="15673" y="7144"/>
                    <a:pt x="26194" y="7144"/>
                  </a:cubicBezTo>
                  <a:cubicBezTo>
                    <a:pt x="36715" y="7144"/>
                    <a:pt x="45244" y="15673"/>
                    <a:pt x="45244" y="261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50" name="Ελεύθερη σχεδίαση: Σχήμα 49">
              <a:extLst>
                <a:ext uri="{FF2B5EF4-FFF2-40B4-BE49-F238E27FC236}">
                  <a16:creationId xmlns:a16="http://schemas.microsoft.com/office/drawing/2014/main" xmlns="" id="{8BD4327D-B5D9-408A-83CD-8B584F0D13C7}"/>
                </a:ext>
              </a:extLst>
            </p:cNvPr>
            <p:cNvSpPr/>
            <p:nvPr/>
          </p:nvSpPr>
          <p:spPr>
            <a:xfrm>
              <a:off x="6069806" y="3326606"/>
              <a:ext cx="133350" cy="247650"/>
            </a:xfrm>
            <a:custGeom>
              <a:avLst/>
              <a:gdLst>
                <a:gd name="connsiteX0" fmla="*/ 45244 w 133350"/>
                <a:gd name="connsiteY0" fmla="*/ 7144 h 247650"/>
                <a:gd name="connsiteX1" fmla="*/ 7144 w 133350"/>
                <a:gd name="connsiteY1" fmla="*/ 7144 h 247650"/>
                <a:gd name="connsiteX2" fmla="*/ 7144 w 133350"/>
                <a:gd name="connsiteY2" fmla="*/ 140494 h 247650"/>
                <a:gd name="connsiteX3" fmla="*/ 12859 w 133350"/>
                <a:gd name="connsiteY3" fmla="*/ 153829 h 247650"/>
                <a:gd name="connsiteX4" fmla="*/ 107156 w 133350"/>
                <a:gd name="connsiteY4" fmla="*/ 248126 h 247650"/>
                <a:gd name="connsiteX5" fmla="*/ 133826 w 133350"/>
                <a:gd name="connsiteY5" fmla="*/ 221456 h 247650"/>
                <a:gd name="connsiteX6" fmla="*/ 45244 w 133350"/>
                <a:gd name="connsiteY6" fmla="*/ 132874 h 247650"/>
                <a:gd name="connsiteX7" fmla="*/ 45244 w 133350"/>
                <a:gd name="connsiteY7" fmla="*/ 7144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50" h="247650">
                  <a:moveTo>
                    <a:pt x="45244" y="7144"/>
                  </a:moveTo>
                  <a:lnTo>
                    <a:pt x="7144" y="7144"/>
                  </a:lnTo>
                  <a:lnTo>
                    <a:pt x="7144" y="140494"/>
                  </a:lnTo>
                  <a:cubicBezTo>
                    <a:pt x="7144" y="145256"/>
                    <a:pt x="9049" y="150019"/>
                    <a:pt x="12859" y="153829"/>
                  </a:cubicBezTo>
                  <a:lnTo>
                    <a:pt x="107156" y="248126"/>
                  </a:lnTo>
                  <a:lnTo>
                    <a:pt x="133826" y="221456"/>
                  </a:lnTo>
                  <a:lnTo>
                    <a:pt x="45244" y="132874"/>
                  </a:lnTo>
                  <a:lnTo>
                    <a:pt x="452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51" name="Ελεύθερη σχεδίαση: Σχήμα 50">
              <a:extLst>
                <a:ext uri="{FF2B5EF4-FFF2-40B4-BE49-F238E27FC236}">
                  <a16:creationId xmlns:a16="http://schemas.microsoft.com/office/drawing/2014/main" xmlns="" id="{5F2BF703-0274-4B80-9CFB-CC22AD945DE7}"/>
                </a:ext>
              </a:extLst>
            </p:cNvPr>
            <p:cNvSpPr/>
            <p:nvPr/>
          </p:nvSpPr>
          <p:spPr>
            <a:xfrm>
              <a:off x="5765297" y="3050381"/>
              <a:ext cx="657225" cy="752475"/>
            </a:xfrm>
            <a:custGeom>
              <a:avLst/>
              <a:gdLst>
                <a:gd name="connsiteX0" fmla="*/ 330703 w 657225"/>
                <a:gd name="connsiteY0" fmla="*/ 692944 h 752475"/>
                <a:gd name="connsiteX1" fmla="*/ 64003 w 657225"/>
                <a:gd name="connsiteY1" fmla="*/ 426244 h 752475"/>
                <a:gd name="connsiteX2" fmla="*/ 330703 w 657225"/>
                <a:gd name="connsiteY2" fmla="*/ 159544 h 752475"/>
                <a:gd name="connsiteX3" fmla="*/ 597403 w 657225"/>
                <a:gd name="connsiteY3" fmla="*/ 426244 h 752475"/>
                <a:gd name="connsiteX4" fmla="*/ 330703 w 657225"/>
                <a:gd name="connsiteY4" fmla="*/ 692944 h 752475"/>
                <a:gd name="connsiteX5" fmla="*/ 330703 w 657225"/>
                <a:gd name="connsiteY5" fmla="*/ 692944 h 752475"/>
                <a:gd name="connsiteX6" fmla="*/ 556445 w 657225"/>
                <a:gd name="connsiteY6" fmla="*/ 193834 h 752475"/>
                <a:gd name="connsiteX7" fmla="*/ 585020 w 657225"/>
                <a:gd name="connsiteY7" fmla="*/ 165259 h 752475"/>
                <a:gd name="connsiteX8" fmla="*/ 584068 w 657225"/>
                <a:gd name="connsiteY8" fmla="*/ 125254 h 752475"/>
                <a:gd name="connsiteX9" fmla="*/ 544063 w 657225"/>
                <a:gd name="connsiteY9" fmla="*/ 124301 h 752475"/>
                <a:gd name="connsiteX10" fmla="*/ 511678 w 657225"/>
                <a:gd name="connsiteY10" fmla="*/ 157639 h 752475"/>
                <a:gd name="connsiteX11" fmla="*/ 359278 w 657225"/>
                <a:gd name="connsiteY11" fmla="*/ 104299 h 752475"/>
                <a:gd name="connsiteX12" fmla="*/ 359278 w 657225"/>
                <a:gd name="connsiteY12" fmla="*/ 64294 h 752475"/>
                <a:gd name="connsiteX13" fmla="*/ 445003 w 657225"/>
                <a:gd name="connsiteY13" fmla="*/ 64294 h 752475"/>
                <a:gd name="connsiteX14" fmla="*/ 445003 w 657225"/>
                <a:gd name="connsiteY14" fmla="*/ 7144 h 752475"/>
                <a:gd name="connsiteX15" fmla="*/ 216403 w 657225"/>
                <a:gd name="connsiteY15" fmla="*/ 7144 h 752475"/>
                <a:gd name="connsiteX16" fmla="*/ 216403 w 657225"/>
                <a:gd name="connsiteY16" fmla="*/ 64294 h 752475"/>
                <a:gd name="connsiteX17" fmla="*/ 302128 w 657225"/>
                <a:gd name="connsiteY17" fmla="*/ 64294 h 752475"/>
                <a:gd name="connsiteX18" fmla="*/ 302128 w 657225"/>
                <a:gd name="connsiteY18" fmla="*/ 103346 h 752475"/>
                <a:gd name="connsiteX19" fmla="*/ 9710 w 657225"/>
                <a:gd name="connsiteY19" fmla="*/ 385286 h 752475"/>
                <a:gd name="connsiteX20" fmla="*/ 223070 w 657225"/>
                <a:gd name="connsiteY20" fmla="*/ 731044 h 752475"/>
                <a:gd name="connsiteX21" fmla="*/ 606928 w 657225"/>
                <a:gd name="connsiteY21" fmla="*/ 596741 h 752475"/>
                <a:gd name="connsiteX22" fmla="*/ 556445 w 657225"/>
                <a:gd name="connsiteY22" fmla="*/ 193834 h 752475"/>
                <a:gd name="connsiteX23" fmla="*/ 556445 w 657225"/>
                <a:gd name="connsiteY23" fmla="*/ 193834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57225" h="752475">
                  <a:moveTo>
                    <a:pt x="330703" y="692944"/>
                  </a:moveTo>
                  <a:cubicBezTo>
                    <a:pt x="183065" y="692944"/>
                    <a:pt x="64003" y="573881"/>
                    <a:pt x="64003" y="426244"/>
                  </a:cubicBezTo>
                  <a:cubicBezTo>
                    <a:pt x="64003" y="278606"/>
                    <a:pt x="183065" y="159544"/>
                    <a:pt x="330703" y="159544"/>
                  </a:cubicBezTo>
                  <a:cubicBezTo>
                    <a:pt x="478340" y="159544"/>
                    <a:pt x="597403" y="278606"/>
                    <a:pt x="597403" y="426244"/>
                  </a:cubicBezTo>
                  <a:cubicBezTo>
                    <a:pt x="597403" y="573881"/>
                    <a:pt x="478340" y="692944"/>
                    <a:pt x="330703" y="692944"/>
                  </a:cubicBezTo>
                  <a:lnTo>
                    <a:pt x="330703" y="692944"/>
                  </a:lnTo>
                  <a:close/>
                  <a:moveTo>
                    <a:pt x="556445" y="193834"/>
                  </a:moveTo>
                  <a:lnTo>
                    <a:pt x="585020" y="165259"/>
                  </a:lnTo>
                  <a:cubicBezTo>
                    <a:pt x="595498" y="153829"/>
                    <a:pt x="595498" y="136684"/>
                    <a:pt x="584068" y="125254"/>
                  </a:cubicBezTo>
                  <a:cubicBezTo>
                    <a:pt x="573590" y="114776"/>
                    <a:pt x="555493" y="113824"/>
                    <a:pt x="544063" y="124301"/>
                  </a:cubicBezTo>
                  <a:lnTo>
                    <a:pt x="511678" y="157639"/>
                  </a:lnTo>
                  <a:cubicBezTo>
                    <a:pt x="465958" y="127159"/>
                    <a:pt x="413570" y="108109"/>
                    <a:pt x="359278" y="104299"/>
                  </a:cubicBezTo>
                  <a:lnTo>
                    <a:pt x="359278" y="64294"/>
                  </a:lnTo>
                  <a:lnTo>
                    <a:pt x="445003" y="64294"/>
                  </a:lnTo>
                  <a:lnTo>
                    <a:pt x="445003" y="7144"/>
                  </a:lnTo>
                  <a:lnTo>
                    <a:pt x="216403" y="7144"/>
                  </a:lnTo>
                  <a:lnTo>
                    <a:pt x="216403" y="64294"/>
                  </a:lnTo>
                  <a:lnTo>
                    <a:pt x="302128" y="64294"/>
                  </a:lnTo>
                  <a:lnTo>
                    <a:pt x="302128" y="103346"/>
                  </a:lnTo>
                  <a:cubicBezTo>
                    <a:pt x="150680" y="116681"/>
                    <a:pt x="28760" y="233839"/>
                    <a:pt x="9710" y="385286"/>
                  </a:cubicBezTo>
                  <a:cubicBezTo>
                    <a:pt x="-9340" y="536734"/>
                    <a:pt x="79243" y="680561"/>
                    <a:pt x="223070" y="731044"/>
                  </a:cubicBezTo>
                  <a:cubicBezTo>
                    <a:pt x="366898" y="781526"/>
                    <a:pt x="525965" y="726281"/>
                    <a:pt x="606928" y="596741"/>
                  </a:cubicBezTo>
                  <a:cubicBezTo>
                    <a:pt x="687890" y="467201"/>
                    <a:pt x="665030" y="299561"/>
                    <a:pt x="556445" y="193834"/>
                  </a:cubicBezTo>
                  <a:lnTo>
                    <a:pt x="556445" y="1938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52" name="Γραφικό 24" descr="Ιεραρχία">
            <a:extLst>
              <a:ext uri="{FF2B5EF4-FFF2-40B4-BE49-F238E27FC236}">
                <a16:creationId xmlns:a16="http://schemas.microsoft.com/office/drawing/2014/main" xmlns="" id="{F05FBD63-64F7-460F-BEEC-629476B2167B}"/>
              </a:ext>
            </a:extLst>
          </p:cNvPr>
          <p:cNvGrpSpPr/>
          <p:nvPr/>
        </p:nvGrpSpPr>
        <p:grpSpPr>
          <a:xfrm>
            <a:off x="9131643" y="4117025"/>
            <a:ext cx="685813" cy="733425"/>
            <a:chOff x="5788800" y="312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3" name="Ελεύθερη σχεδίαση: Σχήμα 52">
              <a:extLst>
                <a:ext uri="{FF2B5EF4-FFF2-40B4-BE49-F238E27FC236}">
                  <a16:creationId xmlns:a16="http://schemas.microsoft.com/office/drawing/2014/main" xmlns="" id="{8E1FE3A6-A8C2-4563-A5F0-5BD9A8ABAF19}"/>
                </a:ext>
              </a:extLst>
            </p:cNvPr>
            <p:cNvSpPr/>
            <p:nvPr/>
          </p:nvSpPr>
          <p:spPr>
            <a:xfrm>
              <a:off x="6143606" y="376235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54" name="Ελεύθερη σχεδίαση: Σχήμα 53">
              <a:extLst>
                <a:ext uri="{FF2B5EF4-FFF2-40B4-BE49-F238E27FC236}">
                  <a16:creationId xmlns:a16="http://schemas.microsoft.com/office/drawing/2014/main" xmlns="" id="{2451C7D4-05C0-4CDC-958B-18C0AE874C3C}"/>
                </a:ext>
              </a:extLst>
            </p:cNvPr>
            <p:cNvSpPr/>
            <p:nvPr/>
          </p:nvSpPr>
          <p:spPr>
            <a:xfrm>
              <a:off x="6143606" y="324800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55" name="Ελεύθερη σχεδίαση: Σχήμα 54">
              <a:extLst>
                <a:ext uri="{FF2B5EF4-FFF2-40B4-BE49-F238E27FC236}">
                  <a16:creationId xmlns:a16="http://schemas.microsoft.com/office/drawing/2014/main" xmlns="" id="{BF2B1336-5FBC-4672-BCC5-0C990D1020D8}"/>
                </a:ext>
              </a:extLst>
            </p:cNvPr>
            <p:cNvSpPr/>
            <p:nvPr/>
          </p:nvSpPr>
          <p:spPr>
            <a:xfrm>
              <a:off x="5857856" y="376235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56" name="Ελεύθερη σχεδίαση: Σχήμα 55">
              <a:extLst>
                <a:ext uri="{FF2B5EF4-FFF2-40B4-BE49-F238E27FC236}">
                  <a16:creationId xmlns:a16="http://schemas.microsoft.com/office/drawing/2014/main" xmlns="" id="{14CCEC62-69C5-4F9B-BC68-9D3AD9F39900}"/>
                </a:ext>
              </a:extLst>
            </p:cNvPr>
            <p:cNvSpPr/>
            <p:nvPr/>
          </p:nvSpPr>
          <p:spPr>
            <a:xfrm>
              <a:off x="6429356" y="376235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57" name="Ελεύθερη σχεδίαση: Σχήμα 56">
              <a:extLst>
                <a:ext uri="{FF2B5EF4-FFF2-40B4-BE49-F238E27FC236}">
                  <a16:creationId xmlns:a16="http://schemas.microsoft.com/office/drawing/2014/main" xmlns="" id="{20A67D40-0685-46BD-8B04-0A4DC44C5C64}"/>
                </a:ext>
              </a:extLst>
            </p:cNvPr>
            <p:cNvSpPr/>
            <p:nvPr/>
          </p:nvSpPr>
          <p:spPr>
            <a:xfrm>
              <a:off x="5934056" y="3419456"/>
              <a:ext cx="619125" cy="314325"/>
            </a:xfrm>
            <a:custGeom>
              <a:avLst/>
              <a:gdLst>
                <a:gd name="connsiteX0" fmla="*/ 330994 w 619125"/>
                <a:gd name="connsiteY0" fmla="*/ 140494 h 314325"/>
                <a:gd name="connsiteX1" fmla="*/ 330994 w 619125"/>
                <a:gd name="connsiteY1" fmla="*/ 7144 h 314325"/>
                <a:gd name="connsiteX2" fmla="*/ 292894 w 619125"/>
                <a:gd name="connsiteY2" fmla="*/ 7144 h 314325"/>
                <a:gd name="connsiteX3" fmla="*/ 292894 w 619125"/>
                <a:gd name="connsiteY3" fmla="*/ 140494 h 314325"/>
                <a:gd name="connsiteX4" fmla="*/ 7144 w 619125"/>
                <a:gd name="connsiteY4" fmla="*/ 140494 h 314325"/>
                <a:gd name="connsiteX5" fmla="*/ 7144 w 619125"/>
                <a:gd name="connsiteY5" fmla="*/ 311944 h 314325"/>
                <a:gd name="connsiteX6" fmla="*/ 45244 w 619125"/>
                <a:gd name="connsiteY6" fmla="*/ 311944 h 314325"/>
                <a:gd name="connsiteX7" fmla="*/ 45244 w 619125"/>
                <a:gd name="connsiteY7" fmla="*/ 178594 h 314325"/>
                <a:gd name="connsiteX8" fmla="*/ 292894 w 619125"/>
                <a:gd name="connsiteY8" fmla="*/ 178594 h 314325"/>
                <a:gd name="connsiteX9" fmla="*/ 292894 w 619125"/>
                <a:gd name="connsiteY9" fmla="*/ 311944 h 314325"/>
                <a:gd name="connsiteX10" fmla="*/ 330994 w 619125"/>
                <a:gd name="connsiteY10" fmla="*/ 311944 h 314325"/>
                <a:gd name="connsiteX11" fmla="*/ 330994 w 619125"/>
                <a:gd name="connsiteY11" fmla="*/ 178594 h 314325"/>
                <a:gd name="connsiteX12" fmla="*/ 578644 w 619125"/>
                <a:gd name="connsiteY12" fmla="*/ 178594 h 314325"/>
                <a:gd name="connsiteX13" fmla="*/ 578644 w 619125"/>
                <a:gd name="connsiteY13" fmla="*/ 311944 h 314325"/>
                <a:gd name="connsiteX14" fmla="*/ 616744 w 619125"/>
                <a:gd name="connsiteY14" fmla="*/ 311944 h 314325"/>
                <a:gd name="connsiteX15" fmla="*/ 616744 w 619125"/>
                <a:gd name="connsiteY15" fmla="*/ 14049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9125" h="314325">
                  <a:moveTo>
                    <a:pt x="330994" y="140494"/>
                  </a:moveTo>
                  <a:lnTo>
                    <a:pt x="330994" y="7144"/>
                  </a:lnTo>
                  <a:lnTo>
                    <a:pt x="292894" y="7144"/>
                  </a:lnTo>
                  <a:lnTo>
                    <a:pt x="292894" y="140494"/>
                  </a:lnTo>
                  <a:lnTo>
                    <a:pt x="7144" y="140494"/>
                  </a:lnTo>
                  <a:lnTo>
                    <a:pt x="7144" y="311944"/>
                  </a:lnTo>
                  <a:lnTo>
                    <a:pt x="45244" y="311944"/>
                  </a:lnTo>
                  <a:lnTo>
                    <a:pt x="45244" y="178594"/>
                  </a:lnTo>
                  <a:lnTo>
                    <a:pt x="292894" y="178594"/>
                  </a:lnTo>
                  <a:lnTo>
                    <a:pt x="292894" y="311944"/>
                  </a:lnTo>
                  <a:lnTo>
                    <a:pt x="330994" y="311944"/>
                  </a:lnTo>
                  <a:lnTo>
                    <a:pt x="330994" y="178594"/>
                  </a:lnTo>
                  <a:lnTo>
                    <a:pt x="578644" y="178594"/>
                  </a:lnTo>
                  <a:lnTo>
                    <a:pt x="578644" y="311944"/>
                  </a:lnTo>
                  <a:lnTo>
                    <a:pt x="616744" y="311944"/>
                  </a:lnTo>
                  <a:lnTo>
                    <a:pt x="6167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58" name="Γραφικό 28" descr="Πυξίδα">
            <a:extLst>
              <a:ext uri="{FF2B5EF4-FFF2-40B4-BE49-F238E27FC236}">
                <a16:creationId xmlns:a16="http://schemas.microsoft.com/office/drawing/2014/main" xmlns="" id="{5C64938A-0EA5-4086-816F-65204B31679D}"/>
              </a:ext>
            </a:extLst>
          </p:cNvPr>
          <p:cNvGrpSpPr/>
          <p:nvPr/>
        </p:nvGrpSpPr>
        <p:grpSpPr>
          <a:xfrm>
            <a:off x="5682426" y="4309930"/>
            <a:ext cx="704549" cy="634876"/>
            <a:chOff x="5938800" y="32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9" name="Ελεύθερη σχεδίαση: Σχήμα 58">
              <a:extLst>
                <a:ext uri="{FF2B5EF4-FFF2-40B4-BE49-F238E27FC236}">
                  <a16:creationId xmlns:a16="http://schemas.microsoft.com/office/drawing/2014/main" xmlns="" id="{F4B0E5EF-4553-4074-84BB-301DC8F4584E}"/>
                </a:ext>
              </a:extLst>
            </p:cNvPr>
            <p:cNvSpPr/>
            <p:nvPr/>
          </p:nvSpPr>
          <p:spPr>
            <a:xfrm>
              <a:off x="6026906" y="3359906"/>
              <a:ext cx="733425" cy="733425"/>
            </a:xfrm>
            <a:custGeom>
              <a:avLst/>
              <a:gdLst>
                <a:gd name="connsiteX0" fmla="*/ 369094 w 733425"/>
                <a:gd name="connsiteY0" fmla="*/ 7144 h 733425"/>
                <a:gd name="connsiteX1" fmla="*/ 7144 w 733425"/>
                <a:gd name="connsiteY1" fmla="*/ 369094 h 733425"/>
                <a:gd name="connsiteX2" fmla="*/ 369094 w 733425"/>
                <a:gd name="connsiteY2" fmla="*/ 731044 h 733425"/>
                <a:gd name="connsiteX3" fmla="*/ 731044 w 733425"/>
                <a:gd name="connsiteY3" fmla="*/ 369094 h 733425"/>
                <a:gd name="connsiteX4" fmla="*/ 369094 w 733425"/>
                <a:gd name="connsiteY4" fmla="*/ 7144 h 733425"/>
                <a:gd name="connsiteX5" fmla="*/ 369094 w 733425"/>
                <a:gd name="connsiteY5" fmla="*/ 64294 h 733425"/>
                <a:gd name="connsiteX6" fmla="*/ 673894 w 733425"/>
                <a:gd name="connsiteY6" fmla="*/ 369094 h 733425"/>
                <a:gd name="connsiteX7" fmla="*/ 369094 w 733425"/>
                <a:gd name="connsiteY7" fmla="*/ 673894 h 733425"/>
                <a:gd name="connsiteX8" fmla="*/ 64294 w 733425"/>
                <a:gd name="connsiteY8" fmla="*/ 369094 h 733425"/>
                <a:gd name="connsiteX9" fmla="*/ 369094 w 733425"/>
                <a:gd name="connsiteY9" fmla="*/ 64294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3425" h="733425">
                  <a:moveTo>
                    <a:pt x="369094" y="7144"/>
                  </a:moveTo>
                  <a:cubicBezTo>
                    <a:pt x="169069" y="7144"/>
                    <a:pt x="7144" y="169069"/>
                    <a:pt x="7144" y="369094"/>
                  </a:cubicBezTo>
                  <a:cubicBezTo>
                    <a:pt x="7144" y="569119"/>
                    <a:pt x="169069" y="731044"/>
                    <a:pt x="369094" y="731044"/>
                  </a:cubicBezTo>
                  <a:cubicBezTo>
                    <a:pt x="569119" y="731044"/>
                    <a:pt x="731044" y="569119"/>
                    <a:pt x="731044" y="369094"/>
                  </a:cubicBezTo>
                  <a:cubicBezTo>
                    <a:pt x="731044" y="169069"/>
                    <a:pt x="569119" y="7144"/>
                    <a:pt x="369094" y="7144"/>
                  </a:cubicBezTo>
                  <a:close/>
                  <a:moveTo>
                    <a:pt x="369094" y="64294"/>
                  </a:moveTo>
                  <a:cubicBezTo>
                    <a:pt x="536734" y="64294"/>
                    <a:pt x="673894" y="201454"/>
                    <a:pt x="673894" y="369094"/>
                  </a:cubicBezTo>
                  <a:cubicBezTo>
                    <a:pt x="673894" y="536734"/>
                    <a:pt x="536734" y="673894"/>
                    <a:pt x="369094" y="673894"/>
                  </a:cubicBezTo>
                  <a:cubicBezTo>
                    <a:pt x="201454" y="673894"/>
                    <a:pt x="64294" y="536734"/>
                    <a:pt x="64294" y="369094"/>
                  </a:cubicBezTo>
                  <a:cubicBezTo>
                    <a:pt x="64294" y="201454"/>
                    <a:pt x="201454" y="64294"/>
                    <a:pt x="369094" y="6429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60" name="Ελεύθερη σχεδίαση: Σχήμα 59">
              <a:extLst>
                <a:ext uri="{FF2B5EF4-FFF2-40B4-BE49-F238E27FC236}">
                  <a16:creationId xmlns:a16="http://schemas.microsoft.com/office/drawing/2014/main" xmlns="" id="{EA11820E-2286-4B35-83FF-BFA881DC7F07}"/>
                </a:ext>
              </a:extLst>
            </p:cNvPr>
            <p:cNvSpPr/>
            <p:nvPr/>
          </p:nvSpPr>
          <p:spPr>
            <a:xfrm>
              <a:off x="6240266" y="3575171"/>
              <a:ext cx="304800" cy="304800"/>
            </a:xfrm>
            <a:custGeom>
              <a:avLst/>
              <a:gdLst>
                <a:gd name="connsiteX0" fmla="*/ 7144 w 304800"/>
                <a:gd name="connsiteY0" fmla="*/ 302419 h 304800"/>
                <a:gd name="connsiteX1" fmla="*/ 216694 w 304800"/>
                <a:gd name="connsiteY1" fmla="*/ 216694 h 304800"/>
                <a:gd name="connsiteX2" fmla="*/ 302419 w 304800"/>
                <a:gd name="connsiteY2" fmla="*/ 7144 h 304800"/>
                <a:gd name="connsiteX3" fmla="*/ 92869 w 304800"/>
                <a:gd name="connsiteY3" fmla="*/ 94774 h 304800"/>
                <a:gd name="connsiteX4" fmla="*/ 7144 w 304800"/>
                <a:gd name="connsiteY4" fmla="*/ 302419 h 304800"/>
                <a:gd name="connsiteX5" fmla="*/ 155734 w 304800"/>
                <a:gd name="connsiteY5" fmla="*/ 134779 h 304800"/>
                <a:gd name="connsiteX6" fmla="*/ 174784 w 304800"/>
                <a:gd name="connsiteY6" fmla="*/ 153829 h 304800"/>
                <a:gd name="connsiteX7" fmla="*/ 155734 w 304800"/>
                <a:gd name="connsiteY7" fmla="*/ 172879 h 304800"/>
                <a:gd name="connsiteX8" fmla="*/ 136684 w 304800"/>
                <a:gd name="connsiteY8" fmla="*/ 153829 h 304800"/>
                <a:gd name="connsiteX9" fmla="*/ 155734 w 304800"/>
                <a:gd name="connsiteY9" fmla="*/ 134779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800" h="304800">
                  <a:moveTo>
                    <a:pt x="7144" y="302419"/>
                  </a:moveTo>
                  <a:lnTo>
                    <a:pt x="216694" y="216694"/>
                  </a:lnTo>
                  <a:lnTo>
                    <a:pt x="302419" y="7144"/>
                  </a:lnTo>
                  <a:lnTo>
                    <a:pt x="92869" y="94774"/>
                  </a:lnTo>
                  <a:lnTo>
                    <a:pt x="7144" y="302419"/>
                  </a:lnTo>
                  <a:close/>
                  <a:moveTo>
                    <a:pt x="155734" y="134779"/>
                  </a:moveTo>
                  <a:cubicBezTo>
                    <a:pt x="167164" y="134779"/>
                    <a:pt x="174784" y="142399"/>
                    <a:pt x="174784" y="153829"/>
                  </a:cubicBezTo>
                  <a:cubicBezTo>
                    <a:pt x="174784" y="165259"/>
                    <a:pt x="167164" y="172879"/>
                    <a:pt x="155734" y="172879"/>
                  </a:cubicBezTo>
                  <a:cubicBezTo>
                    <a:pt x="144304" y="172879"/>
                    <a:pt x="136684" y="165259"/>
                    <a:pt x="136684" y="153829"/>
                  </a:cubicBezTo>
                  <a:cubicBezTo>
                    <a:pt x="136684" y="142399"/>
                    <a:pt x="144304" y="134779"/>
                    <a:pt x="155734" y="13477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</p:spTree>
    <p:extLst>
      <p:ext uri="{BB962C8B-B14F-4D97-AF65-F5344CB8AC3E}">
        <p14:creationId xmlns:p14="http://schemas.microsoft.com/office/powerpoint/2010/main" xmlns="" val="306518729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32497" y="2082556"/>
            <a:ext cx="4491355" cy="3304990"/>
          </a:xfrm>
        </p:spPr>
        <p:txBody>
          <a:bodyPr rtlCol="0"/>
          <a:lstStyle/>
          <a:p>
            <a:r>
              <a:rPr lang="el-GR" sz="1600" dirty="0"/>
              <a:t>Αναφέρεται στον </a:t>
            </a:r>
            <a:r>
              <a:rPr lang="el-GR" sz="1600" b="1" dirty="0"/>
              <a:t>βαθμό</a:t>
            </a:r>
            <a:r>
              <a:rPr lang="el-GR" sz="1600" dirty="0"/>
              <a:t> με τον οποίο </a:t>
            </a:r>
            <a:r>
              <a:rPr lang="el-GR" sz="1600" b="1" dirty="0"/>
              <a:t>τα διάφορα τμήματα συνεργάζοντα</a:t>
            </a:r>
            <a:r>
              <a:rPr lang="el-GR" sz="1600" dirty="0"/>
              <a:t>ι μεταξύ τους σαν ομάδα</a:t>
            </a:r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endParaRPr lang="el-GR" sz="1600" dirty="0"/>
          </a:p>
          <a:p>
            <a:pPr marL="0" indent="0">
              <a:buNone/>
            </a:pPr>
            <a:endParaRPr lang="el-GR" sz="1600" dirty="0"/>
          </a:p>
          <a:p>
            <a:r>
              <a:rPr lang="el-GR" sz="1600" dirty="0"/>
              <a:t>Άρα, </a:t>
            </a:r>
            <a:r>
              <a:rPr lang="el-GR" sz="1600" b="1" dirty="0"/>
              <a:t>ως ολοκλήρωση ορίζουμε </a:t>
            </a:r>
            <a:r>
              <a:rPr lang="el-GR" sz="1600" dirty="0"/>
              <a:t>την διαδικασία που αποσκοπεί στην εγκαθίδρυση της ενότητας των προσπαθειών μεταξύ των διαφόρων υποσυστημάτων (λειτουργικών ομάδων ή τμημάτων), ούτως ώστε να επιτευχθούν οι στόχοι της οργάνωσης.</a:t>
            </a:r>
          </a:p>
          <a:p>
            <a:pPr rtl="0"/>
            <a:endParaRPr lang="el-GR" sz="1600" noProof="1"/>
          </a:p>
          <a:p>
            <a:pPr marL="0" indent="0" rtl="0">
              <a:buNone/>
            </a:pPr>
            <a:endParaRPr lang="el-GR" sz="1600" noProof="1"/>
          </a:p>
        </p:txBody>
      </p:sp>
      <p:pic>
        <p:nvPicPr>
          <p:cNvPr id="15" name="Θέση εικόνας 14" descr="εναέρια προβολή αυτοκινητοδρόμων μεγάλης πόλης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5217319" y="1255405"/>
            <a:ext cx="6974680" cy="3935414"/>
          </a:xfrm>
        </p:spPr>
      </p:pic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61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2" name="Θέση εικόνας 10" descr="σχέδια μεταλλικών ραφιών βιβλίων σε οροφή">
            <a:extLst>
              <a:ext uri="{FF2B5EF4-FFF2-40B4-BE49-F238E27FC236}">
                <a16:creationId xmlns:a16="http://schemas.microsoft.com/office/drawing/2014/main" xmlns="" id="{BA849515-A640-4DC8-B9F0-DECBBF2B15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7318" y="1255405"/>
            <a:ext cx="6974682" cy="3935414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noFill/>
            <a:prstDash val="solid"/>
            <a:miter lim="800000"/>
          </a:ln>
          <a:effectLst/>
        </p:spPr>
      </p:pic>
      <p:pic>
        <p:nvPicPr>
          <p:cNvPr id="5" name="Γραφικό 4" descr="Βέλος: Περιστροφή δεξιά">
            <a:extLst>
              <a:ext uri="{FF2B5EF4-FFF2-40B4-BE49-F238E27FC236}">
                <a16:creationId xmlns:a16="http://schemas.microsoft.com/office/drawing/2014/main" xmlns="" id="{4AFBCA33-E193-4033-8F90-DD87E6D2BC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037083" y="2746819"/>
            <a:ext cx="682181" cy="682181"/>
          </a:xfrm>
          <a:prstGeom prst="rect">
            <a:avLst/>
          </a:prstGeom>
        </p:spPr>
      </p:pic>
      <p:pic>
        <p:nvPicPr>
          <p:cNvPr id="13" name="Picture 2" descr="ÎÏÎ¿ÏÎ­Î»ÎµÏÎ¼Î± ÎµÎ¹ÎºÏÎ½Î±Ï Î³Î¹Î± assembly part black white images">
            <a:extLst>
              <a:ext uri="{FF2B5EF4-FFF2-40B4-BE49-F238E27FC236}">
                <a16:creationId xmlns:a16="http://schemas.microsoft.com/office/drawing/2014/main" xmlns="" id="{0D24C94F-79D7-4827-9C55-545FBC93F1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7317" y="1255405"/>
            <a:ext cx="6974680" cy="393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Ορθογώνιο 1">
            <a:extLst>
              <a:ext uri="{FF2B5EF4-FFF2-40B4-BE49-F238E27FC236}">
                <a16:creationId xmlns:a16="http://schemas.microsoft.com/office/drawing/2014/main" xmlns="" id="{4022D72B-44C3-46D5-A37F-03C90E07A51D}"/>
              </a:ext>
            </a:extLst>
          </p:cNvPr>
          <p:cNvSpPr/>
          <p:nvPr/>
        </p:nvSpPr>
        <p:spPr>
          <a:xfrm>
            <a:off x="661196" y="1255010"/>
            <a:ext cx="343395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200" b="1" spc="-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Η έννοια της ολοκλήρωσης</a:t>
            </a:r>
          </a:p>
        </p:txBody>
      </p:sp>
      <p:pic>
        <p:nvPicPr>
          <p:cNvPr id="2054" name="Picture 6" descr="ÎÏÎ¿ÏÎ­Î»ÎµÏÎ¼Î± ÎµÎ¹ÎºÏÎ½Î±Ï Î³Î¹Î± production BLACK WHITE IMAGES">
            <a:extLst>
              <a:ext uri="{FF2B5EF4-FFF2-40B4-BE49-F238E27FC236}">
                <a16:creationId xmlns:a16="http://schemas.microsoft.com/office/drawing/2014/main" xmlns="" id="{DB30C33C-0D68-474C-AB66-20D82E091D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7315" y="1255404"/>
            <a:ext cx="6974685" cy="3935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8731707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Θέση εικόνας 33" descr="εικόνα ουρανοξύστη διαμερισμάτων">
            <a:extLst>
              <a:ext uri="{FF2B5EF4-FFF2-40B4-BE49-F238E27FC236}">
                <a16:creationId xmlns:a16="http://schemas.microsoft.com/office/drawing/2014/main" xmlns="" id="{793BD7EC-4F7E-4124-A655-08DBC2BD6B28}"/>
              </a:ext>
            </a:extLst>
          </p:cNvPr>
          <p:cNvPicPr>
            <a:picLocks noGrp="1" noChangeAspect="1"/>
          </p:cNvPicPr>
          <p:nvPr>
            <p:ph type="pic" sz="quarter" idx="45"/>
          </p:nvPr>
        </p:nvPicPr>
        <p:blipFill>
          <a:blip r:embed="rId3"/>
          <a:stretch>
            <a:fillRect/>
          </a:stretch>
        </p:blipFill>
        <p:spPr>
          <a:xfrm>
            <a:off x="10044000" y="1981486"/>
            <a:ext cx="1476000" cy="1476000"/>
          </a:xfrm>
        </p:spPr>
      </p:pic>
      <p:pic>
        <p:nvPicPr>
          <p:cNvPr id="28" name="Θέση εικόνας 27" descr="Μολύβι επάνω σε σχέδιο κτιρίου"/>
          <p:cNvPicPr>
            <a:picLocks noGrp="1" noChangeAspect="1"/>
          </p:cNvPicPr>
          <p:nvPr>
            <p:ph type="pic" sz="quarter" idx="42"/>
          </p:nvPr>
        </p:nvPicPr>
        <p:blipFill>
          <a:blip r:embed="rId4"/>
          <a:stretch>
            <a:fillRect/>
          </a:stretch>
        </p:blipFill>
        <p:spPr>
          <a:xfrm>
            <a:off x="3023850" y="1981486"/>
            <a:ext cx="1476000" cy="1476000"/>
          </a:xfrm>
        </p:spPr>
      </p:pic>
      <p:pic>
        <p:nvPicPr>
          <p:cNvPr id="40" name="Γραφικό 39" descr="Βιβλία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1894" y="897705"/>
            <a:ext cx="687003" cy="687003"/>
          </a:xfrm>
          <a:prstGeom prst="rect">
            <a:avLst/>
          </a:prstGeom>
        </p:spPr>
      </p:pic>
      <p:sp>
        <p:nvSpPr>
          <p:cNvPr id="7" name="Θέση κειμένου 6"/>
          <p:cNvSpPr>
            <a:spLocks noGrp="1"/>
          </p:cNvSpPr>
          <p:nvPr>
            <p:ph type="body" sz="quarter" idx="33"/>
          </p:nvPr>
        </p:nvSpPr>
        <p:spPr>
          <a:xfrm>
            <a:off x="2823732" y="3969303"/>
            <a:ext cx="2068129" cy="360000"/>
          </a:xfrm>
        </p:spPr>
        <p:txBody>
          <a:bodyPr rtlCol="0"/>
          <a:lstStyle/>
          <a:p>
            <a:pPr lvl="0"/>
            <a:r>
              <a:rPr lang="el-GR" dirty="0"/>
              <a:t>Ιεραρχική δομή εξουσίας</a:t>
            </a:r>
          </a:p>
        </p:txBody>
      </p:sp>
      <p:pic>
        <p:nvPicPr>
          <p:cNvPr id="30" name="Θέση εικόνας 29" descr="γωνιακή προβολή ουρανοξύστη από το έδαφος"/>
          <p:cNvPicPr>
            <a:picLocks noGrp="1" noChangeAspect="1"/>
          </p:cNvPicPr>
          <p:nvPr>
            <p:ph type="pic" sz="quarter" idx="43"/>
          </p:nvPr>
        </p:nvPicPr>
        <p:blipFill>
          <a:blip r:embed="rId6"/>
          <a:stretch>
            <a:fillRect/>
          </a:stretch>
        </p:blipFill>
        <p:spPr>
          <a:xfrm>
            <a:off x="5363900" y="1981485"/>
            <a:ext cx="1475999" cy="1475999"/>
          </a:xfrm>
        </p:spPr>
      </p:pic>
      <p:sp>
        <p:nvSpPr>
          <p:cNvPr id="9" name="Θέση κειμένου 8"/>
          <p:cNvSpPr>
            <a:spLocks noGrp="1"/>
          </p:cNvSpPr>
          <p:nvPr>
            <p:ph type="body" sz="quarter" idx="35"/>
          </p:nvPr>
        </p:nvSpPr>
        <p:spPr>
          <a:xfrm>
            <a:off x="5111750" y="3970129"/>
            <a:ext cx="1979930" cy="587342"/>
          </a:xfrm>
        </p:spPr>
        <p:txBody>
          <a:bodyPr rtlCol="0"/>
          <a:lstStyle/>
          <a:p>
            <a:pPr lvl="0"/>
            <a:r>
              <a:rPr lang="el-GR" dirty="0"/>
              <a:t>Ομάδες εργασίας</a:t>
            </a:r>
          </a:p>
        </p:txBody>
      </p:sp>
      <p:pic>
        <p:nvPicPr>
          <p:cNvPr id="32" name="Θέση εικόνας 31" descr="εναέρια προβολή δικτύου αυτοκινητοδρόμων σε μεγάλη πόλη"/>
          <p:cNvPicPr>
            <a:picLocks noGrp="1" noChangeAspect="1"/>
          </p:cNvPicPr>
          <p:nvPr>
            <p:ph type="pic" sz="quarter" idx="44"/>
          </p:nvPr>
        </p:nvPicPr>
        <p:blipFill>
          <a:blip r:embed="rId7"/>
          <a:stretch>
            <a:fillRect/>
          </a:stretch>
        </p:blipFill>
        <p:spPr>
          <a:xfrm>
            <a:off x="7703950" y="1981486"/>
            <a:ext cx="1476000" cy="1476000"/>
          </a:xfrm>
        </p:spPr>
      </p:pic>
      <p:pic>
        <p:nvPicPr>
          <p:cNvPr id="45" name="Γραφικό 44" descr="Φοίνικας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34373" y="863355"/>
            <a:ext cx="755703" cy="755703"/>
          </a:xfrm>
          <a:prstGeom prst="rect">
            <a:avLst/>
          </a:prstGeom>
        </p:spPr>
      </p:pic>
      <p:sp>
        <p:nvSpPr>
          <p:cNvPr id="11" name="Θέση κειμένου 10"/>
          <p:cNvSpPr>
            <a:spLocks noGrp="1"/>
          </p:cNvSpPr>
          <p:nvPr>
            <p:ph type="body" sz="quarter" idx="37"/>
          </p:nvPr>
        </p:nvSpPr>
        <p:spPr>
          <a:xfrm>
            <a:off x="7350621" y="3969303"/>
            <a:ext cx="2168495" cy="360000"/>
          </a:xfrm>
        </p:spPr>
        <p:txBody>
          <a:bodyPr rtlCol="0"/>
          <a:lstStyle/>
          <a:p>
            <a:pPr lvl="0"/>
            <a:r>
              <a:rPr lang="el-GR" dirty="0"/>
              <a:t>Συντονιστές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62</a:t>
            </a:fld>
            <a:endParaRPr lang="el-GR" dirty="0"/>
          </a:p>
        </p:txBody>
      </p:sp>
      <p:grpSp>
        <p:nvGrpSpPr>
          <p:cNvPr id="48" name="Γραφικό 20" descr="Επανάληψη"/>
          <p:cNvGrpSpPr/>
          <p:nvPr/>
        </p:nvGrpSpPr>
        <p:grpSpPr>
          <a:xfrm>
            <a:off x="1137920" y="2378710"/>
            <a:ext cx="657860" cy="679450"/>
            <a:chOff x="2792404" y="2595563"/>
            <a:chExt cx="914400" cy="914400"/>
          </a:xfrm>
          <a:solidFill>
            <a:schemeClr val="bg1"/>
          </a:solidFill>
        </p:grpSpPr>
        <p:sp>
          <p:nvSpPr>
            <p:cNvPr id="49" name="Ελεύθερη σχεδίαση: Σχήμα 24"/>
            <p:cNvSpPr/>
            <p:nvPr/>
          </p:nvSpPr>
          <p:spPr>
            <a:xfrm>
              <a:off x="2801453" y="2693194"/>
              <a:ext cx="771525" cy="457200"/>
            </a:xfrm>
            <a:custGeom>
              <a:avLst/>
              <a:gdLst>
                <a:gd name="connsiteX0" fmla="*/ 190024 w 771525"/>
                <a:gd name="connsiteY0" fmla="*/ 451009 h 457200"/>
                <a:gd name="connsiteX1" fmla="*/ 372904 w 771525"/>
                <a:gd name="connsiteY1" fmla="*/ 268129 h 457200"/>
                <a:gd name="connsiteX2" fmla="*/ 270986 w 771525"/>
                <a:gd name="connsiteY2" fmla="*/ 268129 h 457200"/>
                <a:gd name="connsiteX3" fmla="*/ 450056 w 771525"/>
                <a:gd name="connsiteY3" fmla="*/ 158591 h 457200"/>
                <a:gd name="connsiteX4" fmla="*/ 582454 w 771525"/>
                <a:gd name="connsiteY4" fmla="*/ 209074 h 457200"/>
                <a:gd name="connsiteX5" fmla="*/ 768191 w 771525"/>
                <a:gd name="connsiteY5" fmla="*/ 209074 h 457200"/>
                <a:gd name="connsiteX6" fmla="*/ 450056 w 771525"/>
                <a:gd name="connsiteY6" fmla="*/ 7144 h 457200"/>
                <a:gd name="connsiteX7" fmla="*/ 110014 w 771525"/>
                <a:gd name="connsiteY7" fmla="*/ 268129 h 457200"/>
                <a:gd name="connsiteX8" fmla="*/ 7144 w 771525"/>
                <a:gd name="connsiteY8" fmla="*/ 268129 h 457200"/>
                <a:gd name="connsiteX9" fmla="*/ 190024 w 771525"/>
                <a:gd name="connsiteY9" fmla="*/ 451009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525" h="457200">
                  <a:moveTo>
                    <a:pt x="190024" y="451009"/>
                  </a:moveTo>
                  <a:lnTo>
                    <a:pt x="372904" y="268129"/>
                  </a:lnTo>
                  <a:lnTo>
                    <a:pt x="270986" y="268129"/>
                  </a:lnTo>
                  <a:cubicBezTo>
                    <a:pt x="304324" y="203359"/>
                    <a:pt x="371951" y="158591"/>
                    <a:pt x="450056" y="158591"/>
                  </a:cubicBezTo>
                  <a:cubicBezTo>
                    <a:pt x="500539" y="158591"/>
                    <a:pt x="547211" y="177641"/>
                    <a:pt x="582454" y="209074"/>
                  </a:cubicBezTo>
                  <a:lnTo>
                    <a:pt x="768191" y="209074"/>
                  </a:lnTo>
                  <a:cubicBezTo>
                    <a:pt x="711994" y="89059"/>
                    <a:pt x="590074" y="7144"/>
                    <a:pt x="450056" y="7144"/>
                  </a:cubicBezTo>
                  <a:cubicBezTo>
                    <a:pt x="287179" y="7144"/>
                    <a:pt x="150019" y="117634"/>
                    <a:pt x="110014" y="268129"/>
                  </a:cubicBezTo>
                  <a:lnTo>
                    <a:pt x="7144" y="268129"/>
                  </a:lnTo>
                  <a:lnTo>
                    <a:pt x="190024" y="45100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/>
            </a:p>
          </p:txBody>
        </p:sp>
        <p:sp>
          <p:nvSpPr>
            <p:cNvPr id="50" name="Ελεύθερη σχεδίαση: Σχήμα 25"/>
            <p:cNvSpPr/>
            <p:nvPr/>
          </p:nvSpPr>
          <p:spPr>
            <a:xfrm>
              <a:off x="2925278" y="2954179"/>
              <a:ext cx="771525" cy="457200"/>
            </a:xfrm>
            <a:custGeom>
              <a:avLst/>
              <a:gdLst>
                <a:gd name="connsiteX0" fmla="*/ 768191 w 771525"/>
                <a:gd name="connsiteY0" fmla="*/ 190024 h 457200"/>
                <a:gd name="connsiteX1" fmla="*/ 585311 w 771525"/>
                <a:gd name="connsiteY1" fmla="*/ 7144 h 457200"/>
                <a:gd name="connsiteX2" fmla="*/ 402431 w 771525"/>
                <a:gd name="connsiteY2" fmla="*/ 190024 h 457200"/>
                <a:gd name="connsiteX3" fmla="*/ 505301 w 771525"/>
                <a:gd name="connsiteY3" fmla="*/ 190024 h 457200"/>
                <a:gd name="connsiteX4" fmla="*/ 326231 w 771525"/>
                <a:gd name="connsiteY4" fmla="*/ 299561 h 457200"/>
                <a:gd name="connsiteX5" fmla="*/ 193834 w 771525"/>
                <a:gd name="connsiteY5" fmla="*/ 249079 h 457200"/>
                <a:gd name="connsiteX6" fmla="*/ 7144 w 771525"/>
                <a:gd name="connsiteY6" fmla="*/ 249079 h 457200"/>
                <a:gd name="connsiteX7" fmla="*/ 326231 w 771525"/>
                <a:gd name="connsiteY7" fmla="*/ 451009 h 457200"/>
                <a:gd name="connsiteX8" fmla="*/ 666274 w 771525"/>
                <a:gd name="connsiteY8" fmla="*/ 190024 h 457200"/>
                <a:gd name="connsiteX9" fmla="*/ 768191 w 771525"/>
                <a:gd name="connsiteY9" fmla="*/ 190024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525" h="457200">
                  <a:moveTo>
                    <a:pt x="768191" y="190024"/>
                  </a:moveTo>
                  <a:lnTo>
                    <a:pt x="585311" y="7144"/>
                  </a:lnTo>
                  <a:lnTo>
                    <a:pt x="402431" y="190024"/>
                  </a:lnTo>
                  <a:lnTo>
                    <a:pt x="505301" y="190024"/>
                  </a:lnTo>
                  <a:cubicBezTo>
                    <a:pt x="471964" y="254794"/>
                    <a:pt x="404336" y="299561"/>
                    <a:pt x="326231" y="299561"/>
                  </a:cubicBezTo>
                  <a:cubicBezTo>
                    <a:pt x="275749" y="299561"/>
                    <a:pt x="229076" y="280511"/>
                    <a:pt x="193834" y="249079"/>
                  </a:cubicBezTo>
                  <a:lnTo>
                    <a:pt x="7144" y="249079"/>
                  </a:lnTo>
                  <a:cubicBezTo>
                    <a:pt x="64294" y="369094"/>
                    <a:pt x="185261" y="451009"/>
                    <a:pt x="326231" y="451009"/>
                  </a:cubicBezTo>
                  <a:cubicBezTo>
                    <a:pt x="489109" y="451009"/>
                    <a:pt x="626269" y="340519"/>
                    <a:pt x="666274" y="190024"/>
                  </a:cubicBezTo>
                  <a:lnTo>
                    <a:pt x="768191" y="1900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l-G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l-GR"/>
            </a:p>
          </p:txBody>
        </p:sp>
      </p:grpSp>
      <p:sp>
        <p:nvSpPr>
          <p:cNvPr id="55" name="TextBox 37"/>
          <p:cNvSpPr txBox="1"/>
          <p:nvPr/>
        </p:nvSpPr>
        <p:spPr>
          <a:xfrm>
            <a:off x="9678437" y="6073017"/>
            <a:ext cx="157167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38" name="Γραφικό 36" descr="Χρήστες">
            <a:extLst>
              <a:ext uri="{FF2B5EF4-FFF2-40B4-BE49-F238E27FC236}">
                <a16:creationId xmlns:a16="http://schemas.microsoft.com/office/drawing/2014/main" xmlns="" id="{09AE42AD-CC9E-430F-AFAB-EB06D28737A9}"/>
              </a:ext>
            </a:extLst>
          </p:cNvPr>
          <p:cNvGrpSpPr/>
          <p:nvPr/>
        </p:nvGrpSpPr>
        <p:grpSpPr>
          <a:xfrm>
            <a:off x="5664589" y="2256508"/>
            <a:ext cx="874622" cy="967322"/>
            <a:chOff x="5638800" y="2971800"/>
            <a:chExt cx="914400" cy="914400"/>
          </a:xfrm>
          <a:solidFill>
            <a:schemeClr val="bg1"/>
          </a:solidFill>
        </p:grpSpPr>
        <p:sp>
          <p:nvSpPr>
            <p:cNvPr id="39" name="Ελεύθερη σχεδίαση: Σχήμα 38">
              <a:extLst>
                <a:ext uri="{FF2B5EF4-FFF2-40B4-BE49-F238E27FC236}">
                  <a16:creationId xmlns:a16="http://schemas.microsoft.com/office/drawing/2014/main" xmlns="" id="{D1D70428-7321-432F-B3B2-1009BD958D90}"/>
                </a:ext>
              </a:extLst>
            </p:cNvPr>
            <p:cNvSpPr/>
            <p:nvPr/>
          </p:nvSpPr>
          <p:spPr>
            <a:xfrm>
              <a:off x="5774531" y="3172301"/>
              <a:ext cx="180975" cy="180975"/>
            </a:xfrm>
            <a:custGeom>
              <a:avLst/>
              <a:gdLst>
                <a:gd name="connsiteX0" fmla="*/ 178594 w 180975"/>
                <a:gd name="connsiteY0" fmla="*/ 92869 h 180975"/>
                <a:gd name="connsiteX1" fmla="*/ 92869 w 180975"/>
                <a:gd name="connsiteY1" fmla="*/ 178594 h 180975"/>
                <a:gd name="connsiteX2" fmla="*/ 7144 w 180975"/>
                <a:gd name="connsiteY2" fmla="*/ 92869 h 180975"/>
                <a:gd name="connsiteX3" fmla="*/ 92869 w 180975"/>
                <a:gd name="connsiteY3" fmla="*/ 7144 h 180975"/>
                <a:gd name="connsiteX4" fmla="*/ 178594 w 180975"/>
                <a:gd name="connsiteY4" fmla="*/ 9286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80975">
                  <a:moveTo>
                    <a:pt x="178594" y="92869"/>
                  </a:moveTo>
                  <a:cubicBezTo>
                    <a:pt x="178594" y="140213"/>
                    <a:pt x="140213" y="178594"/>
                    <a:pt x="92869" y="178594"/>
                  </a:cubicBezTo>
                  <a:cubicBezTo>
                    <a:pt x="45524" y="178594"/>
                    <a:pt x="7144" y="140213"/>
                    <a:pt x="7144" y="92869"/>
                  </a:cubicBezTo>
                  <a:cubicBezTo>
                    <a:pt x="7144" y="45524"/>
                    <a:pt x="45524" y="7144"/>
                    <a:pt x="92869" y="7144"/>
                  </a:cubicBezTo>
                  <a:cubicBezTo>
                    <a:pt x="140213" y="7144"/>
                    <a:pt x="178594" y="45524"/>
                    <a:pt x="17859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3" name="Ελεύθερη σχεδίαση: Σχήμα 42">
              <a:extLst>
                <a:ext uri="{FF2B5EF4-FFF2-40B4-BE49-F238E27FC236}">
                  <a16:creationId xmlns:a16="http://schemas.microsoft.com/office/drawing/2014/main" xmlns="" id="{04DD2682-CD28-4720-8C5D-AE0B30FD9722}"/>
                </a:ext>
              </a:extLst>
            </p:cNvPr>
            <p:cNvSpPr/>
            <p:nvPr/>
          </p:nvSpPr>
          <p:spPr>
            <a:xfrm>
              <a:off x="6231731" y="3172301"/>
              <a:ext cx="180975" cy="180975"/>
            </a:xfrm>
            <a:custGeom>
              <a:avLst/>
              <a:gdLst>
                <a:gd name="connsiteX0" fmla="*/ 178594 w 180975"/>
                <a:gd name="connsiteY0" fmla="*/ 92869 h 180975"/>
                <a:gd name="connsiteX1" fmla="*/ 92869 w 180975"/>
                <a:gd name="connsiteY1" fmla="*/ 178594 h 180975"/>
                <a:gd name="connsiteX2" fmla="*/ 7144 w 180975"/>
                <a:gd name="connsiteY2" fmla="*/ 92869 h 180975"/>
                <a:gd name="connsiteX3" fmla="*/ 92869 w 180975"/>
                <a:gd name="connsiteY3" fmla="*/ 7144 h 180975"/>
                <a:gd name="connsiteX4" fmla="*/ 178594 w 180975"/>
                <a:gd name="connsiteY4" fmla="*/ 9286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80975">
                  <a:moveTo>
                    <a:pt x="178594" y="92869"/>
                  </a:moveTo>
                  <a:cubicBezTo>
                    <a:pt x="178594" y="140213"/>
                    <a:pt x="140213" y="178594"/>
                    <a:pt x="92869" y="178594"/>
                  </a:cubicBezTo>
                  <a:cubicBezTo>
                    <a:pt x="45524" y="178594"/>
                    <a:pt x="7144" y="140213"/>
                    <a:pt x="7144" y="92869"/>
                  </a:cubicBezTo>
                  <a:cubicBezTo>
                    <a:pt x="7144" y="45524"/>
                    <a:pt x="45524" y="7144"/>
                    <a:pt x="92869" y="7144"/>
                  </a:cubicBezTo>
                  <a:cubicBezTo>
                    <a:pt x="140213" y="7144"/>
                    <a:pt x="178594" y="45524"/>
                    <a:pt x="17859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65" name="Ελεύθερη σχεδίαση: Σχήμα 64">
              <a:extLst>
                <a:ext uri="{FF2B5EF4-FFF2-40B4-BE49-F238E27FC236}">
                  <a16:creationId xmlns:a16="http://schemas.microsoft.com/office/drawing/2014/main" xmlns="" id="{B8E66D39-576C-4A35-B08A-6EB3E34D2746}"/>
                </a:ext>
              </a:extLst>
            </p:cNvPr>
            <p:cNvSpPr/>
            <p:nvPr/>
          </p:nvSpPr>
          <p:spPr>
            <a:xfrm>
              <a:off x="5917406" y="3499961"/>
              <a:ext cx="352425" cy="180975"/>
            </a:xfrm>
            <a:custGeom>
              <a:avLst/>
              <a:gdLst>
                <a:gd name="connsiteX0" fmla="*/ 350044 w 352425"/>
                <a:gd name="connsiteY0" fmla="*/ 178594 h 180975"/>
                <a:gd name="connsiteX1" fmla="*/ 350044 w 352425"/>
                <a:gd name="connsiteY1" fmla="*/ 92869 h 180975"/>
                <a:gd name="connsiteX2" fmla="*/ 332899 w 352425"/>
                <a:gd name="connsiteY2" fmla="*/ 58579 h 180975"/>
                <a:gd name="connsiteX3" fmla="*/ 249079 w 352425"/>
                <a:gd name="connsiteY3" fmla="*/ 18574 h 180975"/>
                <a:gd name="connsiteX4" fmla="*/ 178594 w 352425"/>
                <a:gd name="connsiteY4" fmla="*/ 7144 h 180975"/>
                <a:gd name="connsiteX5" fmla="*/ 108109 w 352425"/>
                <a:gd name="connsiteY5" fmla="*/ 18574 h 180975"/>
                <a:gd name="connsiteX6" fmla="*/ 24289 w 352425"/>
                <a:gd name="connsiteY6" fmla="*/ 58579 h 180975"/>
                <a:gd name="connsiteX7" fmla="*/ 7144 w 352425"/>
                <a:gd name="connsiteY7" fmla="*/ 92869 h 180975"/>
                <a:gd name="connsiteX8" fmla="*/ 7144 w 352425"/>
                <a:gd name="connsiteY8" fmla="*/ 178594 h 180975"/>
                <a:gd name="connsiteX9" fmla="*/ 350044 w 352425"/>
                <a:gd name="connsiteY9" fmla="*/ 178594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425" h="180975">
                  <a:moveTo>
                    <a:pt x="350044" y="178594"/>
                  </a:moveTo>
                  <a:lnTo>
                    <a:pt x="350044" y="92869"/>
                  </a:lnTo>
                  <a:cubicBezTo>
                    <a:pt x="350044" y="79534"/>
                    <a:pt x="344329" y="66199"/>
                    <a:pt x="332899" y="58579"/>
                  </a:cubicBezTo>
                  <a:cubicBezTo>
                    <a:pt x="310039" y="39529"/>
                    <a:pt x="279559" y="26194"/>
                    <a:pt x="249079" y="18574"/>
                  </a:cubicBezTo>
                  <a:cubicBezTo>
                    <a:pt x="228124" y="12859"/>
                    <a:pt x="203359" y="7144"/>
                    <a:pt x="178594" y="7144"/>
                  </a:cubicBezTo>
                  <a:cubicBezTo>
                    <a:pt x="155734" y="7144"/>
                    <a:pt x="130969" y="10954"/>
                    <a:pt x="108109" y="18574"/>
                  </a:cubicBezTo>
                  <a:cubicBezTo>
                    <a:pt x="77629" y="26194"/>
                    <a:pt x="49054" y="41434"/>
                    <a:pt x="24289" y="58579"/>
                  </a:cubicBezTo>
                  <a:cubicBezTo>
                    <a:pt x="12859" y="68104"/>
                    <a:pt x="7144" y="79534"/>
                    <a:pt x="7144" y="92869"/>
                  </a:cubicBezTo>
                  <a:lnTo>
                    <a:pt x="7144" y="178594"/>
                  </a:lnTo>
                  <a:lnTo>
                    <a:pt x="350044" y="1785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 dirty="0"/>
            </a:p>
          </p:txBody>
        </p:sp>
        <p:sp>
          <p:nvSpPr>
            <p:cNvPr id="66" name="Ελεύθερη σχεδίαση: Σχήμα 65">
              <a:extLst>
                <a:ext uri="{FF2B5EF4-FFF2-40B4-BE49-F238E27FC236}">
                  <a16:creationId xmlns:a16="http://schemas.microsoft.com/office/drawing/2014/main" xmlns="" id="{176B2894-3A81-42C8-B9AE-D53FAE0EAAC5}"/>
                </a:ext>
              </a:extLst>
            </p:cNvPr>
            <p:cNvSpPr/>
            <p:nvPr/>
          </p:nvSpPr>
          <p:spPr>
            <a:xfrm>
              <a:off x="6003131" y="3305651"/>
              <a:ext cx="180975" cy="180975"/>
            </a:xfrm>
            <a:custGeom>
              <a:avLst/>
              <a:gdLst>
                <a:gd name="connsiteX0" fmla="*/ 178594 w 180975"/>
                <a:gd name="connsiteY0" fmla="*/ 92869 h 180975"/>
                <a:gd name="connsiteX1" fmla="*/ 92869 w 180975"/>
                <a:gd name="connsiteY1" fmla="*/ 178594 h 180975"/>
                <a:gd name="connsiteX2" fmla="*/ 7144 w 180975"/>
                <a:gd name="connsiteY2" fmla="*/ 92869 h 180975"/>
                <a:gd name="connsiteX3" fmla="*/ 92869 w 180975"/>
                <a:gd name="connsiteY3" fmla="*/ 7144 h 180975"/>
                <a:gd name="connsiteX4" fmla="*/ 178594 w 180975"/>
                <a:gd name="connsiteY4" fmla="*/ 9286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80975">
                  <a:moveTo>
                    <a:pt x="178594" y="92869"/>
                  </a:moveTo>
                  <a:cubicBezTo>
                    <a:pt x="178594" y="140213"/>
                    <a:pt x="140213" y="178594"/>
                    <a:pt x="92869" y="178594"/>
                  </a:cubicBezTo>
                  <a:cubicBezTo>
                    <a:pt x="45524" y="178594"/>
                    <a:pt x="7144" y="140213"/>
                    <a:pt x="7144" y="92869"/>
                  </a:cubicBezTo>
                  <a:cubicBezTo>
                    <a:pt x="7144" y="45524"/>
                    <a:pt x="45524" y="7144"/>
                    <a:pt x="92869" y="7144"/>
                  </a:cubicBezTo>
                  <a:cubicBezTo>
                    <a:pt x="140213" y="7144"/>
                    <a:pt x="178594" y="45524"/>
                    <a:pt x="17859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67" name="Ελεύθερη σχεδίαση: Σχήμα 66">
              <a:extLst>
                <a:ext uri="{FF2B5EF4-FFF2-40B4-BE49-F238E27FC236}">
                  <a16:creationId xmlns:a16="http://schemas.microsoft.com/office/drawing/2014/main" xmlns="" id="{F998EC28-50A3-49F0-923E-36372418B315}"/>
                </a:ext>
              </a:extLst>
            </p:cNvPr>
            <p:cNvSpPr/>
            <p:nvPr/>
          </p:nvSpPr>
          <p:spPr>
            <a:xfrm>
              <a:off x="6178391" y="3366611"/>
              <a:ext cx="323850" cy="180975"/>
            </a:xfrm>
            <a:custGeom>
              <a:avLst/>
              <a:gdLst>
                <a:gd name="connsiteX0" fmla="*/ 300514 w 323850"/>
                <a:gd name="connsiteY0" fmla="*/ 58579 h 180975"/>
                <a:gd name="connsiteX1" fmla="*/ 216694 w 323850"/>
                <a:gd name="connsiteY1" fmla="*/ 18574 h 180975"/>
                <a:gd name="connsiteX2" fmla="*/ 146209 w 323850"/>
                <a:gd name="connsiteY2" fmla="*/ 7144 h 180975"/>
                <a:gd name="connsiteX3" fmla="*/ 75724 w 323850"/>
                <a:gd name="connsiteY3" fmla="*/ 18574 h 180975"/>
                <a:gd name="connsiteX4" fmla="*/ 41434 w 323850"/>
                <a:gd name="connsiteY4" fmla="*/ 31909 h 180975"/>
                <a:gd name="connsiteX5" fmla="*/ 41434 w 323850"/>
                <a:gd name="connsiteY5" fmla="*/ 33814 h 180975"/>
                <a:gd name="connsiteX6" fmla="*/ 7144 w 323850"/>
                <a:gd name="connsiteY6" fmla="*/ 117634 h 180975"/>
                <a:gd name="connsiteX7" fmla="*/ 94774 w 323850"/>
                <a:gd name="connsiteY7" fmla="*/ 161449 h 180975"/>
                <a:gd name="connsiteX8" fmla="*/ 110014 w 323850"/>
                <a:gd name="connsiteY8" fmla="*/ 178594 h 180975"/>
                <a:gd name="connsiteX9" fmla="*/ 317659 w 323850"/>
                <a:gd name="connsiteY9" fmla="*/ 178594 h 180975"/>
                <a:gd name="connsiteX10" fmla="*/ 317659 w 323850"/>
                <a:gd name="connsiteY10" fmla="*/ 92869 h 180975"/>
                <a:gd name="connsiteX11" fmla="*/ 300514 w 323850"/>
                <a:gd name="connsiteY11" fmla="*/ 5857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850" h="180975">
                  <a:moveTo>
                    <a:pt x="300514" y="58579"/>
                  </a:moveTo>
                  <a:cubicBezTo>
                    <a:pt x="277654" y="39529"/>
                    <a:pt x="247174" y="26194"/>
                    <a:pt x="216694" y="18574"/>
                  </a:cubicBezTo>
                  <a:cubicBezTo>
                    <a:pt x="195739" y="12859"/>
                    <a:pt x="170974" y="7144"/>
                    <a:pt x="146209" y="7144"/>
                  </a:cubicBezTo>
                  <a:cubicBezTo>
                    <a:pt x="123349" y="7144"/>
                    <a:pt x="98584" y="10954"/>
                    <a:pt x="75724" y="18574"/>
                  </a:cubicBezTo>
                  <a:cubicBezTo>
                    <a:pt x="64294" y="22384"/>
                    <a:pt x="52864" y="26194"/>
                    <a:pt x="41434" y="31909"/>
                  </a:cubicBezTo>
                  <a:lnTo>
                    <a:pt x="41434" y="33814"/>
                  </a:lnTo>
                  <a:cubicBezTo>
                    <a:pt x="41434" y="66199"/>
                    <a:pt x="28099" y="96679"/>
                    <a:pt x="7144" y="117634"/>
                  </a:cubicBezTo>
                  <a:cubicBezTo>
                    <a:pt x="43339" y="129064"/>
                    <a:pt x="71914" y="144304"/>
                    <a:pt x="94774" y="161449"/>
                  </a:cubicBezTo>
                  <a:cubicBezTo>
                    <a:pt x="100489" y="167164"/>
                    <a:pt x="106204" y="170974"/>
                    <a:pt x="110014" y="178594"/>
                  </a:cubicBezTo>
                  <a:lnTo>
                    <a:pt x="317659" y="178594"/>
                  </a:lnTo>
                  <a:lnTo>
                    <a:pt x="317659" y="92869"/>
                  </a:lnTo>
                  <a:cubicBezTo>
                    <a:pt x="317659" y="79534"/>
                    <a:pt x="311944" y="66199"/>
                    <a:pt x="300514" y="58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68" name="Ελεύθερη σχεδίαση: Σχήμα 67">
              <a:extLst>
                <a:ext uri="{FF2B5EF4-FFF2-40B4-BE49-F238E27FC236}">
                  <a16:creationId xmlns:a16="http://schemas.microsoft.com/office/drawing/2014/main" xmlns="" id="{E5DC528B-7AE2-458F-AD58-AE8B1D947AB6}"/>
                </a:ext>
              </a:extLst>
            </p:cNvPr>
            <p:cNvSpPr/>
            <p:nvPr/>
          </p:nvSpPr>
          <p:spPr>
            <a:xfrm>
              <a:off x="5688806" y="3366611"/>
              <a:ext cx="323850" cy="180975"/>
            </a:xfrm>
            <a:custGeom>
              <a:avLst/>
              <a:gdLst>
                <a:gd name="connsiteX0" fmla="*/ 230029 w 323850"/>
                <a:gd name="connsiteY0" fmla="*/ 161449 h 180975"/>
                <a:gd name="connsiteX1" fmla="*/ 230029 w 323850"/>
                <a:gd name="connsiteY1" fmla="*/ 161449 h 180975"/>
                <a:gd name="connsiteX2" fmla="*/ 317659 w 323850"/>
                <a:gd name="connsiteY2" fmla="*/ 117634 h 180975"/>
                <a:gd name="connsiteX3" fmla="*/ 283369 w 323850"/>
                <a:gd name="connsiteY3" fmla="*/ 33814 h 180975"/>
                <a:gd name="connsiteX4" fmla="*/ 283369 w 323850"/>
                <a:gd name="connsiteY4" fmla="*/ 30004 h 180975"/>
                <a:gd name="connsiteX5" fmla="*/ 249079 w 323850"/>
                <a:gd name="connsiteY5" fmla="*/ 18574 h 180975"/>
                <a:gd name="connsiteX6" fmla="*/ 178594 w 323850"/>
                <a:gd name="connsiteY6" fmla="*/ 7144 h 180975"/>
                <a:gd name="connsiteX7" fmla="*/ 108109 w 323850"/>
                <a:gd name="connsiteY7" fmla="*/ 18574 h 180975"/>
                <a:gd name="connsiteX8" fmla="*/ 24289 w 323850"/>
                <a:gd name="connsiteY8" fmla="*/ 58579 h 180975"/>
                <a:gd name="connsiteX9" fmla="*/ 7144 w 323850"/>
                <a:gd name="connsiteY9" fmla="*/ 92869 h 180975"/>
                <a:gd name="connsiteX10" fmla="*/ 7144 w 323850"/>
                <a:gd name="connsiteY10" fmla="*/ 178594 h 180975"/>
                <a:gd name="connsiteX11" fmla="*/ 212884 w 323850"/>
                <a:gd name="connsiteY11" fmla="*/ 178594 h 180975"/>
                <a:gd name="connsiteX12" fmla="*/ 230029 w 323850"/>
                <a:gd name="connsiteY12" fmla="*/ 16144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850" h="180975">
                  <a:moveTo>
                    <a:pt x="230029" y="161449"/>
                  </a:moveTo>
                  <a:lnTo>
                    <a:pt x="230029" y="161449"/>
                  </a:lnTo>
                  <a:cubicBezTo>
                    <a:pt x="256699" y="142399"/>
                    <a:pt x="287179" y="127159"/>
                    <a:pt x="317659" y="117634"/>
                  </a:cubicBezTo>
                  <a:cubicBezTo>
                    <a:pt x="296704" y="94774"/>
                    <a:pt x="283369" y="66199"/>
                    <a:pt x="283369" y="33814"/>
                  </a:cubicBezTo>
                  <a:cubicBezTo>
                    <a:pt x="283369" y="31909"/>
                    <a:pt x="283369" y="31909"/>
                    <a:pt x="283369" y="30004"/>
                  </a:cubicBezTo>
                  <a:cubicBezTo>
                    <a:pt x="271939" y="26194"/>
                    <a:pt x="260509" y="20479"/>
                    <a:pt x="249079" y="18574"/>
                  </a:cubicBezTo>
                  <a:cubicBezTo>
                    <a:pt x="228124" y="12859"/>
                    <a:pt x="203359" y="7144"/>
                    <a:pt x="178594" y="7144"/>
                  </a:cubicBezTo>
                  <a:cubicBezTo>
                    <a:pt x="155734" y="7144"/>
                    <a:pt x="130969" y="10954"/>
                    <a:pt x="108109" y="18574"/>
                  </a:cubicBezTo>
                  <a:cubicBezTo>
                    <a:pt x="77629" y="28099"/>
                    <a:pt x="49054" y="41434"/>
                    <a:pt x="24289" y="58579"/>
                  </a:cubicBezTo>
                  <a:cubicBezTo>
                    <a:pt x="12859" y="66199"/>
                    <a:pt x="7144" y="79534"/>
                    <a:pt x="7144" y="92869"/>
                  </a:cubicBezTo>
                  <a:lnTo>
                    <a:pt x="7144" y="178594"/>
                  </a:lnTo>
                  <a:lnTo>
                    <a:pt x="212884" y="178594"/>
                  </a:lnTo>
                  <a:cubicBezTo>
                    <a:pt x="218599" y="170974"/>
                    <a:pt x="222409" y="167164"/>
                    <a:pt x="230029" y="1614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35" name="Τίτλος 1">
            <a:extLst>
              <a:ext uri="{FF2B5EF4-FFF2-40B4-BE49-F238E27FC236}">
                <a16:creationId xmlns:a16="http://schemas.microsoft.com/office/drawing/2014/main" xmlns="" id="{9C4B745C-CB9B-484B-97F1-E3AE90151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869" y="535416"/>
            <a:ext cx="10426261" cy="432000"/>
          </a:xfrm>
        </p:spPr>
        <p:txBody>
          <a:bodyPr rtlCol="0"/>
          <a:lstStyle/>
          <a:p>
            <a:pPr algn="ctr"/>
            <a:r>
              <a:rPr lang="el-GR" sz="2400" b="1" dirty="0"/>
              <a:t>Τα μέσα επίτευξης της ολοκλήρωσης περιλαμβάνουν:</a:t>
            </a:r>
          </a:p>
        </p:txBody>
      </p:sp>
      <p:pic>
        <p:nvPicPr>
          <p:cNvPr id="36" name="Θέση εικόνας 25" descr="Κοντινή εικόνα εσωτερικού υλικού δόμησης">
            <a:extLst>
              <a:ext uri="{FF2B5EF4-FFF2-40B4-BE49-F238E27FC236}">
                <a16:creationId xmlns:a16="http://schemas.microsoft.com/office/drawing/2014/main" xmlns="" id="{6CD3959C-2421-4D39-92CF-29808509C01A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>
          <a:blip r:embed="rId9"/>
          <a:stretch>
            <a:fillRect/>
          </a:stretch>
        </p:blipFill>
        <p:spPr>
          <a:xfrm>
            <a:off x="683800" y="1981486"/>
            <a:ext cx="1476000" cy="1476000"/>
          </a:xfrm>
        </p:spPr>
      </p:pic>
      <p:sp>
        <p:nvSpPr>
          <p:cNvPr id="37" name="Θέση κειμένου 6">
            <a:extLst>
              <a:ext uri="{FF2B5EF4-FFF2-40B4-BE49-F238E27FC236}">
                <a16:creationId xmlns:a16="http://schemas.microsoft.com/office/drawing/2014/main" xmlns="" id="{147E3DDE-FECA-4217-8D7A-B243ED340B33}"/>
              </a:ext>
            </a:extLst>
          </p:cNvPr>
          <p:cNvSpPr txBox="1">
            <a:spLocks/>
          </p:cNvSpPr>
          <p:nvPr/>
        </p:nvSpPr>
        <p:spPr>
          <a:xfrm>
            <a:off x="454591" y="3955532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Κανόνες &amp; κανονισμούς</a:t>
            </a:r>
          </a:p>
        </p:txBody>
      </p:sp>
      <p:sp>
        <p:nvSpPr>
          <p:cNvPr id="41" name="Θέση κειμένου 6">
            <a:extLst>
              <a:ext uri="{FF2B5EF4-FFF2-40B4-BE49-F238E27FC236}">
                <a16:creationId xmlns:a16="http://schemas.microsoft.com/office/drawing/2014/main" xmlns="" id="{F6267C40-831A-4F71-8E27-767A27353725}"/>
              </a:ext>
            </a:extLst>
          </p:cNvPr>
          <p:cNvSpPr txBox="1">
            <a:spLocks/>
          </p:cNvSpPr>
          <p:nvPr/>
        </p:nvSpPr>
        <p:spPr>
          <a:xfrm>
            <a:off x="9789722" y="4854971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ή προϊσταμένων τμημάτων</a:t>
            </a:r>
          </a:p>
        </p:txBody>
      </p:sp>
      <p:sp>
        <p:nvSpPr>
          <p:cNvPr id="46" name="Θέση κειμένου 10">
            <a:extLst>
              <a:ext uri="{FF2B5EF4-FFF2-40B4-BE49-F238E27FC236}">
                <a16:creationId xmlns:a16="http://schemas.microsoft.com/office/drawing/2014/main" xmlns="" id="{6AEBA20A-2839-4B13-A786-D05D27527C65}"/>
              </a:ext>
            </a:extLst>
          </p:cNvPr>
          <p:cNvSpPr txBox="1">
            <a:spLocks/>
          </p:cNvSpPr>
          <p:nvPr/>
        </p:nvSpPr>
        <p:spPr>
          <a:xfrm>
            <a:off x="9905348" y="3955532"/>
            <a:ext cx="1832061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Άμεσες οριζόντιες επαφές μεταξύ τμημάτων</a:t>
            </a:r>
          </a:p>
        </p:txBody>
      </p:sp>
      <p:grpSp>
        <p:nvGrpSpPr>
          <p:cNvPr id="20" name="Γραφικό 15" descr="Χρήστης">
            <a:extLst>
              <a:ext uri="{FF2B5EF4-FFF2-40B4-BE49-F238E27FC236}">
                <a16:creationId xmlns:a16="http://schemas.microsoft.com/office/drawing/2014/main" xmlns="" id="{A5564DFD-1527-4ED9-A701-7A230FC53905}"/>
              </a:ext>
            </a:extLst>
          </p:cNvPr>
          <p:cNvGrpSpPr/>
          <p:nvPr/>
        </p:nvGrpSpPr>
        <p:grpSpPr>
          <a:xfrm>
            <a:off x="7984750" y="2271063"/>
            <a:ext cx="914400" cy="914400"/>
            <a:chOff x="5638800" y="2971800"/>
            <a:chExt cx="914400" cy="914400"/>
          </a:xfrm>
          <a:solidFill>
            <a:schemeClr val="bg1"/>
          </a:solidFill>
        </p:grpSpPr>
        <p:sp>
          <p:nvSpPr>
            <p:cNvPr id="21" name="Ελεύθερη σχεδίαση: Σχήμα 20">
              <a:extLst>
                <a:ext uri="{FF2B5EF4-FFF2-40B4-BE49-F238E27FC236}">
                  <a16:creationId xmlns:a16="http://schemas.microsoft.com/office/drawing/2014/main" xmlns="" id="{6556355A-0197-46DB-A444-647DAAD64EBB}"/>
                </a:ext>
              </a:extLst>
            </p:cNvPr>
            <p:cNvSpPr/>
            <p:nvPr/>
          </p:nvSpPr>
          <p:spPr>
            <a:xfrm>
              <a:off x="5936456" y="3098006"/>
              <a:ext cx="314325" cy="314325"/>
            </a:xfrm>
            <a:custGeom>
              <a:avLst/>
              <a:gdLst>
                <a:gd name="connsiteX0" fmla="*/ 311944 w 314325"/>
                <a:gd name="connsiteY0" fmla="*/ 159544 h 314325"/>
                <a:gd name="connsiteX1" fmla="*/ 159544 w 314325"/>
                <a:gd name="connsiteY1" fmla="*/ 311944 h 314325"/>
                <a:gd name="connsiteX2" fmla="*/ 7144 w 314325"/>
                <a:gd name="connsiteY2" fmla="*/ 159544 h 314325"/>
                <a:gd name="connsiteX3" fmla="*/ 159544 w 314325"/>
                <a:gd name="connsiteY3" fmla="*/ 7144 h 314325"/>
                <a:gd name="connsiteX4" fmla="*/ 311944 w 314325"/>
                <a:gd name="connsiteY4" fmla="*/ 1595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14325">
                  <a:moveTo>
                    <a:pt x="311944" y="159544"/>
                  </a:moveTo>
                  <a:cubicBezTo>
                    <a:pt x="311944" y="243712"/>
                    <a:pt x="243712" y="311944"/>
                    <a:pt x="159544" y="311944"/>
                  </a:cubicBezTo>
                  <a:cubicBezTo>
                    <a:pt x="75376" y="311944"/>
                    <a:pt x="7144" y="243712"/>
                    <a:pt x="7144" y="159544"/>
                  </a:cubicBezTo>
                  <a:cubicBezTo>
                    <a:pt x="7144" y="75376"/>
                    <a:pt x="75376" y="7144"/>
                    <a:pt x="159544" y="7144"/>
                  </a:cubicBezTo>
                  <a:cubicBezTo>
                    <a:pt x="243712" y="7144"/>
                    <a:pt x="311944" y="75376"/>
                    <a:pt x="311944" y="1595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3" name="Ελεύθερη σχεδίαση: Σχήμα 22">
              <a:extLst>
                <a:ext uri="{FF2B5EF4-FFF2-40B4-BE49-F238E27FC236}">
                  <a16:creationId xmlns:a16="http://schemas.microsoft.com/office/drawing/2014/main" xmlns="" id="{B5F26CAD-CADB-4300-9453-0B8516B34A9C}"/>
                </a:ext>
              </a:extLst>
            </p:cNvPr>
            <p:cNvSpPr/>
            <p:nvPr/>
          </p:nvSpPr>
          <p:spPr>
            <a:xfrm>
              <a:off x="5784056" y="3440906"/>
              <a:ext cx="619125" cy="314325"/>
            </a:xfrm>
            <a:custGeom>
              <a:avLst/>
              <a:gdLst>
                <a:gd name="connsiteX0" fmla="*/ 616744 w 619125"/>
                <a:gd name="connsiteY0" fmla="*/ 311944 h 314325"/>
                <a:gd name="connsiteX1" fmla="*/ 616744 w 619125"/>
                <a:gd name="connsiteY1" fmla="*/ 159544 h 314325"/>
                <a:gd name="connsiteX2" fmla="*/ 586264 w 619125"/>
                <a:gd name="connsiteY2" fmla="*/ 98584 h 314325"/>
                <a:gd name="connsiteX3" fmla="*/ 437674 w 619125"/>
                <a:gd name="connsiteY3" fmla="*/ 26194 h 314325"/>
                <a:gd name="connsiteX4" fmla="*/ 311944 w 619125"/>
                <a:gd name="connsiteY4" fmla="*/ 7144 h 314325"/>
                <a:gd name="connsiteX5" fmla="*/ 186214 w 619125"/>
                <a:gd name="connsiteY5" fmla="*/ 26194 h 314325"/>
                <a:gd name="connsiteX6" fmla="*/ 37624 w 619125"/>
                <a:gd name="connsiteY6" fmla="*/ 98584 h 314325"/>
                <a:gd name="connsiteX7" fmla="*/ 7144 w 619125"/>
                <a:gd name="connsiteY7" fmla="*/ 159544 h 314325"/>
                <a:gd name="connsiteX8" fmla="*/ 7144 w 619125"/>
                <a:gd name="connsiteY8" fmla="*/ 311944 h 314325"/>
                <a:gd name="connsiteX9" fmla="*/ 616744 w 619125"/>
                <a:gd name="connsiteY9" fmla="*/ 3119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125" h="314325">
                  <a:moveTo>
                    <a:pt x="616744" y="311944"/>
                  </a:moveTo>
                  <a:lnTo>
                    <a:pt x="616744" y="159544"/>
                  </a:lnTo>
                  <a:cubicBezTo>
                    <a:pt x="616744" y="136684"/>
                    <a:pt x="605314" y="113824"/>
                    <a:pt x="586264" y="98584"/>
                  </a:cubicBezTo>
                  <a:cubicBezTo>
                    <a:pt x="544354" y="64294"/>
                    <a:pt x="491014" y="41434"/>
                    <a:pt x="437674" y="26194"/>
                  </a:cubicBezTo>
                  <a:cubicBezTo>
                    <a:pt x="399574" y="14764"/>
                    <a:pt x="357664" y="7144"/>
                    <a:pt x="311944" y="7144"/>
                  </a:cubicBezTo>
                  <a:cubicBezTo>
                    <a:pt x="270034" y="7144"/>
                    <a:pt x="228124" y="14764"/>
                    <a:pt x="186214" y="26194"/>
                  </a:cubicBezTo>
                  <a:cubicBezTo>
                    <a:pt x="132874" y="41434"/>
                    <a:pt x="79534" y="68104"/>
                    <a:pt x="37624" y="98584"/>
                  </a:cubicBezTo>
                  <a:cubicBezTo>
                    <a:pt x="18574" y="113824"/>
                    <a:pt x="7144" y="136684"/>
                    <a:pt x="7144" y="159544"/>
                  </a:cubicBezTo>
                  <a:lnTo>
                    <a:pt x="7144" y="311944"/>
                  </a:lnTo>
                  <a:lnTo>
                    <a:pt x="616744" y="3119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13" name="Γραφικό 7" descr="Λίστα">
            <a:extLst>
              <a:ext uri="{FF2B5EF4-FFF2-40B4-BE49-F238E27FC236}">
                <a16:creationId xmlns:a16="http://schemas.microsoft.com/office/drawing/2014/main" xmlns="" id="{A2D18570-C74F-4259-9ECE-EFA0C2688683}"/>
              </a:ext>
            </a:extLst>
          </p:cNvPr>
          <p:cNvGrpSpPr/>
          <p:nvPr/>
        </p:nvGrpSpPr>
        <p:grpSpPr>
          <a:xfrm>
            <a:off x="987391" y="2288218"/>
            <a:ext cx="914400" cy="914400"/>
            <a:chOff x="5638800" y="2971800"/>
            <a:chExt cx="914400" cy="914400"/>
          </a:xfrm>
          <a:solidFill>
            <a:schemeClr val="bg1"/>
          </a:solidFill>
        </p:grpSpPr>
        <p:sp>
          <p:nvSpPr>
            <p:cNvPr id="14" name="Ελεύθερη σχεδίαση: Σχήμα 13">
              <a:extLst>
                <a:ext uri="{FF2B5EF4-FFF2-40B4-BE49-F238E27FC236}">
                  <a16:creationId xmlns:a16="http://schemas.microsoft.com/office/drawing/2014/main" xmlns="" id="{E79A98D5-123F-498B-A8EB-B9E2E088C8C9}"/>
                </a:ext>
              </a:extLst>
            </p:cNvPr>
            <p:cNvSpPr/>
            <p:nvPr/>
          </p:nvSpPr>
          <p:spPr>
            <a:xfrm>
              <a:off x="5793581" y="3040856"/>
              <a:ext cx="600075" cy="771525"/>
            </a:xfrm>
            <a:custGeom>
              <a:avLst/>
              <a:gdLst>
                <a:gd name="connsiteX0" fmla="*/ 64294 w 600075"/>
                <a:gd name="connsiteY0" fmla="*/ 64294 h 771525"/>
                <a:gd name="connsiteX1" fmla="*/ 540544 w 600075"/>
                <a:gd name="connsiteY1" fmla="*/ 64294 h 771525"/>
                <a:gd name="connsiteX2" fmla="*/ 540544 w 600075"/>
                <a:gd name="connsiteY2" fmla="*/ 711994 h 771525"/>
                <a:gd name="connsiteX3" fmla="*/ 64294 w 600075"/>
                <a:gd name="connsiteY3" fmla="*/ 711994 h 771525"/>
                <a:gd name="connsiteX4" fmla="*/ 64294 w 600075"/>
                <a:gd name="connsiteY4" fmla="*/ 64294 h 771525"/>
                <a:gd name="connsiteX5" fmla="*/ 7144 w 600075"/>
                <a:gd name="connsiteY5" fmla="*/ 769144 h 771525"/>
                <a:gd name="connsiteX6" fmla="*/ 597694 w 600075"/>
                <a:gd name="connsiteY6" fmla="*/ 769144 h 771525"/>
                <a:gd name="connsiteX7" fmla="*/ 597694 w 600075"/>
                <a:gd name="connsiteY7" fmla="*/ 7144 h 771525"/>
                <a:gd name="connsiteX8" fmla="*/ 7144 w 600075"/>
                <a:gd name="connsiteY8" fmla="*/ 7144 h 771525"/>
                <a:gd name="connsiteX9" fmla="*/ 7144 w 600075"/>
                <a:gd name="connsiteY9" fmla="*/ 769144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0075" h="771525">
                  <a:moveTo>
                    <a:pt x="64294" y="64294"/>
                  </a:moveTo>
                  <a:lnTo>
                    <a:pt x="540544" y="64294"/>
                  </a:lnTo>
                  <a:lnTo>
                    <a:pt x="540544" y="711994"/>
                  </a:lnTo>
                  <a:lnTo>
                    <a:pt x="64294" y="711994"/>
                  </a:lnTo>
                  <a:lnTo>
                    <a:pt x="64294" y="64294"/>
                  </a:lnTo>
                  <a:close/>
                  <a:moveTo>
                    <a:pt x="7144" y="769144"/>
                  </a:moveTo>
                  <a:lnTo>
                    <a:pt x="597694" y="769144"/>
                  </a:lnTo>
                  <a:lnTo>
                    <a:pt x="597694" y="7144"/>
                  </a:lnTo>
                  <a:lnTo>
                    <a:pt x="7144" y="7144"/>
                  </a:lnTo>
                  <a:lnTo>
                    <a:pt x="7144" y="769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5" name="Ελεύθερη σχεδίαση: Σχήμα 14">
              <a:extLst>
                <a:ext uri="{FF2B5EF4-FFF2-40B4-BE49-F238E27FC236}">
                  <a16:creationId xmlns:a16="http://schemas.microsoft.com/office/drawing/2014/main" xmlns="" id="{A94898C1-9089-4856-B20E-BF5D34B219C8}"/>
                </a:ext>
              </a:extLst>
            </p:cNvPr>
            <p:cNvSpPr/>
            <p:nvPr/>
          </p:nvSpPr>
          <p:spPr>
            <a:xfrm>
              <a:off x="5917406" y="3155156"/>
              <a:ext cx="85725" cy="85725"/>
            </a:xfrm>
            <a:custGeom>
              <a:avLst/>
              <a:gdLst>
                <a:gd name="connsiteX0" fmla="*/ 7144 w 85725"/>
                <a:gd name="connsiteY0" fmla="*/ 7144 h 85725"/>
                <a:gd name="connsiteX1" fmla="*/ 83344 w 85725"/>
                <a:gd name="connsiteY1" fmla="*/ 7144 h 85725"/>
                <a:gd name="connsiteX2" fmla="*/ 83344 w 85725"/>
                <a:gd name="connsiteY2" fmla="*/ 83344 h 85725"/>
                <a:gd name="connsiteX3" fmla="*/ 7144 w 85725"/>
                <a:gd name="connsiteY3" fmla="*/ 833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85725">
                  <a:moveTo>
                    <a:pt x="7144" y="7144"/>
                  </a:moveTo>
                  <a:lnTo>
                    <a:pt x="83344" y="7144"/>
                  </a:lnTo>
                  <a:lnTo>
                    <a:pt x="83344" y="83344"/>
                  </a:lnTo>
                  <a:lnTo>
                    <a:pt x="7144" y="833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6" name="Ελεύθερη σχεδίαση: Σχήμα 15">
              <a:extLst>
                <a:ext uri="{FF2B5EF4-FFF2-40B4-BE49-F238E27FC236}">
                  <a16:creationId xmlns:a16="http://schemas.microsoft.com/office/drawing/2014/main" xmlns="" id="{6A5714ED-D685-478F-B354-3685C2F2C1B3}"/>
                </a:ext>
              </a:extLst>
            </p:cNvPr>
            <p:cNvSpPr/>
            <p:nvPr/>
          </p:nvSpPr>
          <p:spPr>
            <a:xfrm>
              <a:off x="6069806" y="3174206"/>
              <a:ext cx="200025" cy="47625"/>
            </a:xfrm>
            <a:custGeom>
              <a:avLst/>
              <a:gdLst>
                <a:gd name="connsiteX0" fmla="*/ 7144 w 200025"/>
                <a:gd name="connsiteY0" fmla="*/ 7144 h 47625"/>
                <a:gd name="connsiteX1" fmla="*/ 197644 w 200025"/>
                <a:gd name="connsiteY1" fmla="*/ 7144 h 47625"/>
                <a:gd name="connsiteX2" fmla="*/ 197644 w 200025"/>
                <a:gd name="connsiteY2" fmla="*/ 45244 h 47625"/>
                <a:gd name="connsiteX3" fmla="*/ 7144 w 200025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47625">
                  <a:moveTo>
                    <a:pt x="7144" y="7144"/>
                  </a:moveTo>
                  <a:lnTo>
                    <a:pt x="197644" y="7144"/>
                  </a:lnTo>
                  <a:lnTo>
                    <a:pt x="197644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8" name="Ελεύθερη σχεδίαση: Σχήμα 17">
              <a:extLst>
                <a:ext uri="{FF2B5EF4-FFF2-40B4-BE49-F238E27FC236}">
                  <a16:creationId xmlns:a16="http://schemas.microsoft.com/office/drawing/2014/main" xmlns="" id="{411124E7-21EB-4A8A-979F-804E3F4BBCA6}"/>
                </a:ext>
              </a:extLst>
            </p:cNvPr>
            <p:cNvSpPr/>
            <p:nvPr/>
          </p:nvSpPr>
          <p:spPr>
            <a:xfrm>
              <a:off x="5917406" y="3307556"/>
              <a:ext cx="85725" cy="85725"/>
            </a:xfrm>
            <a:custGeom>
              <a:avLst/>
              <a:gdLst>
                <a:gd name="connsiteX0" fmla="*/ 7144 w 85725"/>
                <a:gd name="connsiteY0" fmla="*/ 7144 h 85725"/>
                <a:gd name="connsiteX1" fmla="*/ 83344 w 85725"/>
                <a:gd name="connsiteY1" fmla="*/ 7144 h 85725"/>
                <a:gd name="connsiteX2" fmla="*/ 83344 w 85725"/>
                <a:gd name="connsiteY2" fmla="*/ 83344 h 85725"/>
                <a:gd name="connsiteX3" fmla="*/ 7144 w 85725"/>
                <a:gd name="connsiteY3" fmla="*/ 833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85725">
                  <a:moveTo>
                    <a:pt x="7144" y="7144"/>
                  </a:moveTo>
                  <a:lnTo>
                    <a:pt x="83344" y="7144"/>
                  </a:lnTo>
                  <a:lnTo>
                    <a:pt x="83344" y="83344"/>
                  </a:lnTo>
                  <a:lnTo>
                    <a:pt x="7144" y="833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9" name="Ελεύθερη σχεδίαση: Σχήμα 18">
              <a:extLst>
                <a:ext uri="{FF2B5EF4-FFF2-40B4-BE49-F238E27FC236}">
                  <a16:creationId xmlns:a16="http://schemas.microsoft.com/office/drawing/2014/main" xmlns="" id="{05D051E4-6C18-40BF-A41F-E49933A74D92}"/>
                </a:ext>
              </a:extLst>
            </p:cNvPr>
            <p:cNvSpPr/>
            <p:nvPr/>
          </p:nvSpPr>
          <p:spPr>
            <a:xfrm>
              <a:off x="6069806" y="3326606"/>
              <a:ext cx="200025" cy="47625"/>
            </a:xfrm>
            <a:custGeom>
              <a:avLst/>
              <a:gdLst>
                <a:gd name="connsiteX0" fmla="*/ 7144 w 200025"/>
                <a:gd name="connsiteY0" fmla="*/ 7144 h 47625"/>
                <a:gd name="connsiteX1" fmla="*/ 197644 w 200025"/>
                <a:gd name="connsiteY1" fmla="*/ 7144 h 47625"/>
                <a:gd name="connsiteX2" fmla="*/ 197644 w 200025"/>
                <a:gd name="connsiteY2" fmla="*/ 45244 h 47625"/>
                <a:gd name="connsiteX3" fmla="*/ 7144 w 200025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47625">
                  <a:moveTo>
                    <a:pt x="7144" y="7144"/>
                  </a:moveTo>
                  <a:lnTo>
                    <a:pt x="197644" y="7144"/>
                  </a:lnTo>
                  <a:lnTo>
                    <a:pt x="197644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2" name="Ελεύθερη σχεδίαση: Σχήμα 21">
              <a:extLst>
                <a:ext uri="{FF2B5EF4-FFF2-40B4-BE49-F238E27FC236}">
                  <a16:creationId xmlns:a16="http://schemas.microsoft.com/office/drawing/2014/main" xmlns="" id="{1DBBADAA-C0CF-45C0-91CF-9782199F9673}"/>
                </a:ext>
              </a:extLst>
            </p:cNvPr>
            <p:cNvSpPr/>
            <p:nvPr/>
          </p:nvSpPr>
          <p:spPr>
            <a:xfrm>
              <a:off x="5917406" y="3459956"/>
              <a:ext cx="85725" cy="85725"/>
            </a:xfrm>
            <a:custGeom>
              <a:avLst/>
              <a:gdLst>
                <a:gd name="connsiteX0" fmla="*/ 7144 w 85725"/>
                <a:gd name="connsiteY0" fmla="*/ 7144 h 85725"/>
                <a:gd name="connsiteX1" fmla="*/ 83344 w 85725"/>
                <a:gd name="connsiteY1" fmla="*/ 7144 h 85725"/>
                <a:gd name="connsiteX2" fmla="*/ 83344 w 85725"/>
                <a:gd name="connsiteY2" fmla="*/ 83344 h 85725"/>
                <a:gd name="connsiteX3" fmla="*/ 7144 w 85725"/>
                <a:gd name="connsiteY3" fmla="*/ 833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85725">
                  <a:moveTo>
                    <a:pt x="7144" y="7144"/>
                  </a:moveTo>
                  <a:lnTo>
                    <a:pt x="83344" y="7144"/>
                  </a:lnTo>
                  <a:lnTo>
                    <a:pt x="83344" y="83344"/>
                  </a:lnTo>
                  <a:lnTo>
                    <a:pt x="7144" y="833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4" name="Ελεύθερη σχεδίαση: Σχήμα 23">
              <a:extLst>
                <a:ext uri="{FF2B5EF4-FFF2-40B4-BE49-F238E27FC236}">
                  <a16:creationId xmlns:a16="http://schemas.microsoft.com/office/drawing/2014/main" xmlns="" id="{B66CCD1D-FD0B-451E-81C8-2B310CF509F3}"/>
                </a:ext>
              </a:extLst>
            </p:cNvPr>
            <p:cNvSpPr/>
            <p:nvPr/>
          </p:nvSpPr>
          <p:spPr>
            <a:xfrm>
              <a:off x="6069806" y="3479006"/>
              <a:ext cx="200025" cy="47625"/>
            </a:xfrm>
            <a:custGeom>
              <a:avLst/>
              <a:gdLst>
                <a:gd name="connsiteX0" fmla="*/ 7144 w 200025"/>
                <a:gd name="connsiteY0" fmla="*/ 7144 h 47625"/>
                <a:gd name="connsiteX1" fmla="*/ 197644 w 200025"/>
                <a:gd name="connsiteY1" fmla="*/ 7144 h 47625"/>
                <a:gd name="connsiteX2" fmla="*/ 197644 w 200025"/>
                <a:gd name="connsiteY2" fmla="*/ 45244 h 47625"/>
                <a:gd name="connsiteX3" fmla="*/ 7144 w 200025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47625">
                  <a:moveTo>
                    <a:pt x="7144" y="7144"/>
                  </a:moveTo>
                  <a:lnTo>
                    <a:pt x="197644" y="7144"/>
                  </a:lnTo>
                  <a:lnTo>
                    <a:pt x="197644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5" name="Ελεύθερη σχεδίαση: Σχήμα 24">
              <a:extLst>
                <a:ext uri="{FF2B5EF4-FFF2-40B4-BE49-F238E27FC236}">
                  <a16:creationId xmlns:a16="http://schemas.microsoft.com/office/drawing/2014/main" xmlns="" id="{C1311347-F474-43EC-80ED-898348219912}"/>
                </a:ext>
              </a:extLst>
            </p:cNvPr>
            <p:cNvSpPr/>
            <p:nvPr/>
          </p:nvSpPr>
          <p:spPr>
            <a:xfrm>
              <a:off x="5917406" y="3612356"/>
              <a:ext cx="85725" cy="85725"/>
            </a:xfrm>
            <a:custGeom>
              <a:avLst/>
              <a:gdLst>
                <a:gd name="connsiteX0" fmla="*/ 7144 w 85725"/>
                <a:gd name="connsiteY0" fmla="*/ 7144 h 85725"/>
                <a:gd name="connsiteX1" fmla="*/ 83344 w 85725"/>
                <a:gd name="connsiteY1" fmla="*/ 7144 h 85725"/>
                <a:gd name="connsiteX2" fmla="*/ 83344 w 85725"/>
                <a:gd name="connsiteY2" fmla="*/ 83344 h 85725"/>
                <a:gd name="connsiteX3" fmla="*/ 7144 w 85725"/>
                <a:gd name="connsiteY3" fmla="*/ 833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85725">
                  <a:moveTo>
                    <a:pt x="7144" y="7144"/>
                  </a:moveTo>
                  <a:lnTo>
                    <a:pt x="83344" y="7144"/>
                  </a:lnTo>
                  <a:lnTo>
                    <a:pt x="83344" y="83344"/>
                  </a:lnTo>
                  <a:lnTo>
                    <a:pt x="7144" y="833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7" name="Ελεύθερη σχεδίαση: Σχήμα 26">
              <a:extLst>
                <a:ext uri="{FF2B5EF4-FFF2-40B4-BE49-F238E27FC236}">
                  <a16:creationId xmlns:a16="http://schemas.microsoft.com/office/drawing/2014/main" xmlns="" id="{745F846A-98FB-4EFD-BB3A-882B06B52146}"/>
                </a:ext>
              </a:extLst>
            </p:cNvPr>
            <p:cNvSpPr/>
            <p:nvPr/>
          </p:nvSpPr>
          <p:spPr>
            <a:xfrm>
              <a:off x="6069806" y="3631406"/>
              <a:ext cx="200025" cy="47625"/>
            </a:xfrm>
            <a:custGeom>
              <a:avLst/>
              <a:gdLst>
                <a:gd name="connsiteX0" fmla="*/ 7144 w 200025"/>
                <a:gd name="connsiteY0" fmla="*/ 7144 h 47625"/>
                <a:gd name="connsiteX1" fmla="*/ 197644 w 200025"/>
                <a:gd name="connsiteY1" fmla="*/ 7144 h 47625"/>
                <a:gd name="connsiteX2" fmla="*/ 197644 w 200025"/>
                <a:gd name="connsiteY2" fmla="*/ 45244 h 47625"/>
                <a:gd name="connsiteX3" fmla="*/ 7144 w 200025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47625">
                  <a:moveTo>
                    <a:pt x="7144" y="7144"/>
                  </a:moveTo>
                  <a:lnTo>
                    <a:pt x="197644" y="7144"/>
                  </a:lnTo>
                  <a:lnTo>
                    <a:pt x="197644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29" name="Γραφικό 11" descr="Ιεραρχία">
            <a:extLst>
              <a:ext uri="{FF2B5EF4-FFF2-40B4-BE49-F238E27FC236}">
                <a16:creationId xmlns:a16="http://schemas.microsoft.com/office/drawing/2014/main" xmlns="" id="{2FD8EBA1-8813-44A3-992A-9B4CFA674C36}"/>
              </a:ext>
            </a:extLst>
          </p:cNvPr>
          <p:cNvGrpSpPr/>
          <p:nvPr/>
        </p:nvGrpSpPr>
        <p:grpSpPr>
          <a:xfrm>
            <a:off x="3302965" y="2343930"/>
            <a:ext cx="914400" cy="914400"/>
            <a:chOff x="5788800" y="3121800"/>
            <a:chExt cx="914400" cy="914400"/>
          </a:xfrm>
          <a:solidFill>
            <a:schemeClr val="bg1"/>
          </a:solidFill>
        </p:grpSpPr>
        <p:sp>
          <p:nvSpPr>
            <p:cNvPr id="31" name="Ελεύθερη σχεδίαση: Σχήμα 30">
              <a:extLst>
                <a:ext uri="{FF2B5EF4-FFF2-40B4-BE49-F238E27FC236}">
                  <a16:creationId xmlns:a16="http://schemas.microsoft.com/office/drawing/2014/main" xmlns="" id="{A2B55D99-EEEF-4EC5-87B0-45C934EF66AA}"/>
                </a:ext>
              </a:extLst>
            </p:cNvPr>
            <p:cNvSpPr/>
            <p:nvPr/>
          </p:nvSpPr>
          <p:spPr>
            <a:xfrm>
              <a:off x="6143606" y="376235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3" name="Ελεύθερη σχεδίαση: Σχήμα 32">
              <a:extLst>
                <a:ext uri="{FF2B5EF4-FFF2-40B4-BE49-F238E27FC236}">
                  <a16:creationId xmlns:a16="http://schemas.microsoft.com/office/drawing/2014/main" xmlns="" id="{81E052DF-0167-4FA6-B2D7-18E3B41C2E2E}"/>
                </a:ext>
              </a:extLst>
            </p:cNvPr>
            <p:cNvSpPr/>
            <p:nvPr/>
          </p:nvSpPr>
          <p:spPr>
            <a:xfrm>
              <a:off x="6143606" y="324800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4" name="Ελεύθερη σχεδίαση: Σχήμα 33">
              <a:extLst>
                <a:ext uri="{FF2B5EF4-FFF2-40B4-BE49-F238E27FC236}">
                  <a16:creationId xmlns:a16="http://schemas.microsoft.com/office/drawing/2014/main" xmlns="" id="{AA8AFD99-7A67-47BA-B1F3-4655F7C9D789}"/>
                </a:ext>
              </a:extLst>
            </p:cNvPr>
            <p:cNvSpPr/>
            <p:nvPr/>
          </p:nvSpPr>
          <p:spPr>
            <a:xfrm>
              <a:off x="5857856" y="376235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7" name="Ελεύθερη σχεδίαση: Σχήμα 46">
              <a:extLst>
                <a:ext uri="{FF2B5EF4-FFF2-40B4-BE49-F238E27FC236}">
                  <a16:creationId xmlns:a16="http://schemas.microsoft.com/office/drawing/2014/main" xmlns="" id="{E48EE55A-DC76-4ED5-96E5-9AFFA524C0BE}"/>
                </a:ext>
              </a:extLst>
            </p:cNvPr>
            <p:cNvSpPr/>
            <p:nvPr/>
          </p:nvSpPr>
          <p:spPr>
            <a:xfrm>
              <a:off x="6429356" y="376235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51" name="Ελεύθερη σχεδίαση: Σχήμα 50">
              <a:extLst>
                <a:ext uri="{FF2B5EF4-FFF2-40B4-BE49-F238E27FC236}">
                  <a16:creationId xmlns:a16="http://schemas.microsoft.com/office/drawing/2014/main" xmlns="" id="{C0BE5ADC-C2B5-4FE8-98AC-A20C27A9C3BE}"/>
                </a:ext>
              </a:extLst>
            </p:cNvPr>
            <p:cNvSpPr/>
            <p:nvPr/>
          </p:nvSpPr>
          <p:spPr>
            <a:xfrm>
              <a:off x="5934056" y="3419456"/>
              <a:ext cx="619125" cy="314325"/>
            </a:xfrm>
            <a:custGeom>
              <a:avLst/>
              <a:gdLst>
                <a:gd name="connsiteX0" fmla="*/ 330994 w 619125"/>
                <a:gd name="connsiteY0" fmla="*/ 140494 h 314325"/>
                <a:gd name="connsiteX1" fmla="*/ 330994 w 619125"/>
                <a:gd name="connsiteY1" fmla="*/ 7144 h 314325"/>
                <a:gd name="connsiteX2" fmla="*/ 292894 w 619125"/>
                <a:gd name="connsiteY2" fmla="*/ 7144 h 314325"/>
                <a:gd name="connsiteX3" fmla="*/ 292894 w 619125"/>
                <a:gd name="connsiteY3" fmla="*/ 140494 h 314325"/>
                <a:gd name="connsiteX4" fmla="*/ 7144 w 619125"/>
                <a:gd name="connsiteY4" fmla="*/ 140494 h 314325"/>
                <a:gd name="connsiteX5" fmla="*/ 7144 w 619125"/>
                <a:gd name="connsiteY5" fmla="*/ 311944 h 314325"/>
                <a:gd name="connsiteX6" fmla="*/ 45244 w 619125"/>
                <a:gd name="connsiteY6" fmla="*/ 311944 h 314325"/>
                <a:gd name="connsiteX7" fmla="*/ 45244 w 619125"/>
                <a:gd name="connsiteY7" fmla="*/ 178594 h 314325"/>
                <a:gd name="connsiteX8" fmla="*/ 292894 w 619125"/>
                <a:gd name="connsiteY8" fmla="*/ 178594 h 314325"/>
                <a:gd name="connsiteX9" fmla="*/ 292894 w 619125"/>
                <a:gd name="connsiteY9" fmla="*/ 311944 h 314325"/>
                <a:gd name="connsiteX10" fmla="*/ 330994 w 619125"/>
                <a:gd name="connsiteY10" fmla="*/ 311944 h 314325"/>
                <a:gd name="connsiteX11" fmla="*/ 330994 w 619125"/>
                <a:gd name="connsiteY11" fmla="*/ 178594 h 314325"/>
                <a:gd name="connsiteX12" fmla="*/ 578644 w 619125"/>
                <a:gd name="connsiteY12" fmla="*/ 178594 h 314325"/>
                <a:gd name="connsiteX13" fmla="*/ 578644 w 619125"/>
                <a:gd name="connsiteY13" fmla="*/ 311944 h 314325"/>
                <a:gd name="connsiteX14" fmla="*/ 616744 w 619125"/>
                <a:gd name="connsiteY14" fmla="*/ 311944 h 314325"/>
                <a:gd name="connsiteX15" fmla="*/ 616744 w 619125"/>
                <a:gd name="connsiteY15" fmla="*/ 14049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9125" h="314325">
                  <a:moveTo>
                    <a:pt x="330994" y="140494"/>
                  </a:moveTo>
                  <a:lnTo>
                    <a:pt x="330994" y="7144"/>
                  </a:lnTo>
                  <a:lnTo>
                    <a:pt x="292894" y="7144"/>
                  </a:lnTo>
                  <a:lnTo>
                    <a:pt x="292894" y="140494"/>
                  </a:lnTo>
                  <a:lnTo>
                    <a:pt x="7144" y="140494"/>
                  </a:lnTo>
                  <a:lnTo>
                    <a:pt x="7144" y="311944"/>
                  </a:lnTo>
                  <a:lnTo>
                    <a:pt x="45244" y="311944"/>
                  </a:lnTo>
                  <a:lnTo>
                    <a:pt x="45244" y="178594"/>
                  </a:lnTo>
                  <a:lnTo>
                    <a:pt x="292894" y="178594"/>
                  </a:lnTo>
                  <a:lnTo>
                    <a:pt x="292894" y="311944"/>
                  </a:lnTo>
                  <a:lnTo>
                    <a:pt x="330994" y="311944"/>
                  </a:lnTo>
                  <a:lnTo>
                    <a:pt x="330994" y="178594"/>
                  </a:lnTo>
                  <a:lnTo>
                    <a:pt x="578644" y="178594"/>
                  </a:lnTo>
                  <a:lnTo>
                    <a:pt x="578644" y="311944"/>
                  </a:lnTo>
                  <a:lnTo>
                    <a:pt x="616744" y="311944"/>
                  </a:lnTo>
                  <a:lnTo>
                    <a:pt x="6167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56" name="Γραφικό 52" descr="Δίκτυο">
            <a:extLst>
              <a:ext uri="{FF2B5EF4-FFF2-40B4-BE49-F238E27FC236}">
                <a16:creationId xmlns:a16="http://schemas.microsoft.com/office/drawing/2014/main" xmlns="" id="{211081B2-C65F-46F9-8A7B-214E37C0854C}"/>
              </a:ext>
            </a:extLst>
          </p:cNvPr>
          <p:cNvSpPr/>
          <p:nvPr/>
        </p:nvSpPr>
        <p:spPr>
          <a:xfrm>
            <a:off x="10456358" y="2377213"/>
            <a:ext cx="723900" cy="685800"/>
          </a:xfrm>
          <a:custGeom>
            <a:avLst/>
            <a:gdLst>
              <a:gd name="connsiteX0" fmla="*/ 717917 w 723900"/>
              <a:gd name="connsiteY0" fmla="*/ 242411 h 685800"/>
              <a:gd name="connsiteX1" fmla="*/ 617905 w 723900"/>
              <a:gd name="connsiteY1" fmla="*/ 201454 h 685800"/>
              <a:gd name="connsiteX2" fmla="*/ 571232 w 723900"/>
              <a:gd name="connsiteY2" fmla="*/ 282416 h 685800"/>
              <a:gd name="connsiteX3" fmla="*/ 448360 w 723900"/>
              <a:gd name="connsiteY3" fmla="*/ 333851 h 685800"/>
              <a:gd name="connsiteX4" fmla="*/ 384542 w 723900"/>
              <a:gd name="connsiteY4" fmla="*/ 289084 h 685800"/>
              <a:gd name="connsiteX5" fmla="*/ 384542 w 723900"/>
              <a:gd name="connsiteY5" fmla="*/ 156686 h 685800"/>
              <a:gd name="connsiteX6" fmla="*/ 441692 w 723900"/>
              <a:gd name="connsiteY6" fmla="*/ 83344 h 685800"/>
              <a:gd name="connsiteX7" fmla="*/ 365492 w 723900"/>
              <a:gd name="connsiteY7" fmla="*/ 7144 h 685800"/>
              <a:gd name="connsiteX8" fmla="*/ 365492 w 723900"/>
              <a:gd name="connsiteY8" fmla="*/ 7144 h 685800"/>
              <a:gd name="connsiteX9" fmla="*/ 289292 w 723900"/>
              <a:gd name="connsiteY9" fmla="*/ 83344 h 685800"/>
              <a:gd name="connsiteX10" fmla="*/ 346442 w 723900"/>
              <a:gd name="connsiteY10" fmla="*/ 156686 h 685800"/>
              <a:gd name="connsiteX11" fmla="*/ 346442 w 723900"/>
              <a:gd name="connsiteY11" fmla="*/ 288131 h 685800"/>
              <a:gd name="connsiteX12" fmla="*/ 282625 w 723900"/>
              <a:gd name="connsiteY12" fmla="*/ 332899 h 685800"/>
              <a:gd name="connsiteX13" fmla="*/ 159752 w 723900"/>
              <a:gd name="connsiteY13" fmla="*/ 281464 h 685800"/>
              <a:gd name="connsiteX14" fmla="*/ 113080 w 723900"/>
              <a:gd name="connsiteY14" fmla="*/ 200501 h 685800"/>
              <a:gd name="connsiteX15" fmla="*/ 13067 w 723900"/>
              <a:gd name="connsiteY15" fmla="*/ 241459 h 685800"/>
              <a:gd name="connsiteX16" fmla="*/ 54025 w 723900"/>
              <a:gd name="connsiteY16" fmla="*/ 341471 h 685800"/>
              <a:gd name="connsiteX17" fmla="*/ 143560 w 723900"/>
              <a:gd name="connsiteY17" fmla="*/ 316706 h 685800"/>
              <a:gd name="connsiteX18" fmla="*/ 269290 w 723900"/>
              <a:gd name="connsiteY18" fmla="*/ 368141 h 685800"/>
              <a:gd name="connsiteX19" fmla="*/ 268337 w 723900"/>
              <a:gd name="connsiteY19" fmla="*/ 380524 h 685800"/>
              <a:gd name="connsiteX20" fmla="*/ 287387 w 723900"/>
              <a:gd name="connsiteY20" fmla="*/ 437674 h 685800"/>
              <a:gd name="connsiteX21" fmla="*/ 188327 w 723900"/>
              <a:gd name="connsiteY21" fmla="*/ 537686 h 685800"/>
              <a:gd name="connsiteX22" fmla="*/ 95935 w 723900"/>
              <a:gd name="connsiteY22" fmla="*/ 549116 h 685800"/>
              <a:gd name="connsiteX23" fmla="*/ 95935 w 723900"/>
              <a:gd name="connsiteY23" fmla="*/ 656749 h 685800"/>
              <a:gd name="connsiteX24" fmla="*/ 203567 w 723900"/>
              <a:gd name="connsiteY24" fmla="*/ 656749 h 685800"/>
              <a:gd name="connsiteX25" fmla="*/ 214997 w 723900"/>
              <a:gd name="connsiteY25" fmla="*/ 564356 h 685800"/>
              <a:gd name="connsiteX26" fmla="*/ 315962 w 723900"/>
              <a:gd name="connsiteY26" fmla="*/ 463391 h 685800"/>
              <a:gd name="connsiteX27" fmla="*/ 363587 w 723900"/>
              <a:gd name="connsiteY27" fmla="*/ 476726 h 685800"/>
              <a:gd name="connsiteX28" fmla="*/ 365492 w 723900"/>
              <a:gd name="connsiteY28" fmla="*/ 476726 h 685800"/>
              <a:gd name="connsiteX29" fmla="*/ 367397 w 723900"/>
              <a:gd name="connsiteY29" fmla="*/ 476726 h 685800"/>
              <a:gd name="connsiteX30" fmla="*/ 415022 w 723900"/>
              <a:gd name="connsiteY30" fmla="*/ 463391 h 685800"/>
              <a:gd name="connsiteX31" fmla="*/ 515987 w 723900"/>
              <a:gd name="connsiteY31" fmla="*/ 564356 h 685800"/>
              <a:gd name="connsiteX32" fmla="*/ 527417 w 723900"/>
              <a:gd name="connsiteY32" fmla="*/ 657701 h 685800"/>
              <a:gd name="connsiteX33" fmla="*/ 635050 w 723900"/>
              <a:gd name="connsiteY33" fmla="*/ 657701 h 685800"/>
              <a:gd name="connsiteX34" fmla="*/ 635050 w 723900"/>
              <a:gd name="connsiteY34" fmla="*/ 550069 h 685800"/>
              <a:gd name="connsiteX35" fmla="*/ 542657 w 723900"/>
              <a:gd name="connsiteY35" fmla="*/ 538639 h 685800"/>
              <a:gd name="connsiteX36" fmla="*/ 443597 w 723900"/>
              <a:gd name="connsiteY36" fmla="*/ 438626 h 685800"/>
              <a:gd name="connsiteX37" fmla="*/ 462647 w 723900"/>
              <a:gd name="connsiteY37" fmla="*/ 381476 h 685800"/>
              <a:gd name="connsiteX38" fmla="*/ 461695 w 723900"/>
              <a:gd name="connsiteY38" fmla="*/ 369094 h 685800"/>
              <a:gd name="connsiteX39" fmla="*/ 587425 w 723900"/>
              <a:gd name="connsiteY39" fmla="*/ 317659 h 685800"/>
              <a:gd name="connsiteX40" fmla="*/ 676960 w 723900"/>
              <a:gd name="connsiteY40" fmla="*/ 342424 h 685800"/>
              <a:gd name="connsiteX41" fmla="*/ 717917 w 723900"/>
              <a:gd name="connsiteY41" fmla="*/ 242411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23900" h="685800">
                <a:moveTo>
                  <a:pt x="717917" y="242411"/>
                </a:moveTo>
                <a:cubicBezTo>
                  <a:pt x="701725" y="203359"/>
                  <a:pt x="656957" y="185261"/>
                  <a:pt x="617905" y="201454"/>
                </a:cubicBezTo>
                <a:cubicBezTo>
                  <a:pt x="585520" y="214789"/>
                  <a:pt x="566470" y="249079"/>
                  <a:pt x="571232" y="282416"/>
                </a:cubicBezTo>
                <a:lnTo>
                  <a:pt x="448360" y="333851"/>
                </a:lnTo>
                <a:cubicBezTo>
                  <a:pt x="435025" y="310991"/>
                  <a:pt x="411212" y="293846"/>
                  <a:pt x="384542" y="289084"/>
                </a:cubicBezTo>
                <a:lnTo>
                  <a:pt x="384542" y="156686"/>
                </a:lnTo>
                <a:cubicBezTo>
                  <a:pt x="416927" y="148114"/>
                  <a:pt x="441692" y="118586"/>
                  <a:pt x="441692" y="83344"/>
                </a:cubicBezTo>
                <a:cubicBezTo>
                  <a:pt x="441692" y="41434"/>
                  <a:pt x="407402" y="7144"/>
                  <a:pt x="365492" y="7144"/>
                </a:cubicBezTo>
                <a:lnTo>
                  <a:pt x="365492" y="7144"/>
                </a:lnTo>
                <a:cubicBezTo>
                  <a:pt x="323582" y="7144"/>
                  <a:pt x="289292" y="41434"/>
                  <a:pt x="289292" y="83344"/>
                </a:cubicBezTo>
                <a:cubicBezTo>
                  <a:pt x="289292" y="118586"/>
                  <a:pt x="314057" y="148114"/>
                  <a:pt x="346442" y="156686"/>
                </a:cubicBezTo>
                <a:lnTo>
                  <a:pt x="346442" y="288131"/>
                </a:lnTo>
                <a:cubicBezTo>
                  <a:pt x="318820" y="292894"/>
                  <a:pt x="295960" y="310039"/>
                  <a:pt x="282625" y="332899"/>
                </a:cubicBezTo>
                <a:lnTo>
                  <a:pt x="159752" y="281464"/>
                </a:lnTo>
                <a:cubicBezTo>
                  <a:pt x="164515" y="248126"/>
                  <a:pt x="146417" y="213836"/>
                  <a:pt x="113080" y="200501"/>
                </a:cubicBezTo>
                <a:cubicBezTo>
                  <a:pt x="74027" y="184309"/>
                  <a:pt x="29260" y="202406"/>
                  <a:pt x="13067" y="241459"/>
                </a:cubicBezTo>
                <a:cubicBezTo>
                  <a:pt x="-3125" y="280511"/>
                  <a:pt x="14972" y="325279"/>
                  <a:pt x="54025" y="341471"/>
                </a:cubicBezTo>
                <a:cubicBezTo>
                  <a:pt x="86410" y="354806"/>
                  <a:pt x="123557" y="344329"/>
                  <a:pt x="143560" y="316706"/>
                </a:cubicBezTo>
                <a:lnTo>
                  <a:pt x="269290" y="368141"/>
                </a:lnTo>
                <a:cubicBezTo>
                  <a:pt x="268337" y="371951"/>
                  <a:pt x="268337" y="376714"/>
                  <a:pt x="268337" y="380524"/>
                </a:cubicBezTo>
                <a:cubicBezTo>
                  <a:pt x="268337" y="401479"/>
                  <a:pt x="275005" y="421481"/>
                  <a:pt x="287387" y="437674"/>
                </a:cubicBezTo>
                <a:lnTo>
                  <a:pt x="188327" y="537686"/>
                </a:lnTo>
                <a:cubicBezTo>
                  <a:pt x="158800" y="520541"/>
                  <a:pt x="120700" y="524351"/>
                  <a:pt x="95935" y="549116"/>
                </a:cubicBezTo>
                <a:cubicBezTo>
                  <a:pt x="66407" y="578644"/>
                  <a:pt x="66407" y="627221"/>
                  <a:pt x="95935" y="656749"/>
                </a:cubicBezTo>
                <a:cubicBezTo>
                  <a:pt x="125462" y="686276"/>
                  <a:pt x="174040" y="686276"/>
                  <a:pt x="203567" y="656749"/>
                </a:cubicBezTo>
                <a:cubicBezTo>
                  <a:pt x="228332" y="631984"/>
                  <a:pt x="232142" y="593884"/>
                  <a:pt x="214997" y="564356"/>
                </a:cubicBezTo>
                <a:lnTo>
                  <a:pt x="315962" y="463391"/>
                </a:lnTo>
                <a:cubicBezTo>
                  <a:pt x="330250" y="471964"/>
                  <a:pt x="346442" y="476726"/>
                  <a:pt x="363587" y="476726"/>
                </a:cubicBezTo>
                <a:cubicBezTo>
                  <a:pt x="364540" y="476726"/>
                  <a:pt x="364540" y="476726"/>
                  <a:pt x="365492" y="476726"/>
                </a:cubicBezTo>
                <a:cubicBezTo>
                  <a:pt x="366445" y="476726"/>
                  <a:pt x="366445" y="476726"/>
                  <a:pt x="367397" y="476726"/>
                </a:cubicBezTo>
                <a:cubicBezTo>
                  <a:pt x="384542" y="476726"/>
                  <a:pt x="400735" y="471964"/>
                  <a:pt x="415022" y="463391"/>
                </a:cubicBezTo>
                <a:lnTo>
                  <a:pt x="515987" y="564356"/>
                </a:lnTo>
                <a:cubicBezTo>
                  <a:pt x="498842" y="593884"/>
                  <a:pt x="502652" y="631984"/>
                  <a:pt x="527417" y="657701"/>
                </a:cubicBezTo>
                <a:cubicBezTo>
                  <a:pt x="556945" y="687229"/>
                  <a:pt x="605522" y="687229"/>
                  <a:pt x="635050" y="657701"/>
                </a:cubicBezTo>
                <a:cubicBezTo>
                  <a:pt x="664577" y="628174"/>
                  <a:pt x="664577" y="579596"/>
                  <a:pt x="635050" y="550069"/>
                </a:cubicBezTo>
                <a:cubicBezTo>
                  <a:pt x="610285" y="525304"/>
                  <a:pt x="572185" y="521494"/>
                  <a:pt x="542657" y="538639"/>
                </a:cubicBezTo>
                <a:lnTo>
                  <a:pt x="443597" y="438626"/>
                </a:lnTo>
                <a:cubicBezTo>
                  <a:pt x="455980" y="422434"/>
                  <a:pt x="462647" y="403384"/>
                  <a:pt x="462647" y="381476"/>
                </a:cubicBezTo>
                <a:cubicBezTo>
                  <a:pt x="462647" y="377666"/>
                  <a:pt x="462647" y="372904"/>
                  <a:pt x="461695" y="369094"/>
                </a:cubicBezTo>
                <a:lnTo>
                  <a:pt x="587425" y="317659"/>
                </a:lnTo>
                <a:cubicBezTo>
                  <a:pt x="607427" y="344329"/>
                  <a:pt x="644575" y="355759"/>
                  <a:pt x="676960" y="342424"/>
                </a:cubicBezTo>
                <a:cubicBezTo>
                  <a:pt x="715060" y="325279"/>
                  <a:pt x="734110" y="281464"/>
                  <a:pt x="717917" y="24241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15257799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r>
              <a:rPr lang="en-US" sz="2800" b="1" dirty="0"/>
              <a:t>B</a:t>
            </a:r>
            <a:r>
              <a:rPr lang="el-GR" sz="2800" b="1" dirty="0" err="1"/>
              <a:t>ασικό</a:t>
            </a:r>
            <a:r>
              <a:rPr lang="el-GR" sz="2800" b="1" dirty="0"/>
              <a:t> εννοιολογικό πλαίσιο των P. </a:t>
            </a:r>
            <a:r>
              <a:rPr lang="el-GR" sz="2800" b="1" dirty="0" err="1"/>
              <a:t>Lawrence</a:t>
            </a:r>
            <a:r>
              <a:rPr lang="el-GR" sz="2800" b="1" dirty="0"/>
              <a:t> και J. </a:t>
            </a:r>
            <a:r>
              <a:rPr lang="el-GR" sz="2800" b="1" dirty="0" err="1"/>
              <a:t>Lorsch</a:t>
            </a:r>
            <a:endParaRPr lang="el-GR" sz="2800" dirty="0"/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tretch>
            <a:fillRect/>
          </a:stretch>
        </p:blipFill>
        <p:spPr>
          <a:xfrm>
            <a:off x="9713594" y="767558"/>
            <a:ext cx="1872000" cy="1865922"/>
          </a:xfrm>
        </p:spPr>
      </p:pic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63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>
            <a:extLst>
              <a:ext uri="{FF2B5EF4-FFF2-40B4-BE49-F238E27FC236}">
                <a16:creationId xmlns:a16="http://schemas.microsoft.com/office/drawing/2014/main" xmlns="" id="{D84BD926-C760-4DAE-80C0-7BA1F6D4F535}"/>
              </a:ext>
            </a:extLst>
          </p:cNvPr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>
            <a:extLst>
              <a:ext uri="{FF2B5EF4-FFF2-40B4-BE49-F238E27FC236}">
                <a16:creationId xmlns:a16="http://schemas.microsoft.com/office/drawing/2014/main" xmlns="" id="{059D96B5-82D3-405D-B465-77AC6ECA8146}"/>
              </a:ext>
            </a:extLst>
          </p:cNvPr>
          <p:cNvSpPr txBox="1">
            <a:spLocks/>
          </p:cNvSpPr>
          <p:nvPr/>
        </p:nvSpPr>
        <p:spPr>
          <a:xfrm>
            <a:off x="585767" y="4150675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Τους περιορισμούς του περιβάλλοντός τους</a:t>
            </a:r>
          </a:p>
        </p:txBody>
      </p:sp>
      <p:sp>
        <p:nvSpPr>
          <p:cNvPr id="20" name="Θέση κειμένου 5">
            <a:extLst>
              <a:ext uri="{FF2B5EF4-FFF2-40B4-BE49-F238E27FC236}">
                <a16:creationId xmlns:a16="http://schemas.microsoft.com/office/drawing/2014/main" xmlns="" id="{C884C3C2-0F88-4D3C-8E7A-998E967553B5}"/>
              </a:ext>
            </a:extLst>
          </p:cNvPr>
          <p:cNvSpPr txBox="1">
            <a:spLocks/>
          </p:cNvSpPr>
          <p:nvPr/>
        </p:nvSpPr>
        <p:spPr>
          <a:xfrm>
            <a:off x="4355540" y="4150675"/>
            <a:ext cx="2131082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Τις ευκαιρίες του περιβάλλοντός τους</a:t>
            </a:r>
          </a:p>
        </p:txBody>
      </p:sp>
      <p:sp>
        <p:nvSpPr>
          <p:cNvPr id="26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58C2BD62-295E-40DD-B479-BDB1A2925D7E}"/>
              </a:ext>
            </a:extLst>
          </p:cNvPr>
          <p:cNvSpPr/>
          <p:nvPr/>
        </p:nvSpPr>
        <p:spPr>
          <a:xfrm rot="10800000" flipV="1">
            <a:off x="585767" y="3873446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16A8833F-422B-4B2D-A8B7-E0351A04DE50}"/>
              </a:ext>
            </a:extLst>
          </p:cNvPr>
          <p:cNvSpPr/>
          <p:nvPr/>
        </p:nvSpPr>
        <p:spPr>
          <a:xfrm rot="10800000" flipV="1">
            <a:off x="4133194" y="3922492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xmlns="" id="{64FA7217-53EE-48A4-884E-265AADD5AC21}"/>
              </a:ext>
            </a:extLst>
          </p:cNvPr>
          <p:cNvSpPr txBox="1">
            <a:spLocks/>
          </p:cNvSpPr>
          <p:nvPr/>
        </p:nvSpPr>
        <p:spPr>
          <a:xfrm>
            <a:off x="1202429" y="767558"/>
            <a:ext cx="4860290" cy="50175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Μια οργάνωση δημιουργείται όταν διάφορα άτομα </a:t>
            </a:r>
            <a:r>
              <a:rPr lang="el-GR" sz="1600" b="1" dirty="0"/>
              <a:t>αναλαμβάνουν συλλογική δράση</a:t>
            </a:r>
            <a:r>
              <a:rPr lang="el-GR" sz="1600" dirty="0"/>
              <a:t> και </a:t>
            </a:r>
            <a:r>
              <a:rPr lang="el-GR" sz="1600" b="1" dirty="0"/>
              <a:t>ιδρύουν ένα οργανωτικό πλαίσιο</a:t>
            </a:r>
            <a:r>
              <a:rPr lang="el-GR" sz="1600" dirty="0"/>
              <a:t>, για να μπορέσουν να βελτιώσουν και να αυξήσουν τις ικανότητές τους με στόχο να αντιμετωπίσουν:</a:t>
            </a:r>
          </a:p>
          <a:p>
            <a:pPr algn="ctr"/>
            <a:endParaRPr lang="el-GR" sz="1600" dirty="0"/>
          </a:p>
          <a:p>
            <a:pPr algn="ctr"/>
            <a:r>
              <a:rPr lang="el-GR" sz="1600" dirty="0"/>
              <a:t> </a:t>
            </a:r>
          </a:p>
        </p:txBody>
      </p:sp>
      <p:pic>
        <p:nvPicPr>
          <p:cNvPr id="22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8E0EA787-D662-4DBD-AC9A-5AFB1D7F73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092" y="708866"/>
            <a:ext cx="4409654" cy="246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Γραφικό 5" descr="Κατεύθυνση">
            <a:extLst>
              <a:ext uri="{FF2B5EF4-FFF2-40B4-BE49-F238E27FC236}">
                <a16:creationId xmlns:a16="http://schemas.microsoft.com/office/drawing/2014/main" xmlns="" id="{5A22982A-B636-4364-9E64-2F61C92922B6}"/>
              </a:ext>
            </a:extLst>
          </p:cNvPr>
          <p:cNvSpPr/>
          <p:nvPr/>
        </p:nvSpPr>
        <p:spPr>
          <a:xfrm>
            <a:off x="5092467" y="3112294"/>
            <a:ext cx="550725" cy="501754"/>
          </a:xfrm>
          <a:custGeom>
            <a:avLst/>
            <a:gdLst>
              <a:gd name="connsiteX0" fmla="*/ 633889 w 657225"/>
              <a:gd name="connsiteY0" fmla="*/ 7144 h 657225"/>
              <a:gd name="connsiteX1" fmla="*/ 627221 w 657225"/>
              <a:gd name="connsiteY1" fmla="*/ 8096 h 657225"/>
              <a:gd name="connsiteX2" fmla="*/ 21431 w 657225"/>
              <a:gd name="connsiteY2" fmla="*/ 210026 h 657225"/>
              <a:gd name="connsiteX3" fmla="*/ 7144 w 657225"/>
              <a:gd name="connsiteY3" fmla="*/ 229076 h 657225"/>
              <a:gd name="connsiteX4" fmla="*/ 21431 w 657225"/>
              <a:gd name="connsiteY4" fmla="*/ 248126 h 657225"/>
              <a:gd name="connsiteX5" fmla="*/ 309086 w 657225"/>
              <a:gd name="connsiteY5" fmla="*/ 351949 h 657225"/>
              <a:gd name="connsiteX6" fmla="*/ 412909 w 657225"/>
              <a:gd name="connsiteY6" fmla="*/ 639604 h 657225"/>
              <a:gd name="connsiteX7" fmla="*/ 431959 w 657225"/>
              <a:gd name="connsiteY7" fmla="*/ 653891 h 657225"/>
              <a:gd name="connsiteX8" fmla="*/ 451009 w 657225"/>
              <a:gd name="connsiteY8" fmla="*/ 639604 h 657225"/>
              <a:gd name="connsiteX9" fmla="*/ 652939 w 657225"/>
              <a:gd name="connsiteY9" fmla="*/ 32861 h 657225"/>
              <a:gd name="connsiteX10" fmla="*/ 650081 w 657225"/>
              <a:gd name="connsiteY10" fmla="*/ 14764 h 657225"/>
              <a:gd name="connsiteX11" fmla="*/ 633889 w 657225"/>
              <a:gd name="connsiteY11" fmla="*/ 7144 h 657225"/>
              <a:gd name="connsiteX12" fmla="*/ 633889 w 657225"/>
              <a:gd name="connsiteY12" fmla="*/ 7144 h 657225"/>
              <a:gd name="connsiteX13" fmla="*/ 576739 w 657225"/>
              <a:gd name="connsiteY13" fmla="*/ 85249 h 657225"/>
              <a:gd name="connsiteX14" fmla="*/ 431006 w 657225"/>
              <a:gd name="connsiteY14" fmla="*/ 522446 h 657225"/>
              <a:gd name="connsiteX15" fmla="*/ 363379 w 657225"/>
              <a:gd name="connsiteY15" fmla="*/ 333851 h 657225"/>
              <a:gd name="connsiteX16" fmla="*/ 353854 w 657225"/>
              <a:gd name="connsiteY16" fmla="*/ 308134 h 657225"/>
              <a:gd name="connsiteX17" fmla="*/ 328136 w 657225"/>
              <a:gd name="connsiteY17" fmla="*/ 298609 h 657225"/>
              <a:gd name="connsiteX18" fmla="*/ 139541 w 657225"/>
              <a:gd name="connsiteY18" fmla="*/ 230981 h 657225"/>
              <a:gd name="connsiteX19" fmla="*/ 576739 w 657225"/>
              <a:gd name="connsiteY19" fmla="*/ 85249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57225" h="657225">
                <a:moveTo>
                  <a:pt x="633889" y="7144"/>
                </a:moveTo>
                <a:cubicBezTo>
                  <a:pt x="631984" y="7144"/>
                  <a:pt x="629126" y="7144"/>
                  <a:pt x="627221" y="8096"/>
                </a:cubicBezTo>
                <a:lnTo>
                  <a:pt x="21431" y="210026"/>
                </a:lnTo>
                <a:cubicBezTo>
                  <a:pt x="12859" y="212884"/>
                  <a:pt x="7144" y="220504"/>
                  <a:pt x="7144" y="229076"/>
                </a:cubicBezTo>
                <a:cubicBezTo>
                  <a:pt x="7144" y="237649"/>
                  <a:pt x="12859" y="245269"/>
                  <a:pt x="21431" y="248126"/>
                </a:cubicBezTo>
                <a:lnTo>
                  <a:pt x="309086" y="351949"/>
                </a:lnTo>
                <a:lnTo>
                  <a:pt x="412909" y="639604"/>
                </a:lnTo>
                <a:cubicBezTo>
                  <a:pt x="415766" y="648176"/>
                  <a:pt x="423386" y="653891"/>
                  <a:pt x="431959" y="653891"/>
                </a:cubicBezTo>
                <a:cubicBezTo>
                  <a:pt x="440531" y="653891"/>
                  <a:pt x="448151" y="648176"/>
                  <a:pt x="451009" y="639604"/>
                </a:cubicBezTo>
                <a:lnTo>
                  <a:pt x="652939" y="32861"/>
                </a:lnTo>
                <a:cubicBezTo>
                  <a:pt x="654844" y="26194"/>
                  <a:pt x="653891" y="19526"/>
                  <a:pt x="650081" y="14764"/>
                </a:cubicBezTo>
                <a:cubicBezTo>
                  <a:pt x="647224" y="10954"/>
                  <a:pt x="641509" y="7144"/>
                  <a:pt x="633889" y="7144"/>
                </a:cubicBezTo>
                <a:lnTo>
                  <a:pt x="633889" y="7144"/>
                </a:lnTo>
                <a:close/>
                <a:moveTo>
                  <a:pt x="576739" y="85249"/>
                </a:moveTo>
                <a:lnTo>
                  <a:pt x="431006" y="522446"/>
                </a:lnTo>
                <a:lnTo>
                  <a:pt x="363379" y="333851"/>
                </a:lnTo>
                <a:lnTo>
                  <a:pt x="353854" y="308134"/>
                </a:lnTo>
                <a:lnTo>
                  <a:pt x="328136" y="298609"/>
                </a:lnTo>
                <a:lnTo>
                  <a:pt x="139541" y="230981"/>
                </a:lnTo>
                <a:lnTo>
                  <a:pt x="576739" y="85249"/>
                </a:ln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sp>
        <p:nvSpPr>
          <p:cNvPr id="18" name="Γραφικό 14" descr="Καρφίτσα">
            <a:extLst>
              <a:ext uri="{FF2B5EF4-FFF2-40B4-BE49-F238E27FC236}">
                <a16:creationId xmlns:a16="http://schemas.microsoft.com/office/drawing/2014/main" xmlns="" id="{1178E5FE-E154-43EC-86F2-FE5FD66C35E9}"/>
              </a:ext>
            </a:extLst>
          </p:cNvPr>
          <p:cNvSpPr/>
          <p:nvPr/>
        </p:nvSpPr>
        <p:spPr>
          <a:xfrm>
            <a:off x="1376929" y="3098046"/>
            <a:ext cx="550725" cy="501754"/>
          </a:xfrm>
          <a:custGeom>
            <a:avLst/>
            <a:gdLst>
              <a:gd name="connsiteX0" fmla="*/ 337179 w 685800"/>
              <a:gd name="connsiteY0" fmla="*/ 661029 h 685800"/>
              <a:gd name="connsiteX1" fmla="*/ 473386 w 685800"/>
              <a:gd name="connsiteY1" fmla="*/ 524821 h 685800"/>
              <a:gd name="connsiteX2" fmla="*/ 666744 w 685800"/>
              <a:gd name="connsiteY2" fmla="*/ 681984 h 685800"/>
              <a:gd name="connsiteX3" fmla="*/ 681031 w 685800"/>
              <a:gd name="connsiteY3" fmla="*/ 681031 h 685800"/>
              <a:gd name="connsiteX4" fmla="*/ 681984 w 685800"/>
              <a:gd name="connsiteY4" fmla="*/ 666744 h 685800"/>
              <a:gd name="connsiteX5" fmla="*/ 524821 w 685800"/>
              <a:gd name="connsiteY5" fmla="*/ 474339 h 685800"/>
              <a:gd name="connsiteX6" fmla="*/ 661029 w 685800"/>
              <a:gd name="connsiteY6" fmla="*/ 338131 h 685800"/>
              <a:gd name="connsiteX7" fmla="*/ 669601 w 685800"/>
              <a:gd name="connsiteY7" fmla="*/ 298126 h 685800"/>
              <a:gd name="connsiteX8" fmla="*/ 637216 w 685800"/>
              <a:gd name="connsiteY8" fmla="*/ 273361 h 685800"/>
              <a:gd name="connsiteX9" fmla="*/ 504819 w 685800"/>
              <a:gd name="connsiteY9" fmla="*/ 307651 h 685800"/>
              <a:gd name="connsiteX10" fmla="*/ 302889 w 685800"/>
              <a:gd name="connsiteY10" fmla="*/ 145726 h 685800"/>
              <a:gd name="connsiteX11" fmla="*/ 324796 w 685800"/>
              <a:gd name="connsiteY11" fmla="*/ 38094 h 685800"/>
              <a:gd name="connsiteX12" fmla="*/ 269551 w 685800"/>
              <a:gd name="connsiteY12" fmla="*/ 15234 h 685800"/>
              <a:gd name="connsiteX13" fmla="*/ 15234 w 685800"/>
              <a:gd name="connsiteY13" fmla="*/ 269551 h 685800"/>
              <a:gd name="connsiteX14" fmla="*/ 38094 w 685800"/>
              <a:gd name="connsiteY14" fmla="*/ 324796 h 685800"/>
              <a:gd name="connsiteX15" fmla="*/ 145726 w 685800"/>
              <a:gd name="connsiteY15" fmla="*/ 302889 h 685800"/>
              <a:gd name="connsiteX16" fmla="*/ 307651 w 685800"/>
              <a:gd name="connsiteY16" fmla="*/ 504819 h 685800"/>
              <a:gd name="connsiteX17" fmla="*/ 273361 w 685800"/>
              <a:gd name="connsiteY17" fmla="*/ 637216 h 685800"/>
              <a:gd name="connsiteX18" fmla="*/ 298126 w 685800"/>
              <a:gd name="connsiteY18" fmla="*/ 669601 h 685800"/>
              <a:gd name="connsiteX19" fmla="*/ 337179 w 685800"/>
              <a:gd name="connsiteY19" fmla="*/ 661029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85800" h="685800">
                <a:moveTo>
                  <a:pt x="337179" y="661029"/>
                </a:moveTo>
                <a:lnTo>
                  <a:pt x="473386" y="524821"/>
                </a:lnTo>
                <a:lnTo>
                  <a:pt x="666744" y="681984"/>
                </a:lnTo>
                <a:cubicBezTo>
                  <a:pt x="670554" y="685794"/>
                  <a:pt x="677221" y="684841"/>
                  <a:pt x="681031" y="681031"/>
                </a:cubicBezTo>
                <a:cubicBezTo>
                  <a:pt x="684841" y="677221"/>
                  <a:pt x="684841" y="671506"/>
                  <a:pt x="681984" y="666744"/>
                </a:cubicBezTo>
                <a:lnTo>
                  <a:pt x="524821" y="474339"/>
                </a:lnTo>
                <a:lnTo>
                  <a:pt x="661029" y="338131"/>
                </a:lnTo>
                <a:cubicBezTo>
                  <a:pt x="671506" y="327654"/>
                  <a:pt x="674364" y="312414"/>
                  <a:pt x="669601" y="298126"/>
                </a:cubicBezTo>
                <a:cubicBezTo>
                  <a:pt x="664839" y="283839"/>
                  <a:pt x="651504" y="274314"/>
                  <a:pt x="637216" y="273361"/>
                </a:cubicBezTo>
                <a:cubicBezTo>
                  <a:pt x="599116" y="269551"/>
                  <a:pt x="552444" y="281934"/>
                  <a:pt x="504819" y="307651"/>
                </a:cubicBezTo>
                <a:lnTo>
                  <a:pt x="302889" y="145726"/>
                </a:lnTo>
                <a:cubicBezTo>
                  <a:pt x="320034" y="112389"/>
                  <a:pt x="327654" y="75241"/>
                  <a:pt x="324796" y="38094"/>
                </a:cubicBezTo>
                <a:cubicBezTo>
                  <a:pt x="320986" y="11424"/>
                  <a:pt x="287649" y="-2864"/>
                  <a:pt x="269551" y="15234"/>
                </a:cubicBezTo>
                <a:lnTo>
                  <a:pt x="15234" y="269551"/>
                </a:lnTo>
                <a:cubicBezTo>
                  <a:pt x="-2864" y="287649"/>
                  <a:pt x="11424" y="320986"/>
                  <a:pt x="38094" y="324796"/>
                </a:cubicBezTo>
                <a:cubicBezTo>
                  <a:pt x="75241" y="327654"/>
                  <a:pt x="112389" y="320986"/>
                  <a:pt x="145726" y="302889"/>
                </a:cubicBezTo>
                <a:lnTo>
                  <a:pt x="307651" y="504819"/>
                </a:lnTo>
                <a:cubicBezTo>
                  <a:pt x="281934" y="552444"/>
                  <a:pt x="270504" y="599116"/>
                  <a:pt x="273361" y="637216"/>
                </a:cubicBezTo>
                <a:cubicBezTo>
                  <a:pt x="274314" y="651504"/>
                  <a:pt x="283839" y="664839"/>
                  <a:pt x="298126" y="669601"/>
                </a:cubicBezTo>
                <a:cubicBezTo>
                  <a:pt x="311461" y="675316"/>
                  <a:pt x="326701" y="671506"/>
                  <a:pt x="337179" y="66102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pic>
        <p:nvPicPr>
          <p:cNvPr id="17" name="Picture 2" descr="ÎÏÎ¿ÏÎ­Î»ÎµÏÎ¼Î± ÎµÎ¹ÎºÏÎ½Î±Ï Î³Î¹Î± COMPANY MASONRY BLACK WHITE">
            <a:extLst>
              <a:ext uri="{FF2B5EF4-FFF2-40B4-BE49-F238E27FC236}">
                <a16:creationId xmlns:a16="http://schemas.microsoft.com/office/drawing/2014/main" xmlns="" id="{B00F2458-0C88-4433-8A6C-627E8AB0F9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091" y="708866"/>
            <a:ext cx="4409653" cy="246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0204225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 rtl="0"/>
            <a:r>
              <a:rPr lang="el-GR" dirty="0"/>
              <a:t>Σχέση Περιβάλλοντος &amp; Οργάνωσης</a:t>
            </a:r>
          </a:p>
        </p:txBody>
      </p:sp>
      <p:grpSp>
        <p:nvGrpSpPr>
          <p:cNvPr id="12" name="Ομάδα 11"/>
          <p:cNvGrpSpPr/>
          <p:nvPr/>
        </p:nvGrpSpPr>
        <p:grpSpPr>
          <a:xfrm>
            <a:off x="4985385" y="6110605"/>
            <a:ext cx="2391500" cy="437127"/>
            <a:chOff x="818810" y="1153787"/>
            <a:chExt cx="2391394" cy="516155"/>
          </a:xfrm>
        </p:grpSpPr>
        <p:sp>
          <p:nvSpPr>
            <p:cNvPr id="14" name="Θέση κειμένου 80"/>
            <p:cNvSpPr txBox="1"/>
            <p:nvPr/>
          </p:nvSpPr>
          <p:spPr>
            <a:xfrm>
              <a:off x="818810" y="1275421"/>
              <a:ext cx="2391394" cy="272762"/>
            </a:xfrm>
            <a:prstGeom prst="rect">
              <a:avLst/>
            </a:prstGeom>
          </p:spPr>
          <p:txBody>
            <a:bodyPr lIns="0" tIns="0" rIns="0" bIns="0" rtlCol="0"/>
            <a:lstStyle>
              <a:lvl1pPr marL="266700" indent="-26670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500"/>
                </a:spcAft>
                <a:buClr>
                  <a:schemeClr val="accent1"/>
                </a:buClr>
                <a:buFont typeface="Arial" panose="020B0604020202020204" pitchFamily="34" charset="0"/>
                <a:buChar char="○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Font typeface="Arial" panose="020B0604020202020204" pitchFamily="34" charset="0"/>
                <a:buChar char="•"/>
                <a:defRPr sz="1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0">
                <a:buNone/>
              </a:pPr>
              <a:r>
                <a:rPr lang="el-G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Άτομο</a:t>
              </a:r>
            </a:p>
          </p:txBody>
        </p:sp>
        <p:pic>
          <p:nvPicPr>
            <p:cNvPr id="16" name="Γραφικό 15" descr="Δίκτυο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2464099" y="1153787"/>
              <a:ext cx="516155" cy="516155"/>
            </a:xfrm>
            <a:prstGeom prst="rect">
              <a:avLst/>
            </a:prstGeom>
          </p:spPr>
        </p:pic>
      </p:grpSp>
      <p:grpSp>
        <p:nvGrpSpPr>
          <p:cNvPr id="22" name="Ομάδα 21"/>
          <p:cNvGrpSpPr/>
          <p:nvPr/>
        </p:nvGrpSpPr>
        <p:grpSpPr>
          <a:xfrm>
            <a:off x="265908" y="3170952"/>
            <a:ext cx="3032125" cy="831215"/>
            <a:chOff x="441628" y="2759296"/>
            <a:chExt cx="3032125" cy="831215"/>
          </a:xfrm>
        </p:grpSpPr>
        <p:sp>
          <p:nvSpPr>
            <p:cNvPr id="24" name="Θέση κειμένου 80"/>
            <p:cNvSpPr txBox="1"/>
            <p:nvPr/>
          </p:nvSpPr>
          <p:spPr>
            <a:xfrm>
              <a:off x="441628" y="3317461"/>
              <a:ext cx="3032125" cy="273050"/>
            </a:xfrm>
            <a:prstGeom prst="rect">
              <a:avLst/>
            </a:prstGeom>
          </p:spPr>
          <p:txBody>
            <a:bodyPr lIns="0" tIns="0" rIns="0" bIns="0" rtlCol="0"/>
            <a:lstStyle>
              <a:lvl1pPr marL="266700" indent="-26670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500"/>
                </a:spcAft>
                <a:buClr>
                  <a:schemeClr val="accent1"/>
                </a:buClr>
                <a:buFont typeface="Arial" panose="020B0604020202020204" pitchFamily="34" charset="0"/>
                <a:buChar char="○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Font typeface="Arial" panose="020B0604020202020204" pitchFamily="34" charset="0"/>
                <a:buChar char="•"/>
                <a:defRPr sz="1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0">
                <a:buNone/>
              </a:pPr>
              <a:r>
                <a:rPr lang="el-G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Προβλήματα περιβάλλοντος</a:t>
              </a:r>
            </a:p>
          </p:txBody>
        </p:sp>
        <p:pic>
          <p:nvPicPr>
            <p:cNvPr id="26" name="Γραφικό 25" descr="Εφημερίδα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2672761" y="2759296"/>
              <a:ext cx="516155" cy="516155"/>
            </a:xfrm>
            <a:prstGeom prst="rect">
              <a:avLst/>
            </a:prstGeom>
          </p:spPr>
        </p:pic>
      </p:grpSp>
      <p:graphicFrame>
        <p:nvGraphicFramePr>
          <p:cNvPr id="6" name="Γράφημα 5"/>
          <p:cNvGraphicFramePr/>
          <p:nvPr/>
        </p:nvGraphicFramePr>
        <p:xfrm>
          <a:off x="4191635" y="1513840"/>
          <a:ext cx="3978910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7" name="Ομάδα 6"/>
          <p:cNvGrpSpPr/>
          <p:nvPr/>
        </p:nvGrpSpPr>
        <p:grpSpPr>
          <a:xfrm>
            <a:off x="8790745" y="3102572"/>
            <a:ext cx="2566682" cy="789343"/>
            <a:chOff x="8715682" y="2409244"/>
            <a:chExt cx="2566682" cy="789343"/>
          </a:xfrm>
        </p:grpSpPr>
        <p:sp>
          <p:nvSpPr>
            <p:cNvPr id="9" name="Θέση κειμένου 80"/>
            <p:cNvSpPr txBox="1"/>
            <p:nvPr/>
          </p:nvSpPr>
          <p:spPr>
            <a:xfrm>
              <a:off x="8715682" y="2925942"/>
              <a:ext cx="2566682" cy="272645"/>
            </a:xfrm>
            <a:prstGeom prst="rect">
              <a:avLst/>
            </a:prstGeom>
          </p:spPr>
          <p:txBody>
            <a:bodyPr lIns="0" tIns="0" rIns="0" bIns="0" rtlCol="0"/>
            <a:lstStyle>
              <a:lvl1pPr marL="266700" indent="-26670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500"/>
                </a:spcAft>
                <a:buClr>
                  <a:schemeClr val="accent1"/>
                </a:buClr>
                <a:buFont typeface="Arial" panose="020B0604020202020204" pitchFamily="34" charset="0"/>
                <a:buChar char="○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Font typeface="Arial" panose="020B0604020202020204" pitchFamily="34" charset="0"/>
                <a:buChar char="•"/>
                <a:defRPr sz="1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0">
                <a:buNone/>
              </a:pPr>
              <a:r>
                <a:rPr lang="el-G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Ευκαιρίες Περιβάλλοντος</a:t>
              </a:r>
            </a:p>
          </p:txBody>
        </p:sp>
        <p:pic>
          <p:nvPicPr>
            <p:cNvPr id="11" name="Γραφικό 10" descr="Κέντρο στόχου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8751854" y="2409244"/>
              <a:ext cx="567771" cy="567771"/>
            </a:xfrm>
            <a:prstGeom prst="rect">
              <a:avLst/>
            </a:prstGeom>
          </p:spPr>
        </p:pic>
      </p:grp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64</a:t>
            </a:fld>
            <a:endParaRPr lang="el-GR" dirty="0"/>
          </a:p>
        </p:txBody>
      </p:sp>
      <p:sp>
        <p:nvSpPr>
          <p:cNvPr id="5" name="Θέση κειμένου 80"/>
          <p:cNvSpPr txBox="1"/>
          <p:nvPr/>
        </p:nvSpPr>
        <p:spPr>
          <a:xfrm>
            <a:off x="4855210" y="3119892"/>
            <a:ext cx="2481580" cy="422910"/>
          </a:xfrm>
          <a:prstGeom prst="rect">
            <a:avLst/>
          </a:prstGeom>
        </p:spPr>
        <p:txBody>
          <a:bodyPr lIns="0" tIns="0" rIns="0" bIns="0" rtlCol="0"/>
          <a:lstStyle>
            <a:lvl1pPr marL="266700" indent="-2667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  <a:buClr>
                <a:schemeClr val="accent1"/>
              </a:buClr>
              <a:buFont typeface="Arial" panose="020B0604020202020204" pitchFamily="34" charset="0"/>
              <a:buChar char="○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None/>
            </a:pPr>
            <a:r>
              <a:rPr lang="en-US" altLang="el-G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l-G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ργάνωση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6601460" y="3895090"/>
            <a:ext cx="1838960" cy="0"/>
          </a:xfrm>
          <a:prstGeom prst="straightConnector1">
            <a:avLst/>
          </a:prstGeom>
          <a:ln w="762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644318" y="3925570"/>
            <a:ext cx="0" cy="2083435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5698490" y="3891915"/>
            <a:ext cx="22225" cy="20866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 flipV="1">
            <a:off x="3827145" y="3884930"/>
            <a:ext cx="1932305" cy="11430"/>
          </a:xfrm>
          <a:prstGeom prst="straightConnector1">
            <a:avLst/>
          </a:prstGeom>
          <a:ln w="762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Διάγραμμα ροής: Εξαγωγή 16">
            <a:extLst>
              <a:ext uri="{FF2B5EF4-FFF2-40B4-BE49-F238E27FC236}">
                <a16:creationId xmlns:a16="http://schemas.microsoft.com/office/drawing/2014/main" xmlns="" id="{A8FA39E5-280D-46EE-B865-6BA03524537B}"/>
              </a:ext>
            </a:extLst>
          </p:cNvPr>
          <p:cNvSpPr/>
          <p:nvPr/>
        </p:nvSpPr>
        <p:spPr>
          <a:xfrm>
            <a:off x="840261" y="1060984"/>
            <a:ext cx="4448433" cy="4103370"/>
          </a:xfrm>
          <a:prstGeom prst="flowChartExtract">
            <a:avLst/>
          </a:prstGeom>
          <a:solidFill>
            <a:schemeClr val="bg1"/>
          </a:solidFill>
          <a:ln w="28575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65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Διάγραμμα ροής: Εξαγωγή 12">
            <a:extLst>
              <a:ext uri="{FF2B5EF4-FFF2-40B4-BE49-F238E27FC236}">
                <a16:creationId xmlns:a16="http://schemas.microsoft.com/office/drawing/2014/main" xmlns="" id="{8A85BF88-1147-4C3B-AA08-27AE7A2591F2}"/>
              </a:ext>
            </a:extLst>
          </p:cNvPr>
          <p:cNvSpPr/>
          <p:nvPr/>
        </p:nvSpPr>
        <p:spPr>
          <a:xfrm>
            <a:off x="1434650" y="3758140"/>
            <a:ext cx="976184" cy="939114"/>
          </a:xfrm>
          <a:prstGeom prst="flowChartExtra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" name="Διάγραμμα ροής: Γραμμή σύνδεσης 18">
            <a:extLst>
              <a:ext uri="{FF2B5EF4-FFF2-40B4-BE49-F238E27FC236}">
                <a16:creationId xmlns:a16="http://schemas.microsoft.com/office/drawing/2014/main" xmlns="" id="{30E7BA31-A186-4738-9563-F6E87208FC83}"/>
              </a:ext>
            </a:extLst>
          </p:cNvPr>
          <p:cNvSpPr/>
          <p:nvPr/>
        </p:nvSpPr>
        <p:spPr>
          <a:xfrm>
            <a:off x="1595287" y="4570577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7" name="Διάγραμμα ροής: Γραμμή σύνδεσης 36">
            <a:extLst>
              <a:ext uri="{FF2B5EF4-FFF2-40B4-BE49-F238E27FC236}">
                <a16:creationId xmlns:a16="http://schemas.microsoft.com/office/drawing/2014/main" xmlns="" id="{1DE43EDB-8FE1-4ECE-862F-E30BA8073D03}"/>
              </a:ext>
            </a:extLst>
          </p:cNvPr>
          <p:cNvSpPr/>
          <p:nvPr/>
        </p:nvSpPr>
        <p:spPr>
          <a:xfrm>
            <a:off x="1809471" y="4613182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9" name="Διάγραμμα ροής: Γραμμή σύνδεσης 38">
            <a:extLst>
              <a:ext uri="{FF2B5EF4-FFF2-40B4-BE49-F238E27FC236}">
                <a16:creationId xmlns:a16="http://schemas.microsoft.com/office/drawing/2014/main" xmlns="" id="{02FCBDBB-2C5F-45B6-988A-014D81D46595}"/>
              </a:ext>
            </a:extLst>
          </p:cNvPr>
          <p:cNvSpPr/>
          <p:nvPr/>
        </p:nvSpPr>
        <p:spPr>
          <a:xfrm>
            <a:off x="2188413" y="4584347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0" name="Διάγραμμα ροής: Γραμμή σύνδεσης 39">
            <a:extLst>
              <a:ext uri="{FF2B5EF4-FFF2-40B4-BE49-F238E27FC236}">
                <a16:creationId xmlns:a16="http://schemas.microsoft.com/office/drawing/2014/main" xmlns="" id="{90CC7194-7E0E-4947-B556-86FE9DF633BB}"/>
              </a:ext>
            </a:extLst>
          </p:cNvPr>
          <p:cNvSpPr/>
          <p:nvPr/>
        </p:nvSpPr>
        <p:spPr>
          <a:xfrm>
            <a:off x="1986585" y="4629655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" name="Διάγραμμα ροής: Εξαγωγή 40">
            <a:extLst>
              <a:ext uri="{FF2B5EF4-FFF2-40B4-BE49-F238E27FC236}">
                <a16:creationId xmlns:a16="http://schemas.microsoft.com/office/drawing/2014/main" xmlns="" id="{BFC8D274-DDB5-4294-AF1E-4E55676AC58C}"/>
              </a:ext>
            </a:extLst>
          </p:cNvPr>
          <p:cNvSpPr/>
          <p:nvPr/>
        </p:nvSpPr>
        <p:spPr>
          <a:xfrm>
            <a:off x="2600304" y="3943492"/>
            <a:ext cx="976184" cy="939114"/>
          </a:xfrm>
          <a:prstGeom prst="flowChartExtra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2" name="Διάγραμμα ροής: Γραμμή σύνδεσης 41">
            <a:extLst>
              <a:ext uri="{FF2B5EF4-FFF2-40B4-BE49-F238E27FC236}">
                <a16:creationId xmlns:a16="http://schemas.microsoft.com/office/drawing/2014/main" xmlns="" id="{55D7F875-7C29-4C44-80D8-2A812E2A64B0}"/>
              </a:ext>
            </a:extLst>
          </p:cNvPr>
          <p:cNvSpPr/>
          <p:nvPr/>
        </p:nvSpPr>
        <p:spPr>
          <a:xfrm>
            <a:off x="2760941" y="4755929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3" name="Διάγραμμα ροής: Γραμμή σύνδεσης 42">
            <a:extLst>
              <a:ext uri="{FF2B5EF4-FFF2-40B4-BE49-F238E27FC236}">
                <a16:creationId xmlns:a16="http://schemas.microsoft.com/office/drawing/2014/main" xmlns="" id="{B2CE7148-F620-44F5-ACA7-E631975A36D5}"/>
              </a:ext>
            </a:extLst>
          </p:cNvPr>
          <p:cNvSpPr/>
          <p:nvPr/>
        </p:nvSpPr>
        <p:spPr>
          <a:xfrm>
            <a:off x="2975125" y="4798534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4" name="Διάγραμμα ροής: Γραμμή σύνδεσης 43">
            <a:extLst>
              <a:ext uri="{FF2B5EF4-FFF2-40B4-BE49-F238E27FC236}">
                <a16:creationId xmlns:a16="http://schemas.microsoft.com/office/drawing/2014/main" xmlns="" id="{F8B5AA9F-605A-4744-B3F6-958C75AA83C1}"/>
              </a:ext>
            </a:extLst>
          </p:cNvPr>
          <p:cNvSpPr/>
          <p:nvPr/>
        </p:nvSpPr>
        <p:spPr>
          <a:xfrm>
            <a:off x="3354067" y="4769699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5" name="Διάγραμμα ροής: Γραμμή σύνδεσης 44">
            <a:extLst>
              <a:ext uri="{FF2B5EF4-FFF2-40B4-BE49-F238E27FC236}">
                <a16:creationId xmlns:a16="http://schemas.microsoft.com/office/drawing/2014/main" xmlns="" id="{3B1E8138-883D-4A74-9123-FFD9322B7765}"/>
              </a:ext>
            </a:extLst>
          </p:cNvPr>
          <p:cNvSpPr/>
          <p:nvPr/>
        </p:nvSpPr>
        <p:spPr>
          <a:xfrm>
            <a:off x="3152239" y="4815007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6" name="Διάγραμμα ροής: Εξαγωγή 45">
            <a:extLst>
              <a:ext uri="{FF2B5EF4-FFF2-40B4-BE49-F238E27FC236}">
                <a16:creationId xmlns:a16="http://schemas.microsoft.com/office/drawing/2014/main" xmlns="" id="{F79E3BE8-90DF-4273-8C94-11A45CF5B9C1}"/>
              </a:ext>
            </a:extLst>
          </p:cNvPr>
          <p:cNvSpPr/>
          <p:nvPr/>
        </p:nvSpPr>
        <p:spPr>
          <a:xfrm>
            <a:off x="3904737" y="3943492"/>
            <a:ext cx="976184" cy="939114"/>
          </a:xfrm>
          <a:prstGeom prst="flowChartExtra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7" name="Διάγραμμα ροής: Γραμμή σύνδεσης 46">
            <a:extLst>
              <a:ext uri="{FF2B5EF4-FFF2-40B4-BE49-F238E27FC236}">
                <a16:creationId xmlns:a16="http://schemas.microsoft.com/office/drawing/2014/main" xmlns="" id="{659F1A88-5B2D-43CE-ADEA-74D55879A9BE}"/>
              </a:ext>
            </a:extLst>
          </p:cNvPr>
          <p:cNvSpPr/>
          <p:nvPr/>
        </p:nvSpPr>
        <p:spPr>
          <a:xfrm>
            <a:off x="4065374" y="4755929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8" name="Διάγραμμα ροής: Γραμμή σύνδεσης 47">
            <a:extLst>
              <a:ext uri="{FF2B5EF4-FFF2-40B4-BE49-F238E27FC236}">
                <a16:creationId xmlns:a16="http://schemas.microsoft.com/office/drawing/2014/main" xmlns="" id="{AEF74B31-C78A-456A-B512-CEBB5FB7D6C0}"/>
              </a:ext>
            </a:extLst>
          </p:cNvPr>
          <p:cNvSpPr/>
          <p:nvPr/>
        </p:nvSpPr>
        <p:spPr>
          <a:xfrm>
            <a:off x="4279558" y="4798534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9" name="Διάγραμμα ροής: Γραμμή σύνδεσης 48">
            <a:extLst>
              <a:ext uri="{FF2B5EF4-FFF2-40B4-BE49-F238E27FC236}">
                <a16:creationId xmlns:a16="http://schemas.microsoft.com/office/drawing/2014/main" xmlns="" id="{CCDC1ADE-8CF2-41D7-AE96-B41C3BF51B7C}"/>
              </a:ext>
            </a:extLst>
          </p:cNvPr>
          <p:cNvSpPr/>
          <p:nvPr/>
        </p:nvSpPr>
        <p:spPr>
          <a:xfrm>
            <a:off x="4658500" y="4769699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0" name="Διάγραμμα ροής: Γραμμή σύνδεσης 49">
            <a:extLst>
              <a:ext uri="{FF2B5EF4-FFF2-40B4-BE49-F238E27FC236}">
                <a16:creationId xmlns:a16="http://schemas.microsoft.com/office/drawing/2014/main" xmlns="" id="{AA66F0D6-9254-421C-AB8E-BB5F7F341642}"/>
              </a:ext>
            </a:extLst>
          </p:cNvPr>
          <p:cNvSpPr/>
          <p:nvPr/>
        </p:nvSpPr>
        <p:spPr>
          <a:xfrm>
            <a:off x="4456672" y="4815007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1" name="Διάγραμμα ροής: Εξαγωγή 50">
            <a:extLst>
              <a:ext uri="{FF2B5EF4-FFF2-40B4-BE49-F238E27FC236}">
                <a16:creationId xmlns:a16="http://schemas.microsoft.com/office/drawing/2014/main" xmlns="" id="{BFB80793-C25A-4851-8B7C-596479B37D4D}"/>
              </a:ext>
            </a:extLst>
          </p:cNvPr>
          <p:cNvSpPr/>
          <p:nvPr/>
        </p:nvSpPr>
        <p:spPr>
          <a:xfrm>
            <a:off x="3277866" y="3614809"/>
            <a:ext cx="976184" cy="939114"/>
          </a:xfrm>
          <a:prstGeom prst="flowChartExtra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2" name="Διάγραμμα ροής: Γραμμή σύνδεσης 51">
            <a:extLst>
              <a:ext uri="{FF2B5EF4-FFF2-40B4-BE49-F238E27FC236}">
                <a16:creationId xmlns:a16="http://schemas.microsoft.com/office/drawing/2014/main" xmlns="" id="{C2388242-2513-4068-8F02-3FCE03DA9CE8}"/>
              </a:ext>
            </a:extLst>
          </p:cNvPr>
          <p:cNvSpPr/>
          <p:nvPr/>
        </p:nvSpPr>
        <p:spPr>
          <a:xfrm>
            <a:off x="3438503" y="4427246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3" name="Διάγραμμα ροής: Γραμμή σύνδεσης 52">
            <a:extLst>
              <a:ext uri="{FF2B5EF4-FFF2-40B4-BE49-F238E27FC236}">
                <a16:creationId xmlns:a16="http://schemas.microsoft.com/office/drawing/2014/main" xmlns="" id="{1A821011-9E89-44D1-B6EA-3F71192056EC}"/>
              </a:ext>
            </a:extLst>
          </p:cNvPr>
          <p:cNvSpPr/>
          <p:nvPr/>
        </p:nvSpPr>
        <p:spPr>
          <a:xfrm>
            <a:off x="3652687" y="4469851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4" name="Διάγραμμα ροής: Γραμμή σύνδεσης 53">
            <a:extLst>
              <a:ext uri="{FF2B5EF4-FFF2-40B4-BE49-F238E27FC236}">
                <a16:creationId xmlns:a16="http://schemas.microsoft.com/office/drawing/2014/main" xmlns="" id="{4E9FF87F-698C-4485-9DD8-862501D93F42}"/>
              </a:ext>
            </a:extLst>
          </p:cNvPr>
          <p:cNvSpPr/>
          <p:nvPr/>
        </p:nvSpPr>
        <p:spPr>
          <a:xfrm>
            <a:off x="4031629" y="4441016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6" name="Διάγραμμα ροής: Γραμμή σύνδεσης 55">
            <a:extLst>
              <a:ext uri="{FF2B5EF4-FFF2-40B4-BE49-F238E27FC236}">
                <a16:creationId xmlns:a16="http://schemas.microsoft.com/office/drawing/2014/main" xmlns="" id="{DE360234-D9F6-4002-924D-8B6128D2262A}"/>
              </a:ext>
            </a:extLst>
          </p:cNvPr>
          <p:cNvSpPr/>
          <p:nvPr/>
        </p:nvSpPr>
        <p:spPr>
          <a:xfrm>
            <a:off x="3829801" y="4486324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7" name="Διάγραμμα ροής: Εξαγωγή 56">
            <a:extLst>
              <a:ext uri="{FF2B5EF4-FFF2-40B4-BE49-F238E27FC236}">
                <a16:creationId xmlns:a16="http://schemas.microsoft.com/office/drawing/2014/main" xmlns="" id="{A3E7F8A3-C888-4BD9-8875-C1E0CB888A84}"/>
              </a:ext>
            </a:extLst>
          </p:cNvPr>
          <p:cNvSpPr/>
          <p:nvPr/>
        </p:nvSpPr>
        <p:spPr>
          <a:xfrm>
            <a:off x="2017079" y="3410597"/>
            <a:ext cx="976184" cy="939114"/>
          </a:xfrm>
          <a:prstGeom prst="flowChartExtra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8" name="Διάγραμμα ροής: Γραμμή σύνδεσης 57">
            <a:extLst>
              <a:ext uri="{FF2B5EF4-FFF2-40B4-BE49-F238E27FC236}">
                <a16:creationId xmlns:a16="http://schemas.microsoft.com/office/drawing/2014/main" xmlns="" id="{8EB68370-5E0F-4CE0-A9F3-14AEE7199AF1}"/>
              </a:ext>
            </a:extLst>
          </p:cNvPr>
          <p:cNvSpPr/>
          <p:nvPr/>
        </p:nvSpPr>
        <p:spPr>
          <a:xfrm>
            <a:off x="2177716" y="4223034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9" name="Διάγραμμα ροής: Γραμμή σύνδεσης 58">
            <a:extLst>
              <a:ext uri="{FF2B5EF4-FFF2-40B4-BE49-F238E27FC236}">
                <a16:creationId xmlns:a16="http://schemas.microsoft.com/office/drawing/2014/main" xmlns="" id="{0D0F8E40-AA34-4375-8694-EFCF737C423E}"/>
              </a:ext>
            </a:extLst>
          </p:cNvPr>
          <p:cNvSpPr/>
          <p:nvPr/>
        </p:nvSpPr>
        <p:spPr>
          <a:xfrm>
            <a:off x="2391900" y="4265639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0" name="Διάγραμμα ροής: Γραμμή σύνδεσης 59">
            <a:extLst>
              <a:ext uri="{FF2B5EF4-FFF2-40B4-BE49-F238E27FC236}">
                <a16:creationId xmlns:a16="http://schemas.microsoft.com/office/drawing/2014/main" xmlns="" id="{9DEF6768-0072-4887-8E6A-1CE491393063}"/>
              </a:ext>
            </a:extLst>
          </p:cNvPr>
          <p:cNvSpPr/>
          <p:nvPr/>
        </p:nvSpPr>
        <p:spPr>
          <a:xfrm>
            <a:off x="2770842" y="4236804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1" name="Διάγραμμα ροής: Γραμμή σύνδεσης 60">
            <a:extLst>
              <a:ext uri="{FF2B5EF4-FFF2-40B4-BE49-F238E27FC236}">
                <a16:creationId xmlns:a16="http://schemas.microsoft.com/office/drawing/2014/main" xmlns="" id="{276C448A-234D-42A2-A158-F4CF657042DB}"/>
              </a:ext>
            </a:extLst>
          </p:cNvPr>
          <p:cNvSpPr/>
          <p:nvPr/>
        </p:nvSpPr>
        <p:spPr>
          <a:xfrm>
            <a:off x="2569014" y="4282112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2" name="Διάγραμμα ροής: Εξαγωγή 61">
            <a:extLst>
              <a:ext uri="{FF2B5EF4-FFF2-40B4-BE49-F238E27FC236}">
                <a16:creationId xmlns:a16="http://schemas.microsoft.com/office/drawing/2014/main" xmlns="" id="{505BEFDF-B375-4953-97E7-5E1515B80F6F}"/>
              </a:ext>
            </a:extLst>
          </p:cNvPr>
          <p:cNvSpPr/>
          <p:nvPr/>
        </p:nvSpPr>
        <p:spPr>
          <a:xfrm>
            <a:off x="3275807" y="2840037"/>
            <a:ext cx="976184" cy="939114"/>
          </a:xfrm>
          <a:prstGeom prst="flowChartExtra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3" name="Διάγραμμα ροής: Γραμμή σύνδεσης 62">
            <a:extLst>
              <a:ext uri="{FF2B5EF4-FFF2-40B4-BE49-F238E27FC236}">
                <a16:creationId xmlns:a16="http://schemas.microsoft.com/office/drawing/2014/main" xmlns="" id="{F4AC8EDB-4AEE-47DA-9B4C-BE83AE484D38}"/>
              </a:ext>
            </a:extLst>
          </p:cNvPr>
          <p:cNvSpPr/>
          <p:nvPr/>
        </p:nvSpPr>
        <p:spPr>
          <a:xfrm>
            <a:off x="3436444" y="3652474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4" name="Διάγραμμα ροής: Γραμμή σύνδεσης 63">
            <a:extLst>
              <a:ext uri="{FF2B5EF4-FFF2-40B4-BE49-F238E27FC236}">
                <a16:creationId xmlns:a16="http://schemas.microsoft.com/office/drawing/2014/main" xmlns="" id="{BE0CD948-1699-45AD-B68A-533F29C3855C}"/>
              </a:ext>
            </a:extLst>
          </p:cNvPr>
          <p:cNvSpPr/>
          <p:nvPr/>
        </p:nvSpPr>
        <p:spPr>
          <a:xfrm>
            <a:off x="3650628" y="3695079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5" name="Διάγραμμα ροής: Γραμμή σύνδεσης 64">
            <a:extLst>
              <a:ext uri="{FF2B5EF4-FFF2-40B4-BE49-F238E27FC236}">
                <a16:creationId xmlns:a16="http://schemas.microsoft.com/office/drawing/2014/main" xmlns="" id="{A8FA9C5E-E1FE-412E-A5F0-5A1AFB1313A0}"/>
              </a:ext>
            </a:extLst>
          </p:cNvPr>
          <p:cNvSpPr/>
          <p:nvPr/>
        </p:nvSpPr>
        <p:spPr>
          <a:xfrm>
            <a:off x="4029570" y="3666244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6" name="Διάγραμμα ροής: Γραμμή σύνδεσης 65">
            <a:extLst>
              <a:ext uri="{FF2B5EF4-FFF2-40B4-BE49-F238E27FC236}">
                <a16:creationId xmlns:a16="http://schemas.microsoft.com/office/drawing/2014/main" xmlns="" id="{66252A5A-0332-415E-A813-CACE4C3EED43}"/>
              </a:ext>
            </a:extLst>
          </p:cNvPr>
          <p:cNvSpPr/>
          <p:nvPr/>
        </p:nvSpPr>
        <p:spPr>
          <a:xfrm>
            <a:off x="3827742" y="3711552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7" name="Διάγραμμα ροής: Εξαγωγή 66">
            <a:extLst>
              <a:ext uri="{FF2B5EF4-FFF2-40B4-BE49-F238E27FC236}">
                <a16:creationId xmlns:a16="http://schemas.microsoft.com/office/drawing/2014/main" xmlns="" id="{3D63C648-B47F-41FC-A4BE-9DC4F9F19FA9}"/>
              </a:ext>
            </a:extLst>
          </p:cNvPr>
          <p:cNvSpPr/>
          <p:nvPr/>
        </p:nvSpPr>
        <p:spPr>
          <a:xfrm>
            <a:off x="2237839" y="2598160"/>
            <a:ext cx="976184" cy="939114"/>
          </a:xfrm>
          <a:prstGeom prst="flowChartExtra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8" name="Διάγραμμα ροής: Γραμμή σύνδεσης 67">
            <a:extLst>
              <a:ext uri="{FF2B5EF4-FFF2-40B4-BE49-F238E27FC236}">
                <a16:creationId xmlns:a16="http://schemas.microsoft.com/office/drawing/2014/main" xmlns="" id="{ACABD705-E437-46AE-9C0A-F90075F3AEDC}"/>
              </a:ext>
            </a:extLst>
          </p:cNvPr>
          <p:cNvSpPr/>
          <p:nvPr/>
        </p:nvSpPr>
        <p:spPr>
          <a:xfrm>
            <a:off x="2398476" y="3410597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9" name="Διάγραμμα ροής: Γραμμή σύνδεσης 68">
            <a:extLst>
              <a:ext uri="{FF2B5EF4-FFF2-40B4-BE49-F238E27FC236}">
                <a16:creationId xmlns:a16="http://schemas.microsoft.com/office/drawing/2014/main" xmlns="" id="{2CD2FB75-A1C0-4B44-8069-D3DF72128959}"/>
              </a:ext>
            </a:extLst>
          </p:cNvPr>
          <p:cNvSpPr/>
          <p:nvPr/>
        </p:nvSpPr>
        <p:spPr>
          <a:xfrm>
            <a:off x="2612660" y="3453202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0" name="Διάγραμμα ροής: Γραμμή σύνδεσης 69">
            <a:extLst>
              <a:ext uri="{FF2B5EF4-FFF2-40B4-BE49-F238E27FC236}">
                <a16:creationId xmlns:a16="http://schemas.microsoft.com/office/drawing/2014/main" xmlns="" id="{4BA8540F-CA74-4421-8169-D25852BC04D8}"/>
              </a:ext>
            </a:extLst>
          </p:cNvPr>
          <p:cNvSpPr/>
          <p:nvPr/>
        </p:nvSpPr>
        <p:spPr>
          <a:xfrm>
            <a:off x="2991602" y="3424367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1" name="Διάγραμμα ροής: Γραμμή σύνδεσης 70">
            <a:extLst>
              <a:ext uri="{FF2B5EF4-FFF2-40B4-BE49-F238E27FC236}">
                <a16:creationId xmlns:a16="http://schemas.microsoft.com/office/drawing/2014/main" xmlns="" id="{B47E19CB-FB27-451A-8C27-0B639CA712C7}"/>
              </a:ext>
            </a:extLst>
          </p:cNvPr>
          <p:cNvSpPr/>
          <p:nvPr/>
        </p:nvSpPr>
        <p:spPr>
          <a:xfrm>
            <a:off x="2789774" y="3469675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2" name="Διάγραμμα ροής: Εξαγωγή 71">
            <a:extLst>
              <a:ext uri="{FF2B5EF4-FFF2-40B4-BE49-F238E27FC236}">
                <a16:creationId xmlns:a16="http://schemas.microsoft.com/office/drawing/2014/main" xmlns="" id="{8420832D-F74B-49A7-9310-6BD9EFE88333}"/>
              </a:ext>
            </a:extLst>
          </p:cNvPr>
          <p:cNvSpPr/>
          <p:nvPr/>
        </p:nvSpPr>
        <p:spPr>
          <a:xfrm>
            <a:off x="2565294" y="1680057"/>
            <a:ext cx="976184" cy="939114"/>
          </a:xfrm>
          <a:prstGeom prst="flowChartExtra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3" name="Διάγραμμα ροής: Γραμμή σύνδεσης 72">
            <a:extLst>
              <a:ext uri="{FF2B5EF4-FFF2-40B4-BE49-F238E27FC236}">
                <a16:creationId xmlns:a16="http://schemas.microsoft.com/office/drawing/2014/main" xmlns="" id="{76CB5344-304D-4B6A-A197-93F4A35C64C6}"/>
              </a:ext>
            </a:extLst>
          </p:cNvPr>
          <p:cNvSpPr/>
          <p:nvPr/>
        </p:nvSpPr>
        <p:spPr>
          <a:xfrm>
            <a:off x="2725931" y="2492494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4" name="Διάγραμμα ροής: Γραμμή σύνδεσης 73">
            <a:extLst>
              <a:ext uri="{FF2B5EF4-FFF2-40B4-BE49-F238E27FC236}">
                <a16:creationId xmlns:a16="http://schemas.microsoft.com/office/drawing/2014/main" xmlns="" id="{6C4A737E-CFE3-442D-B9FE-45A4FBFA90B6}"/>
              </a:ext>
            </a:extLst>
          </p:cNvPr>
          <p:cNvSpPr/>
          <p:nvPr/>
        </p:nvSpPr>
        <p:spPr>
          <a:xfrm>
            <a:off x="2940115" y="2535099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5" name="Διάγραμμα ροής: Γραμμή σύνδεσης 74">
            <a:extLst>
              <a:ext uri="{FF2B5EF4-FFF2-40B4-BE49-F238E27FC236}">
                <a16:creationId xmlns:a16="http://schemas.microsoft.com/office/drawing/2014/main" xmlns="" id="{C5D7B4B0-2966-4F13-A8A2-30112C651E53}"/>
              </a:ext>
            </a:extLst>
          </p:cNvPr>
          <p:cNvSpPr/>
          <p:nvPr/>
        </p:nvSpPr>
        <p:spPr>
          <a:xfrm>
            <a:off x="3319057" y="2506264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6" name="Διάγραμμα ροής: Γραμμή σύνδεσης 75">
            <a:extLst>
              <a:ext uri="{FF2B5EF4-FFF2-40B4-BE49-F238E27FC236}">
                <a16:creationId xmlns:a16="http://schemas.microsoft.com/office/drawing/2014/main" xmlns="" id="{A48396AE-C52B-462A-B929-2DE55048C423}"/>
              </a:ext>
            </a:extLst>
          </p:cNvPr>
          <p:cNvSpPr/>
          <p:nvPr/>
        </p:nvSpPr>
        <p:spPr>
          <a:xfrm>
            <a:off x="3117229" y="2551572"/>
            <a:ext cx="61784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4" name="Διάγραμμα ροής: Γραμμή σύνδεσης 83">
            <a:extLst>
              <a:ext uri="{FF2B5EF4-FFF2-40B4-BE49-F238E27FC236}">
                <a16:creationId xmlns:a16="http://schemas.microsoft.com/office/drawing/2014/main" xmlns="" id="{BB819889-23FB-4A32-B557-62E673DB812D}"/>
              </a:ext>
            </a:extLst>
          </p:cNvPr>
          <p:cNvSpPr/>
          <p:nvPr/>
        </p:nvSpPr>
        <p:spPr>
          <a:xfrm>
            <a:off x="2664941" y="703911"/>
            <a:ext cx="1239796" cy="1193851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5" name="Διάγραμμα ροής: Γραμμή σύνδεσης 84">
            <a:extLst>
              <a:ext uri="{FF2B5EF4-FFF2-40B4-BE49-F238E27FC236}">
                <a16:creationId xmlns:a16="http://schemas.microsoft.com/office/drawing/2014/main" xmlns="" id="{4F89DBDA-526C-4E74-A922-06ADD0E3F6DA}"/>
              </a:ext>
            </a:extLst>
          </p:cNvPr>
          <p:cNvSpPr/>
          <p:nvPr/>
        </p:nvSpPr>
        <p:spPr>
          <a:xfrm>
            <a:off x="3867666" y="2574431"/>
            <a:ext cx="1239796" cy="1193851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6" name="Διάγραμμα ροής: Γραμμή σύνδεσης 85">
            <a:extLst>
              <a:ext uri="{FF2B5EF4-FFF2-40B4-BE49-F238E27FC236}">
                <a16:creationId xmlns:a16="http://schemas.microsoft.com/office/drawing/2014/main" xmlns="" id="{9FD1D55C-0A71-4CF8-98EE-05A4DCE2C0AC}"/>
              </a:ext>
            </a:extLst>
          </p:cNvPr>
          <p:cNvSpPr/>
          <p:nvPr/>
        </p:nvSpPr>
        <p:spPr>
          <a:xfrm>
            <a:off x="4766025" y="4240940"/>
            <a:ext cx="1239796" cy="1193851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7" name="Διάγραμμα ροής: Γραμμή σύνδεσης 86">
            <a:extLst>
              <a:ext uri="{FF2B5EF4-FFF2-40B4-BE49-F238E27FC236}">
                <a16:creationId xmlns:a16="http://schemas.microsoft.com/office/drawing/2014/main" xmlns="" id="{8349B0A0-011A-4D25-A7E5-4CC2F716D2A4}"/>
              </a:ext>
            </a:extLst>
          </p:cNvPr>
          <p:cNvSpPr/>
          <p:nvPr/>
        </p:nvSpPr>
        <p:spPr>
          <a:xfrm>
            <a:off x="1161608" y="2585732"/>
            <a:ext cx="1239796" cy="1193851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8" name="Διάγραμμα ροής: Γραμμή σύνδεσης 87">
            <a:extLst>
              <a:ext uri="{FF2B5EF4-FFF2-40B4-BE49-F238E27FC236}">
                <a16:creationId xmlns:a16="http://schemas.microsoft.com/office/drawing/2014/main" xmlns="" id="{73E436F5-F74F-4E52-93F0-847E20825E0D}"/>
              </a:ext>
            </a:extLst>
          </p:cNvPr>
          <p:cNvSpPr/>
          <p:nvPr/>
        </p:nvSpPr>
        <p:spPr>
          <a:xfrm>
            <a:off x="359215" y="4234649"/>
            <a:ext cx="1239796" cy="1193851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9" name="Ελεύθερη σχεδίαση: Σχήμα 88">
            <a:extLst>
              <a:ext uri="{FF2B5EF4-FFF2-40B4-BE49-F238E27FC236}">
                <a16:creationId xmlns:a16="http://schemas.microsoft.com/office/drawing/2014/main" xmlns="" id="{5C272062-C4DD-4F4E-953C-23C14A530E32}"/>
              </a:ext>
            </a:extLst>
          </p:cNvPr>
          <p:cNvSpPr/>
          <p:nvPr/>
        </p:nvSpPr>
        <p:spPr>
          <a:xfrm>
            <a:off x="2368210" y="4324860"/>
            <a:ext cx="190339" cy="1262580"/>
          </a:xfrm>
          <a:custGeom>
            <a:avLst/>
            <a:gdLst>
              <a:gd name="connsiteX0" fmla="*/ 66073 w 190339"/>
              <a:gd name="connsiteY0" fmla="*/ 0 h 1262580"/>
              <a:gd name="connsiteX1" fmla="*/ 189640 w 190339"/>
              <a:gd name="connsiteY1" fmla="*/ 247135 h 1262580"/>
              <a:gd name="connsiteX2" fmla="*/ 16646 w 190339"/>
              <a:gd name="connsiteY2" fmla="*/ 1136822 h 1262580"/>
              <a:gd name="connsiteX3" fmla="*/ 16646 w 190339"/>
              <a:gd name="connsiteY3" fmla="*/ 1235676 h 1262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39" h="1262580">
                <a:moveTo>
                  <a:pt x="66073" y="0"/>
                </a:moveTo>
                <a:cubicBezTo>
                  <a:pt x="131975" y="28832"/>
                  <a:pt x="197878" y="57665"/>
                  <a:pt x="189640" y="247135"/>
                </a:cubicBezTo>
                <a:cubicBezTo>
                  <a:pt x="181402" y="436605"/>
                  <a:pt x="45478" y="972065"/>
                  <a:pt x="16646" y="1136822"/>
                </a:cubicBezTo>
                <a:cubicBezTo>
                  <a:pt x="-12186" y="1301579"/>
                  <a:pt x="2230" y="1268627"/>
                  <a:pt x="16646" y="1235676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1" name="Ελεύθερη σχεδίαση: Σχήμα 90">
            <a:extLst>
              <a:ext uri="{FF2B5EF4-FFF2-40B4-BE49-F238E27FC236}">
                <a16:creationId xmlns:a16="http://schemas.microsoft.com/office/drawing/2014/main" xmlns="" id="{9C2093C5-2CF1-459D-BF97-3730838EBF46}"/>
              </a:ext>
            </a:extLst>
          </p:cNvPr>
          <p:cNvSpPr/>
          <p:nvPr/>
        </p:nvSpPr>
        <p:spPr>
          <a:xfrm>
            <a:off x="1828802" y="4670849"/>
            <a:ext cx="37280" cy="951470"/>
          </a:xfrm>
          <a:custGeom>
            <a:avLst/>
            <a:gdLst>
              <a:gd name="connsiteX0" fmla="*/ 12356 w 37280"/>
              <a:gd name="connsiteY0" fmla="*/ 0 h 951470"/>
              <a:gd name="connsiteX1" fmla="*/ 37070 w 37280"/>
              <a:gd name="connsiteY1" fmla="*/ 247135 h 951470"/>
              <a:gd name="connsiteX2" fmla="*/ 0 w 37280"/>
              <a:gd name="connsiteY2" fmla="*/ 951470 h 95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80" h="951470">
                <a:moveTo>
                  <a:pt x="12356" y="0"/>
                </a:moveTo>
                <a:cubicBezTo>
                  <a:pt x="25742" y="44278"/>
                  <a:pt x="39129" y="88557"/>
                  <a:pt x="37070" y="247135"/>
                </a:cubicBezTo>
                <a:cubicBezTo>
                  <a:pt x="35011" y="405713"/>
                  <a:pt x="0" y="951470"/>
                  <a:pt x="0" y="951470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2" name="Ελεύθερη σχεδίαση: Σχήμα 91">
            <a:extLst>
              <a:ext uri="{FF2B5EF4-FFF2-40B4-BE49-F238E27FC236}">
                <a16:creationId xmlns:a16="http://schemas.microsoft.com/office/drawing/2014/main" xmlns="" id="{AB095741-C264-472A-84B4-71346D900F9F}"/>
              </a:ext>
            </a:extLst>
          </p:cNvPr>
          <p:cNvSpPr/>
          <p:nvPr/>
        </p:nvSpPr>
        <p:spPr>
          <a:xfrm>
            <a:off x="2781928" y="4843844"/>
            <a:ext cx="233122" cy="819857"/>
          </a:xfrm>
          <a:custGeom>
            <a:avLst/>
            <a:gdLst>
              <a:gd name="connsiteX0" fmla="*/ 233122 w 233122"/>
              <a:gd name="connsiteY0" fmla="*/ 0 h 819857"/>
              <a:gd name="connsiteX1" fmla="*/ 121912 w 233122"/>
              <a:gd name="connsiteY1" fmla="*/ 444843 h 819857"/>
              <a:gd name="connsiteX2" fmla="*/ 10701 w 233122"/>
              <a:gd name="connsiteY2" fmla="*/ 778476 h 819857"/>
              <a:gd name="connsiteX3" fmla="*/ 10701 w 233122"/>
              <a:gd name="connsiteY3" fmla="*/ 803189 h 81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122" h="819857">
                <a:moveTo>
                  <a:pt x="233122" y="0"/>
                </a:moveTo>
                <a:cubicBezTo>
                  <a:pt x="196052" y="157548"/>
                  <a:pt x="158982" y="315097"/>
                  <a:pt x="121912" y="444843"/>
                </a:cubicBezTo>
                <a:cubicBezTo>
                  <a:pt x="84842" y="574589"/>
                  <a:pt x="29236" y="718752"/>
                  <a:pt x="10701" y="778476"/>
                </a:cubicBezTo>
                <a:cubicBezTo>
                  <a:pt x="-7834" y="838200"/>
                  <a:pt x="1433" y="820694"/>
                  <a:pt x="10701" y="803189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3" name="Ελεύθερη σχεδίαση: Σχήμα 92">
            <a:extLst>
              <a:ext uri="{FF2B5EF4-FFF2-40B4-BE49-F238E27FC236}">
                <a16:creationId xmlns:a16="http://schemas.microsoft.com/office/drawing/2014/main" xmlns="" id="{9F2EF58E-B9B4-45DC-B18B-0A046D180102}"/>
              </a:ext>
            </a:extLst>
          </p:cNvPr>
          <p:cNvSpPr/>
          <p:nvPr/>
        </p:nvSpPr>
        <p:spPr>
          <a:xfrm>
            <a:off x="3118405" y="4819131"/>
            <a:ext cx="268246" cy="892039"/>
          </a:xfrm>
          <a:custGeom>
            <a:avLst/>
            <a:gdLst>
              <a:gd name="connsiteX0" fmla="*/ 267348 w 268246"/>
              <a:gd name="connsiteY0" fmla="*/ 0 h 892039"/>
              <a:gd name="connsiteX1" fmla="*/ 230278 w 268246"/>
              <a:gd name="connsiteY1" fmla="*/ 345989 h 892039"/>
              <a:gd name="connsiteX2" fmla="*/ 20213 w 268246"/>
              <a:gd name="connsiteY2" fmla="*/ 840259 h 892039"/>
              <a:gd name="connsiteX3" fmla="*/ 20213 w 268246"/>
              <a:gd name="connsiteY3" fmla="*/ 852616 h 892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246" h="892039">
                <a:moveTo>
                  <a:pt x="267348" y="0"/>
                </a:moveTo>
                <a:cubicBezTo>
                  <a:pt x="269407" y="102973"/>
                  <a:pt x="271467" y="205946"/>
                  <a:pt x="230278" y="345989"/>
                </a:cubicBezTo>
                <a:cubicBezTo>
                  <a:pt x="189089" y="486032"/>
                  <a:pt x="55224" y="755821"/>
                  <a:pt x="20213" y="840259"/>
                </a:cubicBezTo>
                <a:cubicBezTo>
                  <a:pt x="-14798" y="924697"/>
                  <a:pt x="2707" y="888656"/>
                  <a:pt x="20213" y="852616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4" name="Ελεύθερη σχεδίαση: Σχήμα 93">
            <a:extLst>
              <a:ext uri="{FF2B5EF4-FFF2-40B4-BE49-F238E27FC236}">
                <a16:creationId xmlns:a16="http://schemas.microsoft.com/office/drawing/2014/main" xmlns="" id="{826854B2-08A5-4FAF-A11B-F8FE02F97F8B}"/>
              </a:ext>
            </a:extLst>
          </p:cNvPr>
          <p:cNvSpPr/>
          <p:nvPr/>
        </p:nvSpPr>
        <p:spPr>
          <a:xfrm>
            <a:off x="3509321" y="4510211"/>
            <a:ext cx="245735" cy="1173892"/>
          </a:xfrm>
          <a:custGeom>
            <a:avLst/>
            <a:gdLst>
              <a:gd name="connsiteX0" fmla="*/ 185351 w 245735"/>
              <a:gd name="connsiteY0" fmla="*/ 0 h 1173892"/>
              <a:gd name="connsiteX1" fmla="*/ 234778 w 245735"/>
              <a:gd name="connsiteY1" fmla="*/ 321276 h 1173892"/>
              <a:gd name="connsiteX2" fmla="*/ 0 w 245735"/>
              <a:gd name="connsiteY2" fmla="*/ 1173892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5735" h="1173892">
                <a:moveTo>
                  <a:pt x="185351" y="0"/>
                </a:moveTo>
                <a:cubicBezTo>
                  <a:pt x="225510" y="62813"/>
                  <a:pt x="265670" y="125627"/>
                  <a:pt x="234778" y="321276"/>
                </a:cubicBezTo>
                <a:cubicBezTo>
                  <a:pt x="203886" y="516925"/>
                  <a:pt x="39130" y="1029730"/>
                  <a:pt x="0" y="1173892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7" name="Ελεύθερη σχεδίαση: Σχήμα 96">
            <a:extLst>
              <a:ext uri="{FF2B5EF4-FFF2-40B4-BE49-F238E27FC236}">
                <a16:creationId xmlns:a16="http://schemas.microsoft.com/office/drawing/2014/main" xmlns="" id="{CD03127B-9D1B-45B2-B9EF-CBF4D66918AE}"/>
              </a:ext>
            </a:extLst>
          </p:cNvPr>
          <p:cNvSpPr/>
          <p:nvPr/>
        </p:nvSpPr>
        <p:spPr>
          <a:xfrm>
            <a:off x="3830596" y="4806774"/>
            <a:ext cx="247135" cy="877329"/>
          </a:xfrm>
          <a:custGeom>
            <a:avLst/>
            <a:gdLst>
              <a:gd name="connsiteX0" fmla="*/ 247135 w 247135"/>
              <a:gd name="connsiteY0" fmla="*/ 0 h 877329"/>
              <a:gd name="connsiteX1" fmla="*/ 98854 w 247135"/>
              <a:gd name="connsiteY1" fmla="*/ 185351 h 877329"/>
              <a:gd name="connsiteX2" fmla="*/ 0 w 247135"/>
              <a:gd name="connsiteY2" fmla="*/ 877329 h 877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7135" h="877329">
                <a:moveTo>
                  <a:pt x="247135" y="0"/>
                </a:moveTo>
                <a:cubicBezTo>
                  <a:pt x="193589" y="19565"/>
                  <a:pt x="140043" y="39130"/>
                  <a:pt x="98854" y="185351"/>
                </a:cubicBezTo>
                <a:cubicBezTo>
                  <a:pt x="57665" y="331572"/>
                  <a:pt x="28832" y="604450"/>
                  <a:pt x="0" y="877329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9" name="Ελεύθερη σχεδίαση: Σχήμα 98">
            <a:extLst>
              <a:ext uri="{FF2B5EF4-FFF2-40B4-BE49-F238E27FC236}">
                <a16:creationId xmlns:a16="http://schemas.microsoft.com/office/drawing/2014/main" xmlns="" id="{34F5E9E2-C284-40D0-8492-1F9A5E6A7004}"/>
              </a:ext>
            </a:extLst>
          </p:cNvPr>
          <p:cNvSpPr/>
          <p:nvPr/>
        </p:nvSpPr>
        <p:spPr>
          <a:xfrm>
            <a:off x="4231643" y="4868557"/>
            <a:ext cx="275263" cy="790833"/>
          </a:xfrm>
          <a:custGeom>
            <a:avLst/>
            <a:gdLst>
              <a:gd name="connsiteX0" fmla="*/ 253861 w 275263"/>
              <a:gd name="connsiteY0" fmla="*/ 0 h 790833"/>
              <a:gd name="connsiteX1" fmla="*/ 253861 w 275263"/>
              <a:gd name="connsiteY1" fmla="*/ 234779 h 790833"/>
              <a:gd name="connsiteX2" fmla="*/ 31440 w 275263"/>
              <a:gd name="connsiteY2" fmla="*/ 593124 h 790833"/>
              <a:gd name="connsiteX3" fmla="*/ 6726 w 275263"/>
              <a:gd name="connsiteY3" fmla="*/ 790833 h 79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263" h="790833">
                <a:moveTo>
                  <a:pt x="253861" y="0"/>
                </a:moveTo>
                <a:cubicBezTo>
                  <a:pt x="272396" y="67962"/>
                  <a:pt x="290931" y="135925"/>
                  <a:pt x="253861" y="234779"/>
                </a:cubicBezTo>
                <a:cubicBezTo>
                  <a:pt x="216791" y="333633"/>
                  <a:pt x="72629" y="500448"/>
                  <a:pt x="31440" y="593124"/>
                </a:cubicBezTo>
                <a:cubicBezTo>
                  <a:pt x="-9749" y="685800"/>
                  <a:pt x="-1512" y="738316"/>
                  <a:pt x="6726" y="790833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0" name="Ελεύθερη σχεδίαση: Σχήμα 99">
            <a:extLst>
              <a:ext uri="{FF2B5EF4-FFF2-40B4-BE49-F238E27FC236}">
                <a16:creationId xmlns:a16="http://schemas.microsoft.com/office/drawing/2014/main" xmlns="" id="{556B7E25-2385-48DE-BA4B-E4B6DA6C7DD9}"/>
              </a:ext>
            </a:extLst>
          </p:cNvPr>
          <p:cNvSpPr/>
          <p:nvPr/>
        </p:nvSpPr>
        <p:spPr>
          <a:xfrm>
            <a:off x="4640197" y="4819130"/>
            <a:ext cx="72798" cy="812083"/>
          </a:xfrm>
          <a:custGeom>
            <a:avLst/>
            <a:gdLst>
              <a:gd name="connsiteX0" fmla="*/ 55372 w 72798"/>
              <a:gd name="connsiteY0" fmla="*/ 0 h 812083"/>
              <a:gd name="connsiteX1" fmla="*/ 67729 w 72798"/>
              <a:gd name="connsiteY1" fmla="*/ 172994 h 812083"/>
              <a:gd name="connsiteX2" fmla="*/ 67729 w 72798"/>
              <a:gd name="connsiteY2" fmla="*/ 531340 h 812083"/>
              <a:gd name="connsiteX3" fmla="*/ 5945 w 72798"/>
              <a:gd name="connsiteY3" fmla="*/ 790832 h 812083"/>
              <a:gd name="connsiteX4" fmla="*/ 5945 w 72798"/>
              <a:gd name="connsiteY4" fmla="*/ 778476 h 812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798" h="812083">
                <a:moveTo>
                  <a:pt x="55372" y="0"/>
                </a:moveTo>
                <a:cubicBezTo>
                  <a:pt x="60521" y="42218"/>
                  <a:pt x="65670" y="84437"/>
                  <a:pt x="67729" y="172994"/>
                </a:cubicBezTo>
                <a:cubicBezTo>
                  <a:pt x="69788" y="261551"/>
                  <a:pt x="78026" y="428367"/>
                  <a:pt x="67729" y="531340"/>
                </a:cubicBezTo>
                <a:cubicBezTo>
                  <a:pt x="57432" y="634313"/>
                  <a:pt x="16242" y="749643"/>
                  <a:pt x="5945" y="790832"/>
                </a:cubicBezTo>
                <a:cubicBezTo>
                  <a:pt x="-4352" y="832021"/>
                  <a:pt x="796" y="805248"/>
                  <a:pt x="5945" y="778476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grpSp>
        <p:nvGrpSpPr>
          <p:cNvPr id="103" name="Γραφικό 101" descr="Άνδρας">
            <a:extLst>
              <a:ext uri="{FF2B5EF4-FFF2-40B4-BE49-F238E27FC236}">
                <a16:creationId xmlns:a16="http://schemas.microsoft.com/office/drawing/2014/main" xmlns="" id="{512B6A19-FC6F-4BA7-8607-40930308899A}"/>
              </a:ext>
            </a:extLst>
          </p:cNvPr>
          <p:cNvGrpSpPr/>
          <p:nvPr/>
        </p:nvGrpSpPr>
        <p:grpSpPr>
          <a:xfrm>
            <a:off x="1514372" y="5597149"/>
            <a:ext cx="639626" cy="588958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4" name="Ελεύθερη σχεδίαση: Σχήμα 103">
              <a:extLst>
                <a:ext uri="{FF2B5EF4-FFF2-40B4-BE49-F238E27FC236}">
                  <a16:creationId xmlns:a16="http://schemas.microsoft.com/office/drawing/2014/main" xmlns="" id="{51C9BA89-5FF2-4F8E-B8B1-6F36F639FCE7}"/>
                </a:ext>
              </a:extLst>
            </p:cNvPr>
            <p:cNvSpPr/>
            <p:nvPr/>
          </p:nvSpPr>
          <p:spPr>
            <a:xfrm>
              <a:off x="6012656" y="2993231"/>
              <a:ext cx="161925" cy="161925"/>
            </a:xfrm>
            <a:custGeom>
              <a:avLst/>
              <a:gdLst>
                <a:gd name="connsiteX0" fmla="*/ 159544 w 161925"/>
                <a:gd name="connsiteY0" fmla="*/ 83344 h 161925"/>
                <a:gd name="connsiteX1" fmla="*/ 83344 w 161925"/>
                <a:gd name="connsiteY1" fmla="*/ 159544 h 161925"/>
                <a:gd name="connsiteX2" fmla="*/ 7144 w 161925"/>
                <a:gd name="connsiteY2" fmla="*/ 83344 h 161925"/>
                <a:gd name="connsiteX3" fmla="*/ 83344 w 161925"/>
                <a:gd name="connsiteY3" fmla="*/ 7144 h 161925"/>
                <a:gd name="connsiteX4" fmla="*/ 159544 w 161925"/>
                <a:gd name="connsiteY4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9544" y="83344"/>
                  </a:moveTo>
                  <a:cubicBezTo>
                    <a:pt x="159544" y="125428"/>
                    <a:pt x="125428" y="159544"/>
                    <a:pt x="83344" y="159544"/>
                  </a:cubicBezTo>
                  <a:cubicBezTo>
                    <a:pt x="41260" y="159544"/>
                    <a:pt x="7144" y="125428"/>
                    <a:pt x="7144" y="83344"/>
                  </a:cubicBezTo>
                  <a:cubicBezTo>
                    <a:pt x="7144" y="41260"/>
                    <a:pt x="41260" y="7144"/>
                    <a:pt x="83344" y="7144"/>
                  </a:cubicBezTo>
                  <a:cubicBezTo>
                    <a:pt x="125428" y="7144"/>
                    <a:pt x="159544" y="41260"/>
                    <a:pt x="159544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05" name="Ελεύθερη σχεδίαση: Σχήμα 104">
              <a:extLst>
                <a:ext uri="{FF2B5EF4-FFF2-40B4-BE49-F238E27FC236}">
                  <a16:creationId xmlns:a16="http://schemas.microsoft.com/office/drawing/2014/main" xmlns="" id="{C3ACDECD-B6E6-41F2-A882-799BC3F4D3C6}"/>
                </a:ext>
              </a:extLst>
            </p:cNvPr>
            <p:cNvSpPr/>
            <p:nvPr/>
          </p:nvSpPr>
          <p:spPr>
            <a:xfrm>
              <a:off x="5879306" y="3164681"/>
              <a:ext cx="428625" cy="695325"/>
            </a:xfrm>
            <a:custGeom>
              <a:avLst/>
              <a:gdLst>
                <a:gd name="connsiteX0" fmla="*/ 424339 w 428625"/>
                <a:gd name="connsiteY0" fmla="*/ 304324 h 695325"/>
                <a:gd name="connsiteX1" fmla="*/ 370999 w 428625"/>
                <a:gd name="connsiteY1" fmla="*/ 77629 h 695325"/>
                <a:gd name="connsiteX2" fmla="*/ 359569 w 428625"/>
                <a:gd name="connsiteY2" fmla="*/ 56674 h 695325"/>
                <a:gd name="connsiteX3" fmla="*/ 279559 w 428625"/>
                <a:gd name="connsiteY3" fmla="*/ 14764 h 695325"/>
                <a:gd name="connsiteX4" fmla="*/ 216694 w 428625"/>
                <a:gd name="connsiteY4" fmla="*/ 7144 h 695325"/>
                <a:gd name="connsiteX5" fmla="*/ 153829 w 428625"/>
                <a:gd name="connsiteY5" fmla="*/ 16669 h 695325"/>
                <a:gd name="connsiteX6" fmla="*/ 73819 w 428625"/>
                <a:gd name="connsiteY6" fmla="*/ 58579 h 695325"/>
                <a:gd name="connsiteX7" fmla="*/ 62389 w 428625"/>
                <a:gd name="connsiteY7" fmla="*/ 79534 h 695325"/>
                <a:gd name="connsiteX8" fmla="*/ 9049 w 428625"/>
                <a:gd name="connsiteY8" fmla="*/ 306229 h 695325"/>
                <a:gd name="connsiteX9" fmla="*/ 7144 w 428625"/>
                <a:gd name="connsiteY9" fmla="*/ 315754 h 695325"/>
                <a:gd name="connsiteX10" fmla="*/ 45244 w 428625"/>
                <a:gd name="connsiteY10" fmla="*/ 353854 h 695325"/>
                <a:gd name="connsiteX11" fmla="*/ 81439 w 428625"/>
                <a:gd name="connsiteY11" fmla="*/ 325279 h 695325"/>
                <a:gd name="connsiteX12" fmla="*/ 121444 w 428625"/>
                <a:gd name="connsiteY12" fmla="*/ 159544 h 695325"/>
                <a:gd name="connsiteX13" fmla="*/ 121444 w 428625"/>
                <a:gd name="connsiteY13" fmla="*/ 692944 h 695325"/>
                <a:gd name="connsiteX14" fmla="*/ 197644 w 428625"/>
                <a:gd name="connsiteY14" fmla="*/ 692944 h 695325"/>
                <a:gd name="connsiteX15" fmla="*/ 197644 w 428625"/>
                <a:gd name="connsiteY15" fmla="*/ 350044 h 695325"/>
                <a:gd name="connsiteX16" fmla="*/ 235744 w 428625"/>
                <a:gd name="connsiteY16" fmla="*/ 350044 h 695325"/>
                <a:gd name="connsiteX17" fmla="*/ 235744 w 428625"/>
                <a:gd name="connsiteY17" fmla="*/ 692944 h 695325"/>
                <a:gd name="connsiteX18" fmla="*/ 311944 w 428625"/>
                <a:gd name="connsiteY18" fmla="*/ 692944 h 695325"/>
                <a:gd name="connsiteX19" fmla="*/ 311944 w 428625"/>
                <a:gd name="connsiteY19" fmla="*/ 157639 h 695325"/>
                <a:gd name="connsiteX20" fmla="*/ 351949 w 428625"/>
                <a:gd name="connsiteY20" fmla="*/ 323374 h 695325"/>
                <a:gd name="connsiteX21" fmla="*/ 388144 w 428625"/>
                <a:gd name="connsiteY21" fmla="*/ 351949 h 695325"/>
                <a:gd name="connsiteX22" fmla="*/ 426244 w 428625"/>
                <a:gd name="connsiteY22" fmla="*/ 313849 h 695325"/>
                <a:gd name="connsiteX23" fmla="*/ 424339 w 428625"/>
                <a:gd name="connsiteY23" fmla="*/ 304324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28625" h="695325">
                  <a:moveTo>
                    <a:pt x="424339" y="304324"/>
                  </a:moveTo>
                  <a:lnTo>
                    <a:pt x="370999" y="77629"/>
                  </a:lnTo>
                  <a:cubicBezTo>
                    <a:pt x="369094" y="70009"/>
                    <a:pt x="365284" y="62389"/>
                    <a:pt x="359569" y="56674"/>
                  </a:cubicBezTo>
                  <a:cubicBezTo>
                    <a:pt x="336709" y="37624"/>
                    <a:pt x="310039" y="24289"/>
                    <a:pt x="279559" y="14764"/>
                  </a:cubicBezTo>
                  <a:cubicBezTo>
                    <a:pt x="258604" y="10954"/>
                    <a:pt x="237649" y="7144"/>
                    <a:pt x="216694" y="7144"/>
                  </a:cubicBezTo>
                  <a:cubicBezTo>
                    <a:pt x="195739" y="7144"/>
                    <a:pt x="174784" y="10954"/>
                    <a:pt x="153829" y="16669"/>
                  </a:cubicBezTo>
                  <a:cubicBezTo>
                    <a:pt x="123349" y="24289"/>
                    <a:pt x="96679" y="39529"/>
                    <a:pt x="73819" y="58579"/>
                  </a:cubicBezTo>
                  <a:cubicBezTo>
                    <a:pt x="68104" y="64294"/>
                    <a:pt x="64294" y="71914"/>
                    <a:pt x="62389" y="79534"/>
                  </a:cubicBezTo>
                  <a:lnTo>
                    <a:pt x="9049" y="306229"/>
                  </a:lnTo>
                  <a:cubicBezTo>
                    <a:pt x="9049" y="308134"/>
                    <a:pt x="7144" y="311944"/>
                    <a:pt x="7144" y="315754"/>
                  </a:cubicBezTo>
                  <a:cubicBezTo>
                    <a:pt x="7144" y="336709"/>
                    <a:pt x="24289" y="353854"/>
                    <a:pt x="45244" y="353854"/>
                  </a:cubicBezTo>
                  <a:cubicBezTo>
                    <a:pt x="62389" y="353854"/>
                    <a:pt x="77629" y="340519"/>
                    <a:pt x="81439" y="325279"/>
                  </a:cubicBezTo>
                  <a:lnTo>
                    <a:pt x="121444" y="159544"/>
                  </a:lnTo>
                  <a:lnTo>
                    <a:pt x="121444" y="692944"/>
                  </a:lnTo>
                  <a:lnTo>
                    <a:pt x="197644" y="692944"/>
                  </a:lnTo>
                  <a:lnTo>
                    <a:pt x="197644" y="350044"/>
                  </a:lnTo>
                  <a:lnTo>
                    <a:pt x="235744" y="350044"/>
                  </a:lnTo>
                  <a:lnTo>
                    <a:pt x="235744" y="692944"/>
                  </a:lnTo>
                  <a:lnTo>
                    <a:pt x="311944" y="692944"/>
                  </a:lnTo>
                  <a:lnTo>
                    <a:pt x="311944" y="157639"/>
                  </a:lnTo>
                  <a:lnTo>
                    <a:pt x="351949" y="323374"/>
                  </a:lnTo>
                  <a:cubicBezTo>
                    <a:pt x="355759" y="338614"/>
                    <a:pt x="370999" y="351949"/>
                    <a:pt x="388144" y="351949"/>
                  </a:cubicBezTo>
                  <a:cubicBezTo>
                    <a:pt x="409099" y="351949"/>
                    <a:pt x="426244" y="334804"/>
                    <a:pt x="426244" y="313849"/>
                  </a:cubicBezTo>
                  <a:cubicBezTo>
                    <a:pt x="426244" y="310039"/>
                    <a:pt x="424339" y="306229"/>
                    <a:pt x="424339" y="3043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106" name="Γραφικό 101" descr="Άνδρας">
            <a:extLst>
              <a:ext uri="{FF2B5EF4-FFF2-40B4-BE49-F238E27FC236}">
                <a16:creationId xmlns:a16="http://schemas.microsoft.com/office/drawing/2014/main" xmlns="" id="{4AE0BFB3-F7EC-4421-BCAF-127492D1C3DF}"/>
              </a:ext>
            </a:extLst>
          </p:cNvPr>
          <p:cNvGrpSpPr/>
          <p:nvPr/>
        </p:nvGrpSpPr>
        <p:grpSpPr>
          <a:xfrm>
            <a:off x="2049989" y="5579217"/>
            <a:ext cx="639626" cy="588958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" name="Ελεύθερη σχεδίαση: Σχήμα 106">
              <a:extLst>
                <a:ext uri="{FF2B5EF4-FFF2-40B4-BE49-F238E27FC236}">
                  <a16:creationId xmlns:a16="http://schemas.microsoft.com/office/drawing/2014/main" xmlns="" id="{49D6AF65-C6AD-452E-8B9B-06DE346271DB}"/>
                </a:ext>
              </a:extLst>
            </p:cNvPr>
            <p:cNvSpPr/>
            <p:nvPr/>
          </p:nvSpPr>
          <p:spPr>
            <a:xfrm>
              <a:off x="6012656" y="2993231"/>
              <a:ext cx="161925" cy="161925"/>
            </a:xfrm>
            <a:custGeom>
              <a:avLst/>
              <a:gdLst>
                <a:gd name="connsiteX0" fmla="*/ 159544 w 161925"/>
                <a:gd name="connsiteY0" fmla="*/ 83344 h 161925"/>
                <a:gd name="connsiteX1" fmla="*/ 83344 w 161925"/>
                <a:gd name="connsiteY1" fmla="*/ 159544 h 161925"/>
                <a:gd name="connsiteX2" fmla="*/ 7144 w 161925"/>
                <a:gd name="connsiteY2" fmla="*/ 83344 h 161925"/>
                <a:gd name="connsiteX3" fmla="*/ 83344 w 161925"/>
                <a:gd name="connsiteY3" fmla="*/ 7144 h 161925"/>
                <a:gd name="connsiteX4" fmla="*/ 159544 w 161925"/>
                <a:gd name="connsiteY4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9544" y="83344"/>
                  </a:moveTo>
                  <a:cubicBezTo>
                    <a:pt x="159544" y="125428"/>
                    <a:pt x="125428" y="159544"/>
                    <a:pt x="83344" y="159544"/>
                  </a:cubicBezTo>
                  <a:cubicBezTo>
                    <a:pt x="41260" y="159544"/>
                    <a:pt x="7144" y="125428"/>
                    <a:pt x="7144" y="83344"/>
                  </a:cubicBezTo>
                  <a:cubicBezTo>
                    <a:pt x="7144" y="41260"/>
                    <a:pt x="41260" y="7144"/>
                    <a:pt x="83344" y="7144"/>
                  </a:cubicBezTo>
                  <a:cubicBezTo>
                    <a:pt x="125428" y="7144"/>
                    <a:pt x="159544" y="41260"/>
                    <a:pt x="159544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08" name="Ελεύθερη σχεδίαση: Σχήμα 107">
              <a:extLst>
                <a:ext uri="{FF2B5EF4-FFF2-40B4-BE49-F238E27FC236}">
                  <a16:creationId xmlns:a16="http://schemas.microsoft.com/office/drawing/2014/main" xmlns="" id="{AFB48BB4-0C00-47A5-93EC-0E7C46FD1F65}"/>
                </a:ext>
              </a:extLst>
            </p:cNvPr>
            <p:cNvSpPr/>
            <p:nvPr/>
          </p:nvSpPr>
          <p:spPr>
            <a:xfrm>
              <a:off x="5879306" y="3164681"/>
              <a:ext cx="428625" cy="695325"/>
            </a:xfrm>
            <a:custGeom>
              <a:avLst/>
              <a:gdLst>
                <a:gd name="connsiteX0" fmla="*/ 424339 w 428625"/>
                <a:gd name="connsiteY0" fmla="*/ 304324 h 695325"/>
                <a:gd name="connsiteX1" fmla="*/ 370999 w 428625"/>
                <a:gd name="connsiteY1" fmla="*/ 77629 h 695325"/>
                <a:gd name="connsiteX2" fmla="*/ 359569 w 428625"/>
                <a:gd name="connsiteY2" fmla="*/ 56674 h 695325"/>
                <a:gd name="connsiteX3" fmla="*/ 279559 w 428625"/>
                <a:gd name="connsiteY3" fmla="*/ 14764 h 695325"/>
                <a:gd name="connsiteX4" fmla="*/ 216694 w 428625"/>
                <a:gd name="connsiteY4" fmla="*/ 7144 h 695325"/>
                <a:gd name="connsiteX5" fmla="*/ 153829 w 428625"/>
                <a:gd name="connsiteY5" fmla="*/ 16669 h 695325"/>
                <a:gd name="connsiteX6" fmla="*/ 73819 w 428625"/>
                <a:gd name="connsiteY6" fmla="*/ 58579 h 695325"/>
                <a:gd name="connsiteX7" fmla="*/ 62389 w 428625"/>
                <a:gd name="connsiteY7" fmla="*/ 79534 h 695325"/>
                <a:gd name="connsiteX8" fmla="*/ 9049 w 428625"/>
                <a:gd name="connsiteY8" fmla="*/ 306229 h 695325"/>
                <a:gd name="connsiteX9" fmla="*/ 7144 w 428625"/>
                <a:gd name="connsiteY9" fmla="*/ 315754 h 695325"/>
                <a:gd name="connsiteX10" fmla="*/ 45244 w 428625"/>
                <a:gd name="connsiteY10" fmla="*/ 353854 h 695325"/>
                <a:gd name="connsiteX11" fmla="*/ 81439 w 428625"/>
                <a:gd name="connsiteY11" fmla="*/ 325279 h 695325"/>
                <a:gd name="connsiteX12" fmla="*/ 121444 w 428625"/>
                <a:gd name="connsiteY12" fmla="*/ 159544 h 695325"/>
                <a:gd name="connsiteX13" fmla="*/ 121444 w 428625"/>
                <a:gd name="connsiteY13" fmla="*/ 692944 h 695325"/>
                <a:gd name="connsiteX14" fmla="*/ 197644 w 428625"/>
                <a:gd name="connsiteY14" fmla="*/ 692944 h 695325"/>
                <a:gd name="connsiteX15" fmla="*/ 197644 w 428625"/>
                <a:gd name="connsiteY15" fmla="*/ 350044 h 695325"/>
                <a:gd name="connsiteX16" fmla="*/ 235744 w 428625"/>
                <a:gd name="connsiteY16" fmla="*/ 350044 h 695325"/>
                <a:gd name="connsiteX17" fmla="*/ 235744 w 428625"/>
                <a:gd name="connsiteY17" fmla="*/ 692944 h 695325"/>
                <a:gd name="connsiteX18" fmla="*/ 311944 w 428625"/>
                <a:gd name="connsiteY18" fmla="*/ 692944 h 695325"/>
                <a:gd name="connsiteX19" fmla="*/ 311944 w 428625"/>
                <a:gd name="connsiteY19" fmla="*/ 157639 h 695325"/>
                <a:gd name="connsiteX20" fmla="*/ 351949 w 428625"/>
                <a:gd name="connsiteY20" fmla="*/ 323374 h 695325"/>
                <a:gd name="connsiteX21" fmla="*/ 388144 w 428625"/>
                <a:gd name="connsiteY21" fmla="*/ 351949 h 695325"/>
                <a:gd name="connsiteX22" fmla="*/ 426244 w 428625"/>
                <a:gd name="connsiteY22" fmla="*/ 313849 h 695325"/>
                <a:gd name="connsiteX23" fmla="*/ 424339 w 428625"/>
                <a:gd name="connsiteY23" fmla="*/ 304324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28625" h="695325">
                  <a:moveTo>
                    <a:pt x="424339" y="304324"/>
                  </a:moveTo>
                  <a:lnTo>
                    <a:pt x="370999" y="77629"/>
                  </a:lnTo>
                  <a:cubicBezTo>
                    <a:pt x="369094" y="70009"/>
                    <a:pt x="365284" y="62389"/>
                    <a:pt x="359569" y="56674"/>
                  </a:cubicBezTo>
                  <a:cubicBezTo>
                    <a:pt x="336709" y="37624"/>
                    <a:pt x="310039" y="24289"/>
                    <a:pt x="279559" y="14764"/>
                  </a:cubicBezTo>
                  <a:cubicBezTo>
                    <a:pt x="258604" y="10954"/>
                    <a:pt x="237649" y="7144"/>
                    <a:pt x="216694" y="7144"/>
                  </a:cubicBezTo>
                  <a:cubicBezTo>
                    <a:pt x="195739" y="7144"/>
                    <a:pt x="174784" y="10954"/>
                    <a:pt x="153829" y="16669"/>
                  </a:cubicBezTo>
                  <a:cubicBezTo>
                    <a:pt x="123349" y="24289"/>
                    <a:pt x="96679" y="39529"/>
                    <a:pt x="73819" y="58579"/>
                  </a:cubicBezTo>
                  <a:cubicBezTo>
                    <a:pt x="68104" y="64294"/>
                    <a:pt x="64294" y="71914"/>
                    <a:pt x="62389" y="79534"/>
                  </a:cubicBezTo>
                  <a:lnTo>
                    <a:pt x="9049" y="306229"/>
                  </a:lnTo>
                  <a:cubicBezTo>
                    <a:pt x="9049" y="308134"/>
                    <a:pt x="7144" y="311944"/>
                    <a:pt x="7144" y="315754"/>
                  </a:cubicBezTo>
                  <a:cubicBezTo>
                    <a:pt x="7144" y="336709"/>
                    <a:pt x="24289" y="353854"/>
                    <a:pt x="45244" y="353854"/>
                  </a:cubicBezTo>
                  <a:cubicBezTo>
                    <a:pt x="62389" y="353854"/>
                    <a:pt x="77629" y="340519"/>
                    <a:pt x="81439" y="325279"/>
                  </a:cubicBezTo>
                  <a:lnTo>
                    <a:pt x="121444" y="159544"/>
                  </a:lnTo>
                  <a:lnTo>
                    <a:pt x="121444" y="692944"/>
                  </a:lnTo>
                  <a:lnTo>
                    <a:pt x="197644" y="692944"/>
                  </a:lnTo>
                  <a:lnTo>
                    <a:pt x="197644" y="350044"/>
                  </a:lnTo>
                  <a:lnTo>
                    <a:pt x="235744" y="350044"/>
                  </a:lnTo>
                  <a:lnTo>
                    <a:pt x="235744" y="692944"/>
                  </a:lnTo>
                  <a:lnTo>
                    <a:pt x="311944" y="692944"/>
                  </a:lnTo>
                  <a:lnTo>
                    <a:pt x="311944" y="157639"/>
                  </a:lnTo>
                  <a:lnTo>
                    <a:pt x="351949" y="323374"/>
                  </a:lnTo>
                  <a:cubicBezTo>
                    <a:pt x="355759" y="338614"/>
                    <a:pt x="370999" y="351949"/>
                    <a:pt x="388144" y="351949"/>
                  </a:cubicBezTo>
                  <a:cubicBezTo>
                    <a:pt x="409099" y="351949"/>
                    <a:pt x="426244" y="334804"/>
                    <a:pt x="426244" y="313849"/>
                  </a:cubicBezTo>
                  <a:cubicBezTo>
                    <a:pt x="426244" y="310039"/>
                    <a:pt x="424339" y="306229"/>
                    <a:pt x="424339" y="3043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109" name="Γραφικό 101" descr="Άνδρας">
            <a:extLst>
              <a:ext uri="{FF2B5EF4-FFF2-40B4-BE49-F238E27FC236}">
                <a16:creationId xmlns:a16="http://schemas.microsoft.com/office/drawing/2014/main" xmlns="" id="{23155DE4-A90B-402D-B159-C0E1E063B136}"/>
              </a:ext>
            </a:extLst>
          </p:cNvPr>
          <p:cNvGrpSpPr/>
          <p:nvPr/>
        </p:nvGrpSpPr>
        <p:grpSpPr>
          <a:xfrm>
            <a:off x="2449394" y="5593590"/>
            <a:ext cx="639626" cy="588958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0" name="Ελεύθερη σχεδίαση: Σχήμα 109">
              <a:extLst>
                <a:ext uri="{FF2B5EF4-FFF2-40B4-BE49-F238E27FC236}">
                  <a16:creationId xmlns:a16="http://schemas.microsoft.com/office/drawing/2014/main" xmlns="" id="{223FA2A9-645B-4CA4-B4DA-A6E02310660E}"/>
                </a:ext>
              </a:extLst>
            </p:cNvPr>
            <p:cNvSpPr/>
            <p:nvPr/>
          </p:nvSpPr>
          <p:spPr>
            <a:xfrm>
              <a:off x="6012656" y="2993231"/>
              <a:ext cx="161925" cy="161925"/>
            </a:xfrm>
            <a:custGeom>
              <a:avLst/>
              <a:gdLst>
                <a:gd name="connsiteX0" fmla="*/ 159544 w 161925"/>
                <a:gd name="connsiteY0" fmla="*/ 83344 h 161925"/>
                <a:gd name="connsiteX1" fmla="*/ 83344 w 161925"/>
                <a:gd name="connsiteY1" fmla="*/ 159544 h 161925"/>
                <a:gd name="connsiteX2" fmla="*/ 7144 w 161925"/>
                <a:gd name="connsiteY2" fmla="*/ 83344 h 161925"/>
                <a:gd name="connsiteX3" fmla="*/ 83344 w 161925"/>
                <a:gd name="connsiteY3" fmla="*/ 7144 h 161925"/>
                <a:gd name="connsiteX4" fmla="*/ 159544 w 161925"/>
                <a:gd name="connsiteY4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9544" y="83344"/>
                  </a:moveTo>
                  <a:cubicBezTo>
                    <a:pt x="159544" y="125428"/>
                    <a:pt x="125428" y="159544"/>
                    <a:pt x="83344" y="159544"/>
                  </a:cubicBezTo>
                  <a:cubicBezTo>
                    <a:pt x="41260" y="159544"/>
                    <a:pt x="7144" y="125428"/>
                    <a:pt x="7144" y="83344"/>
                  </a:cubicBezTo>
                  <a:cubicBezTo>
                    <a:pt x="7144" y="41260"/>
                    <a:pt x="41260" y="7144"/>
                    <a:pt x="83344" y="7144"/>
                  </a:cubicBezTo>
                  <a:cubicBezTo>
                    <a:pt x="125428" y="7144"/>
                    <a:pt x="159544" y="41260"/>
                    <a:pt x="159544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11" name="Ελεύθερη σχεδίαση: Σχήμα 110">
              <a:extLst>
                <a:ext uri="{FF2B5EF4-FFF2-40B4-BE49-F238E27FC236}">
                  <a16:creationId xmlns:a16="http://schemas.microsoft.com/office/drawing/2014/main" xmlns="" id="{AEF8B746-E14E-4989-81CF-84EB0F583529}"/>
                </a:ext>
              </a:extLst>
            </p:cNvPr>
            <p:cNvSpPr/>
            <p:nvPr/>
          </p:nvSpPr>
          <p:spPr>
            <a:xfrm>
              <a:off x="5879306" y="3164681"/>
              <a:ext cx="428625" cy="695325"/>
            </a:xfrm>
            <a:custGeom>
              <a:avLst/>
              <a:gdLst>
                <a:gd name="connsiteX0" fmla="*/ 424339 w 428625"/>
                <a:gd name="connsiteY0" fmla="*/ 304324 h 695325"/>
                <a:gd name="connsiteX1" fmla="*/ 370999 w 428625"/>
                <a:gd name="connsiteY1" fmla="*/ 77629 h 695325"/>
                <a:gd name="connsiteX2" fmla="*/ 359569 w 428625"/>
                <a:gd name="connsiteY2" fmla="*/ 56674 h 695325"/>
                <a:gd name="connsiteX3" fmla="*/ 279559 w 428625"/>
                <a:gd name="connsiteY3" fmla="*/ 14764 h 695325"/>
                <a:gd name="connsiteX4" fmla="*/ 216694 w 428625"/>
                <a:gd name="connsiteY4" fmla="*/ 7144 h 695325"/>
                <a:gd name="connsiteX5" fmla="*/ 153829 w 428625"/>
                <a:gd name="connsiteY5" fmla="*/ 16669 h 695325"/>
                <a:gd name="connsiteX6" fmla="*/ 73819 w 428625"/>
                <a:gd name="connsiteY6" fmla="*/ 58579 h 695325"/>
                <a:gd name="connsiteX7" fmla="*/ 62389 w 428625"/>
                <a:gd name="connsiteY7" fmla="*/ 79534 h 695325"/>
                <a:gd name="connsiteX8" fmla="*/ 9049 w 428625"/>
                <a:gd name="connsiteY8" fmla="*/ 306229 h 695325"/>
                <a:gd name="connsiteX9" fmla="*/ 7144 w 428625"/>
                <a:gd name="connsiteY9" fmla="*/ 315754 h 695325"/>
                <a:gd name="connsiteX10" fmla="*/ 45244 w 428625"/>
                <a:gd name="connsiteY10" fmla="*/ 353854 h 695325"/>
                <a:gd name="connsiteX11" fmla="*/ 81439 w 428625"/>
                <a:gd name="connsiteY11" fmla="*/ 325279 h 695325"/>
                <a:gd name="connsiteX12" fmla="*/ 121444 w 428625"/>
                <a:gd name="connsiteY12" fmla="*/ 159544 h 695325"/>
                <a:gd name="connsiteX13" fmla="*/ 121444 w 428625"/>
                <a:gd name="connsiteY13" fmla="*/ 692944 h 695325"/>
                <a:gd name="connsiteX14" fmla="*/ 197644 w 428625"/>
                <a:gd name="connsiteY14" fmla="*/ 692944 h 695325"/>
                <a:gd name="connsiteX15" fmla="*/ 197644 w 428625"/>
                <a:gd name="connsiteY15" fmla="*/ 350044 h 695325"/>
                <a:gd name="connsiteX16" fmla="*/ 235744 w 428625"/>
                <a:gd name="connsiteY16" fmla="*/ 350044 h 695325"/>
                <a:gd name="connsiteX17" fmla="*/ 235744 w 428625"/>
                <a:gd name="connsiteY17" fmla="*/ 692944 h 695325"/>
                <a:gd name="connsiteX18" fmla="*/ 311944 w 428625"/>
                <a:gd name="connsiteY18" fmla="*/ 692944 h 695325"/>
                <a:gd name="connsiteX19" fmla="*/ 311944 w 428625"/>
                <a:gd name="connsiteY19" fmla="*/ 157639 h 695325"/>
                <a:gd name="connsiteX20" fmla="*/ 351949 w 428625"/>
                <a:gd name="connsiteY20" fmla="*/ 323374 h 695325"/>
                <a:gd name="connsiteX21" fmla="*/ 388144 w 428625"/>
                <a:gd name="connsiteY21" fmla="*/ 351949 h 695325"/>
                <a:gd name="connsiteX22" fmla="*/ 426244 w 428625"/>
                <a:gd name="connsiteY22" fmla="*/ 313849 h 695325"/>
                <a:gd name="connsiteX23" fmla="*/ 424339 w 428625"/>
                <a:gd name="connsiteY23" fmla="*/ 304324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28625" h="695325">
                  <a:moveTo>
                    <a:pt x="424339" y="304324"/>
                  </a:moveTo>
                  <a:lnTo>
                    <a:pt x="370999" y="77629"/>
                  </a:lnTo>
                  <a:cubicBezTo>
                    <a:pt x="369094" y="70009"/>
                    <a:pt x="365284" y="62389"/>
                    <a:pt x="359569" y="56674"/>
                  </a:cubicBezTo>
                  <a:cubicBezTo>
                    <a:pt x="336709" y="37624"/>
                    <a:pt x="310039" y="24289"/>
                    <a:pt x="279559" y="14764"/>
                  </a:cubicBezTo>
                  <a:cubicBezTo>
                    <a:pt x="258604" y="10954"/>
                    <a:pt x="237649" y="7144"/>
                    <a:pt x="216694" y="7144"/>
                  </a:cubicBezTo>
                  <a:cubicBezTo>
                    <a:pt x="195739" y="7144"/>
                    <a:pt x="174784" y="10954"/>
                    <a:pt x="153829" y="16669"/>
                  </a:cubicBezTo>
                  <a:cubicBezTo>
                    <a:pt x="123349" y="24289"/>
                    <a:pt x="96679" y="39529"/>
                    <a:pt x="73819" y="58579"/>
                  </a:cubicBezTo>
                  <a:cubicBezTo>
                    <a:pt x="68104" y="64294"/>
                    <a:pt x="64294" y="71914"/>
                    <a:pt x="62389" y="79534"/>
                  </a:cubicBezTo>
                  <a:lnTo>
                    <a:pt x="9049" y="306229"/>
                  </a:lnTo>
                  <a:cubicBezTo>
                    <a:pt x="9049" y="308134"/>
                    <a:pt x="7144" y="311944"/>
                    <a:pt x="7144" y="315754"/>
                  </a:cubicBezTo>
                  <a:cubicBezTo>
                    <a:pt x="7144" y="336709"/>
                    <a:pt x="24289" y="353854"/>
                    <a:pt x="45244" y="353854"/>
                  </a:cubicBezTo>
                  <a:cubicBezTo>
                    <a:pt x="62389" y="353854"/>
                    <a:pt x="77629" y="340519"/>
                    <a:pt x="81439" y="325279"/>
                  </a:cubicBezTo>
                  <a:lnTo>
                    <a:pt x="121444" y="159544"/>
                  </a:lnTo>
                  <a:lnTo>
                    <a:pt x="121444" y="692944"/>
                  </a:lnTo>
                  <a:lnTo>
                    <a:pt x="197644" y="692944"/>
                  </a:lnTo>
                  <a:lnTo>
                    <a:pt x="197644" y="350044"/>
                  </a:lnTo>
                  <a:lnTo>
                    <a:pt x="235744" y="350044"/>
                  </a:lnTo>
                  <a:lnTo>
                    <a:pt x="235744" y="692944"/>
                  </a:lnTo>
                  <a:lnTo>
                    <a:pt x="311944" y="692944"/>
                  </a:lnTo>
                  <a:lnTo>
                    <a:pt x="311944" y="157639"/>
                  </a:lnTo>
                  <a:lnTo>
                    <a:pt x="351949" y="323374"/>
                  </a:lnTo>
                  <a:cubicBezTo>
                    <a:pt x="355759" y="338614"/>
                    <a:pt x="370999" y="351949"/>
                    <a:pt x="388144" y="351949"/>
                  </a:cubicBezTo>
                  <a:cubicBezTo>
                    <a:pt x="409099" y="351949"/>
                    <a:pt x="426244" y="334804"/>
                    <a:pt x="426244" y="313849"/>
                  </a:cubicBezTo>
                  <a:cubicBezTo>
                    <a:pt x="426244" y="310039"/>
                    <a:pt x="424339" y="306229"/>
                    <a:pt x="424339" y="3043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 dirty="0"/>
            </a:p>
          </p:txBody>
        </p:sp>
      </p:grpSp>
      <p:grpSp>
        <p:nvGrpSpPr>
          <p:cNvPr id="112" name="Γραφικό 101" descr="Άνδρας">
            <a:extLst>
              <a:ext uri="{FF2B5EF4-FFF2-40B4-BE49-F238E27FC236}">
                <a16:creationId xmlns:a16="http://schemas.microsoft.com/office/drawing/2014/main" xmlns="" id="{B4FEC631-76A5-4ACA-B4CC-574486B19612}"/>
              </a:ext>
            </a:extLst>
          </p:cNvPr>
          <p:cNvGrpSpPr/>
          <p:nvPr/>
        </p:nvGrpSpPr>
        <p:grpSpPr>
          <a:xfrm>
            <a:off x="2810567" y="5607081"/>
            <a:ext cx="639626" cy="588958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3" name="Ελεύθερη σχεδίαση: Σχήμα 112">
              <a:extLst>
                <a:ext uri="{FF2B5EF4-FFF2-40B4-BE49-F238E27FC236}">
                  <a16:creationId xmlns:a16="http://schemas.microsoft.com/office/drawing/2014/main" xmlns="" id="{2960B8FF-9FE7-494C-8AE9-AA07039DC46A}"/>
                </a:ext>
              </a:extLst>
            </p:cNvPr>
            <p:cNvSpPr/>
            <p:nvPr/>
          </p:nvSpPr>
          <p:spPr>
            <a:xfrm>
              <a:off x="6012656" y="2993231"/>
              <a:ext cx="161925" cy="161925"/>
            </a:xfrm>
            <a:custGeom>
              <a:avLst/>
              <a:gdLst>
                <a:gd name="connsiteX0" fmla="*/ 159544 w 161925"/>
                <a:gd name="connsiteY0" fmla="*/ 83344 h 161925"/>
                <a:gd name="connsiteX1" fmla="*/ 83344 w 161925"/>
                <a:gd name="connsiteY1" fmla="*/ 159544 h 161925"/>
                <a:gd name="connsiteX2" fmla="*/ 7144 w 161925"/>
                <a:gd name="connsiteY2" fmla="*/ 83344 h 161925"/>
                <a:gd name="connsiteX3" fmla="*/ 83344 w 161925"/>
                <a:gd name="connsiteY3" fmla="*/ 7144 h 161925"/>
                <a:gd name="connsiteX4" fmla="*/ 159544 w 161925"/>
                <a:gd name="connsiteY4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9544" y="83344"/>
                  </a:moveTo>
                  <a:cubicBezTo>
                    <a:pt x="159544" y="125428"/>
                    <a:pt x="125428" y="159544"/>
                    <a:pt x="83344" y="159544"/>
                  </a:cubicBezTo>
                  <a:cubicBezTo>
                    <a:pt x="41260" y="159544"/>
                    <a:pt x="7144" y="125428"/>
                    <a:pt x="7144" y="83344"/>
                  </a:cubicBezTo>
                  <a:cubicBezTo>
                    <a:pt x="7144" y="41260"/>
                    <a:pt x="41260" y="7144"/>
                    <a:pt x="83344" y="7144"/>
                  </a:cubicBezTo>
                  <a:cubicBezTo>
                    <a:pt x="125428" y="7144"/>
                    <a:pt x="159544" y="41260"/>
                    <a:pt x="159544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14" name="Ελεύθερη σχεδίαση: Σχήμα 113">
              <a:extLst>
                <a:ext uri="{FF2B5EF4-FFF2-40B4-BE49-F238E27FC236}">
                  <a16:creationId xmlns:a16="http://schemas.microsoft.com/office/drawing/2014/main" xmlns="" id="{D4DDF80D-BF3F-49D7-B682-038569F051C2}"/>
                </a:ext>
              </a:extLst>
            </p:cNvPr>
            <p:cNvSpPr/>
            <p:nvPr/>
          </p:nvSpPr>
          <p:spPr>
            <a:xfrm>
              <a:off x="5879306" y="3164681"/>
              <a:ext cx="428625" cy="695325"/>
            </a:xfrm>
            <a:custGeom>
              <a:avLst/>
              <a:gdLst>
                <a:gd name="connsiteX0" fmla="*/ 424339 w 428625"/>
                <a:gd name="connsiteY0" fmla="*/ 304324 h 695325"/>
                <a:gd name="connsiteX1" fmla="*/ 370999 w 428625"/>
                <a:gd name="connsiteY1" fmla="*/ 77629 h 695325"/>
                <a:gd name="connsiteX2" fmla="*/ 359569 w 428625"/>
                <a:gd name="connsiteY2" fmla="*/ 56674 h 695325"/>
                <a:gd name="connsiteX3" fmla="*/ 279559 w 428625"/>
                <a:gd name="connsiteY3" fmla="*/ 14764 h 695325"/>
                <a:gd name="connsiteX4" fmla="*/ 216694 w 428625"/>
                <a:gd name="connsiteY4" fmla="*/ 7144 h 695325"/>
                <a:gd name="connsiteX5" fmla="*/ 153829 w 428625"/>
                <a:gd name="connsiteY5" fmla="*/ 16669 h 695325"/>
                <a:gd name="connsiteX6" fmla="*/ 73819 w 428625"/>
                <a:gd name="connsiteY6" fmla="*/ 58579 h 695325"/>
                <a:gd name="connsiteX7" fmla="*/ 62389 w 428625"/>
                <a:gd name="connsiteY7" fmla="*/ 79534 h 695325"/>
                <a:gd name="connsiteX8" fmla="*/ 9049 w 428625"/>
                <a:gd name="connsiteY8" fmla="*/ 306229 h 695325"/>
                <a:gd name="connsiteX9" fmla="*/ 7144 w 428625"/>
                <a:gd name="connsiteY9" fmla="*/ 315754 h 695325"/>
                <a:gd name="connsiteX10" fmla="*/ 45244 w 428625"/>
                <a:gd name="connsiteY10" fmla="*/ 353854 h 695325"/>
                <a:gd name="connsiteX11" fmla="*/ 81439 w 428625"/>
                <a:gd name="connsiteY11" fmla="*/ 325279 h 695325"/>
                <a:gd name="connsiteX12" fmla="*/ 121444 w 428625"/>
                <a:gd name="connsiteY12" fmla="*/ 159544 h 695325"/>
                <a:gd name="connsiteX13" fmla="*/ 121444 w 428625"/>
                <a:gd name="connsiteY13" fmla="*/ 692944 h 695325"/>
                <a:gd name="connsiteX14" fmla="*/ 197644 w 428625"/>
                <a:gd name="connsiteY14" fmla="*/ 692944 h 695325"/>
                <a:gd name="connsiteX15" fmla="*/ 197644 w 428625"/>
                <a:gd name="connsiteY15" fmla="*/ 350044 h 695325"/>
                <a:gd name="connsiteX16" fmla="*/ 235744 w 428625"/>
                <a:gd name="connsiteY16" fmla="*/ 350044 h 695325"/>
                <a:gd name="connsiteX17" fmla="*/ 235744 w 428625"/>
                <a:gd name="connsiteY17" fmla="*/ 692944 h 695325"/>
                <a:gd name="connsiteX18" fmla="*/ 311944 w 428625"/>
                <a:gd name="connsiteY18" fmla="*/ 692944 h 695325"/>
                <a:gd name="connsiteX19" fmla="*/ 311944 w 428625"/>
                <a:gd name="connsiteY19" fmla="*/ 157639 h 695325"/>
                <a:gd name="connsiteX20" fmla="*/ 351949 w 428625"/>
                <a:gd name="connsiteY20" fmla="*/ 323374 h 695325"/>
                <a:gd name="connsiteX21" fmla="*/ 388144 w 428625"/>
                <a:gd name="connsiteY21" fmla="*/ 351949 h 695325"/>
                <a:gd name="connsiteX22" fmla="*/ 426244 w 428625"/>
                <a:gd name="connsiteY22" fmla="*/ 313849 h 695325"/>
                <a:gd name="connsiteX23" fmla="*/ 424339 w 428625"/>
                <a:gd name="connsiteY23" fmla="*/ 304324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28625" h="695325">
                  <a:moveTo>
                    <a:pt x="424339" y="304324"/>
                  </a:moveTo>
                  <a:lnTo>
                    <a:pt x="370999" y="77629"/>
                  </a:lnTo>
                  <a:cubicBezTo>
                    <a:pt x="369094" y="70009"/>
                    <a:pt x="365284" y="62389"/>
                    <a:pt x="359569" y="56674"/>
                  </a:cubicBezTo>
                  <a:cubicBezTo>
                    <a:pt x="336709" y="37624"/>
                    <a:pt x="310039" y="24289"/>
                    <a:pt x="279559" y="14764"/>
                  </a:cubicBezTo>
                  <a:cubicBezTo>
                    <a:pt x="258604" y="10954"/>
                    <a:pt x="237649" y="7144"/>
                    <a:pt x="216694" y="7144"/>
                  </a:cubicBezTo>
                  <a:cubicBezTo>
                    <a:pt x="195739" y="7144"/>
                    <a:pt x="174784" y="10954"/>
                    <a:pt x="153829" y="16669"/>
                  </a:cubicBezTo>
                  <a:cubicBezTo>
                    <a:pt x="123349" y="24289"/>
                    <a:pt x="96679" y="39529"/>
                    <a:pt x="73819" y="58579"/>
                  </a:cubicBezTo>
                  <a:cubicBezTo>
                    <a:pt x="68104" y="64294"/>
                    <a:pt x="64294" y="71914"/>
                    <a:pt x="62389" y="79534"/>
                  </a:cubicBezTo>
                  <a:lnTo>
                    <a:pt x="9049" y="306229"/>
                  </a:lnTo>
                  <a:cubicBezTo>
                    <a:pt x="9049" y="308134"/>
                    <a:pt x="7144" y="311944"/>
                    <a:pt x="7144" y="315754"/>
                  </a:cubicBezTo>
                  <a:cubicBezTo>
                    <a:pt x="7144" y="336709"/>
                    <a:pt x="24289" y="353854"/>
                    <a:pt x="45244" y="353854"/>
                  </a:cubicBezTo>
                  <a:cubicBezTo>
                    <a:pt x="62389" y="353854"/>
                    <a:pt x="77629" y="340519"/>
                    <a:pt x="81439" y="325279"/>
                  </a:cubicBezTo>
                  <a:lnTo>
                    <a:pt x="121444" y="159544"/>
                  </a:lnTo>
                  <a:lnTo>
                    <a:pt x="121444" y="692944"/>
                  </a:lnTo>
                  <a:lnTo>
                    <a:pt x="197644" y="692944"/>
                  </a:lnTo>
                  <a:lnTo>
                    <a:pt x="197644" y="350044"/>
                  </a:lnTo>
                  <a:lnTo>
                    <a:pt x="235744" y="350044"/>
                  </a:lnTo>
                  <a:lnTo>
                    <a:pt x="235744" y="692944"/>
                  </a:lnTo>
                  <a:lnTo>
                    <a:pt x="311944" y="692944"/>
                  </a:lnTo>
                  <a:lnTo>
                    <a:pt x="311944" y="157639"/>
                  </a:lnTo>
                  <a:lnTo>
                    <a:pt x="351949" y="323374"/>
                  </a:lnTo>
                  <a:cubicBezTo>
                    <a:pt x="355759" y="338614"/>
                    <a:pt x="370999" y="351949"/>
                    <a:pt x="388144" y="351949"/>
                  </a:cubicBezTo>
                  <a:cubicBezTo>
                    <a:pt x="409099" y="351949"/>
                    <a:pt x="426244" y="334804"/>
                    <a:pt x="426244" y="313849"/>
                  </a:cubicBezTo>
                  <a:cubicBezTo>
                    <a:pt x="426244" y="310039"/>
                    <a:pt x="424339" y="306229"/>
                    <a:pt x="424339" y="3043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115" name="Γραφικό 101" descr="Άνδρας">
            <a:extLst>
              <a:ext uri="{FF2B5EF4-FFF2-40B4-BE49-F238E27FC236}">
                <a16:creationId xmlns:a16="http://schemas.microsoft.com/office/drawing/2014/main" xmlns="" id="{B7F8B2E3-D13A-4CB6-8391-8030B9D8FB7C}"/>
              </a:ext>
            </a:extLst>
          </p:cNvPr>
          <p:cNvGrpSpPr/>
          <p:nvPr/>
        </p:nvGrpSpPr>
        <p:grpSpPr>
          <a:xfrm>
            <a:off x="3188240" y="5592147"/>
            <a:ext cx="639626" cy="588958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6" name="Ελεύθερη σχεδίαση: Σχήμα 115">
              <a:extLst>
                <a:ext uri="{FF2B5EF4-FFF2-40B4-BE49-F238E27FC236}">
                  <a16:creationId xmlns:a16="http://schemas.microsoft.com/office/drawing/2014/main" xmlns="" id="{461F7153-CA62-4E0E-A75B-22685E61CE6A}"/>
                </a:ext>
              </a:extLst>
            </p:cNvPr>
            <p:cNvSpPr/>
            <p:nvPr/>
          </p:nvSpPr>
          <p:spPr>
            <a:xfrm>
              <a:off x="6012656" y="2993231"/>
              <a:ext cx="161925" cy="161925"/>
            </a:xfrm>
            <a:custGeom>
              <a:avLst/>
              <a:gdLst>
                <a:gd name="connsiteX0" fmla="*/ 159544 w 161925"/>
                <a:gd name="connsiteY0" fmla="*/ 83344 h 161925"/>
                <a:gd name="connsiteX1" fmla="*/ 83344 w 161925"/>
                <a:gd name="connsiteY1" fmla="*/ 159544 h 161925"/>
                <a:gd name="connsiteX2" fmla="*/ 7144 w 161925"/>
                <a:gd name="connsiteY2" fmla="*/ 83344 h 161925"/>
                <a:gd name="connsiteX3" fmla="*/ 83344 w 161925"/>
                <a:gd name="connsiteY3" fmla="*/ 7144 h 161925"/>
                <a:gd name="connsiteX4" fmla="*/ 159544 w 161925"/>
                <a:gd name="connsiteY4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9544" y="83344"/>
                  </a:moveTo>
                  <a:cubicBezTo>
                    <a:pt x="159544" y="125428"/>
                    <a:pt x="125428" y="159544"/>
                    <a:pt x="83344" y="159544"/>
                  </a:cubicBezTo>
                  <a:cubicBezTo>
                    <a:pt x="41260" y="159544"/>
                    <a:pt x="7144" y="125428"/>
                    <a:pt x="7144" y="83344"/>
                  </a:cubicBezTo>
                  <a:cubicBezTo>
                    <a:pt x="7144" y="41260"/>
                    <a:pt x="41260" y="7144"/>
                    <a:pt x="83344" y="7144"/>
                  </a:cubicBezTo>
                  <a:cubicBezTo>
                    <a:pt x="125428" y="7144"/>
                    <a:pt x="159544" y="41260"/>
                    <a:pt x="159544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17" name="Ελεύθερη σχεδίαση: Σχήμα 116">
              <a:extLst>
                <a:ext uri="{FF2B5EF4-FFF2-40B4-BE49-F238E27FC236}">
                  <a16:creationId xmlns:a16="http://schemas.microsoft.com/office/drawing/2014/main" xmlns="" id="{6A4E3BCB-EB91-406B-BC22-5D1F867A6864}"/>
                </a:ext>
              </a:extLst>
            </p:cNvPr>
            <p:cNvSpPr/>
            <p:nvPr/>
          </p:nvSpPr>
          <p:spPr>
            <a:xfrm>
              <a:off x="5879306" y="3164681"/>
              <a:ext cx="428625" cy="695325"/>
            </a:xfrm>
            <a:custGeom>
              <a:avLst/>
              <a:gdLst>
                <a:gd name="connsiteX0" fmla="*/ 424339 w 428625"/>
                <a:gd name="connsiteY0" fmla="*/ 304324 h 695325"/>
                <a:gd name="connsiteX1" fmla="*/ 370999 w 428625"/>
                <a:gd name="connsiteY1" fmla="*/ 77629 h 695325"/>
                <a:gd name="connsiteX2" fmla="*/ 359569 w 428625"/>
                <a:gd name="connsiteY2" fmla="*/ 56674 h 695325"/>
                <a:gd name="connsiteX3" fmla="*/ 279559 w 428625"/>
                <a:gd name="connsiteY3" fmla="*/ 14764 h 695325"/>
                <a:gd name="connsiteX4" fmla="*/ 216694 w 428625"/>
                <a:gd name="connsiteY4" fmla="*/ 7144 h 695325"/>
                <a:gd name="connsiteX5" fmla="*/ 153829 w 428625"/>
                <a:gd name="connsiteY5" fmla="*/ 16669 h 695325"/>
                <a:gd name="connsiteX6" fmla="*/ 73819 w 428625"/>
                <a:gd name="connsiteY6" fmla="*/ 58579 h 695325"/>
                <a:gd name="connsiteX7" fmla="*/ 62389 w 428625"/>
                <a:gd name="connsiteY7" fmla="*/ 79534 h 695325"/>
                <a:gd name="connsiteX8" fmla="*/ 9049 w 428625"/>
                <a:gd name="connsiteY8" fmla="*/ 306229 h 695325"/>
                <a:gd name="connsiteX9" fmla="*/ 7144 w 428625"/>
                <a:gd name="connsiteY9" fmla="*/ 315754 h 695325"/>
                <a:gd name="connsiteX10" fmla="*/ 45244 w 428625"/>
                <a:gd name="connsiteY10" fmla="*/ 353854 h 695325"/>
                <a:gd name="connsiteX11" fmla="*/ 81439 w 428625"/>
                <a:gd name="connsiteY11" fmla="*/ 325279 h 695325"/>
                <a:gd name="connsiteX12" fmla="*/ 121444 w 428625"/>
                <a:gd name="connsiteY12" fmla="*/ 159544 h 695325"/>
                <a:gd name="connsiteX13" fmla="*/ 121444 w 428625"/>
                <a:gd name="connsiteY13" fmla="*/ 692944 h 695325"/>
                <a:gd name="connsiteX14" fmla="*/ 197644 w 428625"/>
                <a:gd name="connsiteY14" fmla="*/ 692944 h 695325"/>
                <a:gd name="connsiteX15" fmla="*/ 197644 w 428625"/>
                <a:gd name="connsiteY15" fmla="*/ 350044 h 695325"/>
                <a:gd name="connsiteX16" fmla="*/ 235744 w 428625"/>
                <a:gd name="connsiteY16" fmla="*/ 350044 h 695325"/>
                <a:gd name="connsiteX17" fmla="*/ 235744 w 428625"/>
                <a:gd name="connsiteY17" fmla="*/ 692944 h 695325"/>
                <a:gd name="connsiteX18" fmla="*/ 311944 w 428625"/>
                <a:gd name="connsiteY18" fmla="*/ 692944 h 695325"/>
                <a:gd name="connsiteX19" fmla="*/ 311944 w 428625"/>
                <a:gd name="connsiteY19" fmla="*/ 157639 h 695325"/>
                <a:gd name="connsiteX20" fmla="*/ 351949 w 428625"/>
                <a:gd name="connsiteY20" fmla="*/ 323374 h 695325"/>
                <a:gd name="connsiteX21" fmla="*/ 388144 w 428625"/>
                <a:gd name="connsiteY21" fmla="*/ 351949 h 695325"/>
                <a:gd name="connsiteX22" fmla="*/ 426244 w 428625"/>
                <a:gd name="connsiteY22" fmla="*/ 313849 h 695325"/>
                <a:gd name="connsiteX23" fmla="*/ 424339 w 428625"/>
                <a:gd name="connsiteY23" fmla="*/ 304324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28625" h="695325">
                  <a:moveTo>
                    <a:pt x="424339" y="304324"/>
                  </a:moveTo>
                  <a:lnTo>
                    <a:pt x="370999" y="77629"/>
                  </a:lnTo>
                  <a:cubicBezTo>
                    <a:pt x="369094" y="70009"/>
                    <a:pt x="365284" y="62389"/>
                    <a:pt x="359569" y="56674"/>
                  </a:cubicBezTo>
                  <a:cubicBezTo>
                    <a:pt x="336709" y="37624"/>
                    <a:pt x="310039" y="24289"/>
                    <a:pt x="279559" y="14764"/>
                  </a:cubicBezTo>
                  <a:cubicBezTo>
                    <a:pt x="258604" y="10954"/>
                    <a:pt x="237649" y="7144"/>
                    <a:pt x="216694" y="7144"/>
                  </a:cubicBezTo>
                  <a:cubicBezTo>
                    <a:pt x="195739" y="7144"/>
                    <a:pt x="174784" y="10954"/>
                    <a:pt x="153829" y="16669"/>
                  </a:cubicBezTo>
                  <a:cubicBezTo>
                    <a:pt x="123349" y="24289"/>
                    <a:pt x="96679" y="39529"/>
                    <a:pt x="73819" y="58579"/>
                  </a:cubicBezTo>
                  <a:cubicBezTo>
                    <a:pt x="68104" y="64294"/>
                    <a:pt x="64294" y="71914"/>
                    <a:pt x="62389" y="79534"/>
                  </a:cubicBezTo>
                  <a:lnTo>
                    <a:pt x="9049" y="306229"/>
                  </a:lnTo>
                  <a:cubicBezTo>
                    <a:pt x="9049" y="308134"/>
                    <a:pt x="7144" y="311944"/>
                    <a:pt x="7144" y="315754"/>
                  </a:cubicBezTo>
                  <a:cubicBezTo>
                    <a:pt x="7144" y="336709"/>
                    <a:pt x="24289" y="353854"/>
                    <a:pt x="45244" y="353854"/>
                  </a:cubicBezTo>
                  <a:cubicBezTo>
                    <a:pt x="62389" y="353854"/>
                    <a:pt x="77629" y="340519"/>
                    <a:pt x="81439" y="325279"/>
                  </a:cubicBezTo>
                  <a:lnTo>
                    <a:pt x="121444" y="159544"/>
                  </a:lnTo>
                  <a:lnTo>
                    <a:pt x="121444" y="692944"/>
                  </a:lnTo>
                  <a:lnTo>
                    <a:pt x="197644" y="692944"/>
                  </a:lnTo>
                  <a:lnTo>
                    <a:pt x="197644" y="350044"/>
                  </a:lnTo>
                  <a:lnTo>
                    <a:pt x="235744" y="350044"/>
                  </a:lnTo>
                  <a:lnTo>
                    <a:pt x="235744" y="692944"/>
                  </a:lnTo>
                  <a:lnTo>
                    <a:pt x="311944" y="692944"/>
                  </a:lnTo>
                  <a:lnTo>
                    <a:pt x="311944" y="157639"/>
                  </a:lnTo>
                  <a:lnTo>
                    <a:pt x="351949" y="323374"/>
                  </a:lnTo>
                  <a:cubicBezTo>
                    <a:pt x="355759" y="338614"/>
                    <a:pt x="370999" y="351949"/>
                    <a:pt x="388144" y="351949"/>
                  </a:cubicBezTo>
                  <a:cubicBezTo>
                    <a:pt x="409099" y="351949"/>
                    <a:pt x="426244" y="334804"/>
                    <a:pt x="426244" y="313849"/>
                  </a:cubicBezTo>
                  <a:cubicBezTo>
                    <a:pt x="426244" y="310039"/>
                    <a:pt x="424339" y="306229"/>
                    <a:pt x="424339" y="3043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118" name="Γραφικό 101" descr="Άνδρας">
            <a:extLst>
              <a:ext uri="{FF2B5EF4-FFF2-40B4-BE49-F238E27FC236}">
                <a16:creationId xmlns:a16="http://schemas.microsoft.com/office/drawing/2014/main" xmlns="" id="{6B108FEB-E547-43BF-870E-D4AC71D12E62}"/>
              </a:ext>
            </a:extLst>
          </p:cNvPr>
          <p:cNvGrpSpPr/>
          <p:nvPr/>
        </p:nvGrpSpPr>
        <p:grpSpPr>
          <a:xfrm>
            <a:off x="3526445" y="5592634"/>
            <a:ext cx="639626" cy="588958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9" name="Ελεύθερη σχεδίαση: Σχήμα 118">
              <a:extLst>
                <a:ext uri="{FF2B5EF4-FFF2-40B4-BE49-F238E27FC236}">
                  <a16:creationId xmlns:a16="http://schemas.microsoft.com/office/drawing/2014/main" xmlns="" id="{134515F2-64DA-41C0-8271-F73244231CCD}"/>
                </a:ext>
              </a:extLst>
            </p:cNvPr>
            <p:cNvSpPr/>
            <p:nvPr/>
          </p:nvSpPr>
          <p:spPr>
            <a:xfrm>
              <a:off x="6012656" y="2993231"/>
              <a:ext cx="161925" cy="161925"/>
            </a:xfrm>
            <a:custGeom>
              <a:avLst/>
              <a:gdLst>
                <a:gd name="connsiteX0" fmla="*/ 159544 w 161925"/>
                <a:gd name="connsiteY0" fmla="*/ 83344 h 161925"/>
                <a:gd name="connsiteX1" fmla="*/ 83344 w 161925"/>
                <a:gd name="connsiteY1" fmla="*/ 159544 h 161925"/>
                <a:gd name="connsiteX2" fmla="*/ 7144 w 161925"/>
                <a:gd name="connsiteY2" fmla="*/ 83344 h 161925"/>
                <a:gd name="connsiteX3" fmla="*/ 83344 w 161925"/>
                <a:gd name="connsiteY3" fmla="*/ 7144 h 161925"/>
                <a:gd name="connsiteX4" fmla="*/ 159544 w 161925"/>
                <a:gd name="connsiteY4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9544" y="83344"/>
                  </a:moveTo>
                  <a:cubicBezTo>
                    <a:pt x="159544" y="125428"/>
                    <a:pt x="125428" y="159544"/>
                    <a:pt x="83344" y="159544"/>
                  </a:cubicBezTo>
                  <a:cubicBezTo>
                    <a:pt x="41260" y="159544"/>
                    <a:pt x="7144" y="125428"/>
                    <a:pt x="7144" y="83344"/>
                  </a:cubicBezTo>
                  <a:cubicBezTo>
                    <a:pt x="7144" y="41260"/>
                    <a:pt x="41260" y="7144"/>
                    <a:pt x="83344" y="7144"/>
                  </a:cubicBezTo>
                  <a:cubicBezTo>
                    <a:pt x="125428" y="7144"/>
                    <a:pt x="159544" y="41260"/>
                    <a:pt x="159544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20" name="Ελεύθερη σχεδίαση: Σχήμα 119">
              <a:extLst>
                <a:ext uri="{FF2B5EF4-FFF2-40B4-BE49-F238E27FC236}">
                  <a16:creationId xmlns:a16="http://schemas.microsoft.com/office/drawing/2014/main" xmlns="" id="{2C791AAC-8452-4B86-BDD3-4D5ABCBF2828}"/>
                </a:ext>
              </a:extLst>
            </p:cNvPr>
            <p:cNvSpPr/>
            <p:nvPr/>
          </p:nvSpPr>
          <p:spPr>
            <a:xfrm>
              <a:off x="5879306" y="3164681"/>
              <a:ext cx="428625" cy="695325"/>
            </a:xfrm>
            <a:custGeom>
              <a:avLst/>
              <a:gdLst>
                <a:gd name="connsiteX0" fmla="*/ 424339 w 428625"/>
                <a:gd name="connsiteY0" fmla="*/ 304324 h 695325"/>
                <a:gd name="connsiteX1" fmla="*/ 370999 w 428625"/>
                <a:gd name="connsiteY1" fmla="*/ 77629 h 695325"/>
                <a:gd name="connsiteX2" fmla="*/ 359569 w 428625"/>
                <a:gd name="connsiteY2" fmla="*/ 56674 h 695325"/>
                <a:gd name="connsiteX3" fmla="*/ 279559 w 428625"/>
                <a:gd name="connsiteY3" fmla="*/ 14764 h 695325"/>
                <a:gd name="connsiteX4" fmla="*/ 216694 w 428625"/>
                <a:gd name="connsiteY4" fmla="*/ 7144 h 695325"/>
                <a:gd name="connsiteX5" fmla="*/ 153829 w 428625"/>
                <a:gd name="connsiteY5" fmla="*/ 16669 h 695325"/>
                <a:gd name="connsiteX6" fmla="*/ 73819 w 428625"/>
                <a:gd name="connsiteY6" fmla="*/ 58579 h 695325"/>
                <a:gd name="connsiteX7" fmla="*/ 62389 w 428625"/>
                <a:gd name="connsiteY7" fmla="*/ 79534 h 695325"/>
                <a:gd name="connsiteX8" fmla="*/ 9049 w 428625"/>
                <a:gd name="connsiteY8" fmla="*/ 306229 h 695325"/>
                <a:gd name="connsiteX9" fmla="*/ 7144 w 428625"/>
                <a:gd name="connsiteY9" fmla="*/ 315754 h 695325"/>
                <a:gd name="connsiteX10" fmla="*/ 45244 w 428625"/>
                <a:gd name="connsiteY10" fmla="*/ 353854 h 695325"/>
                <a:gd name="connsiteX11" fmla="*/ 81439 w 428625"/>
                <a:gd name="connsiteY11" fmla="*/ 325279 h 695325"/>
                <a:gd name="connsiteX12" fmla="*/ 121444 w 428625"/>
                <a:gd name="connsiteY12" fmla="*/ 159544 h 695325"/>
                <a:gd name="connsiteX13" fmla="*/ 121444 w 428625"/>
                <a:gd name="connsiteY13" fmla="*/ 692944 h 695325"/>
                <a:gd name="connsiteX14" fmla="*/ 197644 w 428625"/>
                <a:gd name="connsiteY14" fmla="*/ 692944 h 695325"/>
                <a:gd name="connsiteX15" fmla="*/ 197644 w 428625"/>
                <a:gd name="connsiteY15" fmla="*/ 350044 h 695325"/>
                <a:gd name="connsiteX16" fmla="*/ 235744 w 428625"/>
                <a:gd name="connsiteY16" fmla="*/ 350044 h 695325"/>
                <a:gd name="connsiteX17" fmla="*/ 235744 w 428625"/>
                <a:gd name="connsiteY17" fmla="*/ 692944 h 695325"/>
                <a:gd name="connsiteX18" fmla="*/ 311944 w 428625"/>
                <a:gd name="connsiteY18" fmla="*/ 692944 h 695325"/>
                <a:gd name="connsiteX19" fmla="*/ 311944 w 428625"/>
                <a:gd name="connsiteY19" fmla="*/ 157639 h 695325"/>
                <a:gd name="connsiteX20" fmla="*/ 351949 w 428625"/>
                <a:gd name="connsiteY20" fmla="*/ 323374 h 695325"/>
                <a:gd name="connsiteX21" fmla="*/ 388144 w 428625"/>
                <a:gd name="connsiteY21" fmla="*/ 351949 h 695325"/>
                <a:gd name="connsiteX22" fmla="*/ 426244 w 428625"/>
                <a:gd name="connsiteY22" fmla="*/ 313849 h 695325"/>
                <a:gd name="connsiteX23" fmla="*/ 424339 w 428625"/>
                <a:gd name="connsiteY23" fmla="*/ 304324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28625" h="695325">
                  <a:moveTo>
                    <a:pt x="424339" y="304324"/>
                  </a:moveTo>
                  <a:lnTo>
                    <a:pt x="370999" y="77629"/>
                  </a:lnTo>
                  <a:cubicBezTo>
                    <a:pt x="369094" y="70009"/>
                    <a:pt x="365284" y="62389"/>
                    <a:pt x="359569" y="56674"/>
                  </a:cubicBezTo>
                  <a:cubicBezTo>
                    <a:pt x="336709" y="37624"/>
                    <a:pt x="310039" y="24289"/>
                    <a:pt x="279559" y="14764"/>
                  </a:cubicBezTo>
                  <a:cubicBezTo>
                    <a:pt x="258604" y="10954"/>
                    <a:pt x="237649" y="7144"/>
                    <a:pt x="216694" y="7144"/>
                  </a:cubicBezTo>
                  <a:cubicBezTo>
                    <a:pt x="195739" y="7144"/>
                    <a:pt x="174784" y="10954"/>
                    <a:pt x="153829" y="16669"/>
                  </a:cubicBezTo>
                  <a:cubicBezTo>
                    <a:pt x="123349" y="24289"/>
                    <a:pt x="96679" y="39529"/>
                    <a:pt x="73819" y="58579"/>
                  </a:cubicBezTo>
                  <a:cubicBezTo>
                    <a:pt x="68104" y="64294"/>
                    <a:pt x="64294" y="71914"/>
                    <a:pt x="62389" y="79534"/>
                  </a:cubicBezTo>
                  <a:lnTo>
                    <a:pt x="9049" y="306229"/>
                  </a:lnTo>
                  <a:cubicBezTo>
                    <a:pt x="9049" y="308134"/>
                    <a:pt x="7144" y="311944"/>
                    <a:pt x="7144" y="315754"/>
                  </a:cubicBezTo>
                  <a:cubicBezTo>
                    <a:pt x="7144" y="336709"/>
                    <a:pt x="24289" y="353854"/>
                    <a:pt x="45244" y="353854"/>
                  </a:cubicBezTo>
                  <a:cubicBezTo>
                    <a:pt x="62389" y="353854"/>
                    <a:pt x="77629" y="340519"/>
                    <a:pt x="81439" y="325279"/>
                  </a:cubicBezTo>
                  <a:lnTo>
                    <a:pt x="121444" y="159544"/>
                  </a:lnTo>
                  <a:lnTo>
                    <a:pt x="121444" y="692944"/>
                  </a:lnTo>
                  <a:lnTo>
                    <a:pt x="197644" y="692944"/>
                  </a:lnTo>
                  <a:lnTo>
                    <a:pt x="197644" y="350044"/>
                  </a:lnTo>
                  <a:lnTo>
                    <a:pt x="235744" y="350044"/>
                  </a:lnTo>
                  <a:lnTo>
                    <a:pt x="235744" y="692944"/>
                  </a:lnTo>
                  <a:lnTo>
                    <a:pt x="311944" y="692944"/>
                  </a:lnTo>
                  <a:lnTo>
                    <a:pt x="311944" y="157639"/>
                  </a:lnTo>
                  <a:lnTo>
                    <a:pt x="351949" y="323374"/>
                  </a:lnTo>
                  <a:cubicBezTo>
                    <a:pt x="355759" y="338614"/>
                    <a:pt x="370999" y="351949"/>
                    <a:pt x="388144" y="351949"/>
                  </a:cubicBezTo>
                  <a:cubicBezTo>
                    <a:pt x="409099" y="351949"/>
                    <a:pt x="426244" y="334804"/>
                    <a:pt x="426244" y="313849"/>
                  </a:cubicBezTo>
                  <a:cubicBezTo>
                    <a:pt x="426244" y="310039"/>
                    <a:pt x="424339" y="306229"/>
                    <a:pt x="424339" y="3043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 dirty="0"/>
            </a:p>
          </p:txBody>
        </p:sp>
      </p:grpSp>
      <p:grpSp>
        <p:nvGrpSpPr>
          <p:cNvPr id="121" name="Γραφικό 101" descr="Άνδρας">
            <a:extLst>
              <a:ext uri="{FF2B5EF4-FFF2-40B4-BE49-F238E27FC236}">
                <a16:creationId xmlns:a16="http://schemas.microsoft.com/office/drawing/2014/main" xmlns="" id="{57E0D18E-2494-4C30-9D2B-D57B1EA2048B}"/>
              </a:ext>
            </a:extLst>
          </p:cNvPr>
          <p:cNvGrpSpPr/>
          <p:nvPr/>
        </p:nvGrpSpPr>
        <p:grpSpPr>
          <a:xfrm>
            <a:off x="3912504" y="5597234"/>
            <a:ext cx="639626" cy="588958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2" name="Ελεύθερη σχεδίαση: Σχήμα 121">
              <a:extLst>
                <a:ext uri="{FF2B5EF4-FFF2-40B4-BE49-F238E27FC236}">
                  <a16:creationId xmlns:a16="http://schemas.microsoft.com/office/drawing/2014/main" xmlns="" id="{669CB2DB-D4AE-4165-B0AD-D5DDAAD060B2}"/>
                </a:ext>
              </a:extLst>
            </p:cNvPr>
            <p:cNvSpPr/>
            <p:nvPr/>
          </p:nvSpPr>
          <p:spPr>
            <a:xfrm>
              <a:off x="6012656" y="2993231"/>
              <a:ext cx="161925" cy="161925"/>
            </a:xfrm>
            <a:custGeom>
              <a:avLst/>
              <a:gdLst>
                <a:gd name="connsiteX0" fmla="*/ 159544 w 161925"/>
                <a:gd name="connsiteY0" fmla="*/ 83344 h 161925"/>
                <a:gd name="connsiteX1" fmla="*/ 83344 w 161925"/>
                <a:gd name="connsiteY1" fmla="*/ 159544 h 161925"/>
                <a:gd name="connsiteX2" fmla="*/ 7144 w 161925"/>
                <a:gd name="connsiteY2" fmla="*/ 83344 h 161925"/>
                <a:gd name="connsiteX3" fmla="*/ 83344 w 161925"/>
                <a:gd name="connsiteY3" fmla="*/ 7144 h 161925"/>
                <a:gd name="connsiteX4" fmla="*/ 159544 w 161925"/>
                <a:gd name="connsiteY4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9544" y="83344"/>
                  </a:moveTo>
                  <a:cubicBezTo>
                    <a:pt x="159544" y="125428"/>
                    <a:pt x="125428" y="159544"/>
                    <a:pt x="83344" y="159544"/>
                  </a:cubicBezTo>
                  <a:cubicBezTo>
                    <a:pt x="41260" y="159544"/>
                    <a:pt x="7144" y="125428"/>
                    <a:pt x="7144" y="83344"/>
                  </a:cubicBezTo>
                  <a:cubicBezTo>
                    <a:pt x="7144" y="41260"/>
                    <a:pt x="41260" y="7144"/>
                    <a:pt x="83344" y="7144"/>
                  </a:cubicBezTo>
                  <a:cubicBezTo>
                    <a:pt x="125428" y="7144"/>
                    <a:pt x="159544" y="41260"/>
                    <a:pt x="159544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23" name="Ελεύθερη σχεδίαση: Σχήμα 122">
              <a:extLst>
                <a:ext uri="{FF2B5EF4-FFF2-40B4-BE49-F238E27FC236}">
                  <a16:creationId xmlns:a16="http://schemas.microsoft.com/office/drawing/2014/main" xmlns="" id="{7B08A1FD-A38B-428C-93E1-B8F5357E6F92}"/>
                </a:ext>
              </a:extLst>
            </p:cNvPr>
            <p:cNvSpPr/>
            <p:nvPr/>
          </p:nvSpPr>
          <p:spPr>
            <a:xfrm>
              <a:off x="5879306" y="3164681"/>
              <a:ext cx="428625" cy="695325"/>
            </a:xfrm>
            <a:custGeom>
              <a:avLst/>
              <a:gdLst>
                <a:gd name="connsiteX0" fmla="*/ 424339 w 428625"/>
                <a:gd name="connsiteY0" fmla="*/ 304324 h 695325"/>
                <a:gd name="connsiteX1" fmla="*/ 370999 w 428625"/>
                <a:gd name="connsiteY1" fmla="*/ 77629 h 695325"/>
                <a:gd name="connsiteX2" fmla="*/ 359569 w 428625"/>
                <a:gd name="connsiteY2" fmla="*/ 56674 h 695325"/>
                <a:gd name="connsiteX3" fmla="*/ 279559 w 428625"/>
                <a:gd name="connsiteY3" fmla="*/ 14764 h 695325"/>
                <a:gd name="connsiteX4" fmla="*/ 216694 w 428625"/>
                <a:gd name="connsiteY4" fmla="*/ 7144 h 695325"/>
                <a:gd name="connsiteX5" fmla="*/ 153829 w 428625"/>
                <a:gd name="connsiteY5" fmla="*/ 16669 h 695325"/>
                <a:gd name="connsiteX6" fmla="*/ 73819 w 428625"/>
                <a:gd name="connsiteY6" fmla="*/ 58579 h 695325"/>
                <a:gd name="connsiteX7" fmla="*/ 62389 w 428625"/>
                <a:gd name="connsiteY7" fmla="*/ 79534 h 695325"/>
                <a:gd name="connsiteX8" fmla="*/ 9049 w 428625"/>
                <a:gd name="connsiteY8" fmla="*/ 306229 h 695325"/>
                <a:gd name="connsiteX9" fmla="*/ 7144 w 428625"/>
                <a:gd name="connsiteY9" fmla="*/ 315754 h 695325"/>
                <a:gd name="connsiteX10" fmla="*/ 45244 w 428625"/>
                <a:gd name="connsiteY10" fmla="*/ 353854 h 695325"/>
                <a:gd name="connsiteX11" fmla="*/ 81439 w 428625"/>
                <a:gd name="connsiteY11" fmla="*/ 325279 h 695325"/>
                <a:gd name="connsiteX12" fmla="*/ 121444 w 428625"/>
                <a:gd name="connsiteY12" fmla="*/ 159544 h 695325"/>
                <a:gd name="connsiteX13" fmla="*/ 121444 w 428625"/>
                <a:gd name="connsiteY13" fmla="*/ 692944 h 695325"/>
                <a:gd name="connsiteX14" fmla="*/ 197644 w 428625"/>
                <a:gd name="connsiteY14" fmla="*/ 692944 h 695325"/>
                <a:gd name="connsiteX15" fmla="*/ 197644 w 428625"/>
                <a:gd name="connsiteY15" fmla="*/ 350044 h 695325"/>
                <a:gd name="connsiteX16" fmla="*/ 235744 w 428625"/>
                <a:gd name="connsiteY16" fmla="*/ 350044 h 695325"/>
                <a:gd name="connsiteX17" fmla="*/ 235744 w 428625"/>
                <a:gd name="connsiteY17" fmla="*/ 692944 h 695325"/>
                <a:gd name="connsiteX18" fmla="*/ 311944 w 428625"/>
                <a:gd name="connsiteY18" fmla="*/ 692944 h 695325"/>
                <a:gd name="connsiteX19" fmla="*/ 311944 w 428625"/>
                <a:gd name="connsiteY19" fmla="*/ 157639 h 695325"/>
                <a:gd name="connsiteX20" fmla="*/ 351949 w 428625"/>
                <a:gd name="connsiteY20" fmla="*/ 323374 h 695325"/>
                <a:gd name="connsiteX21" fmla="*/ 388144 w 428625"/>
                <a:gd name="connsiteY21" fmla="*/ 351949 h 695325"/>
                <a:gd name="connsiteX22" fmla="*/ 426244 w 428625"/>
                <a:gd name="connsiteY22" fmla="*/ 313849 h 695325"/>
                <a:gd name="connsiteX23" fmla="*/ 424339 w 428625"/>
                <a:gd name="connsiteY23" fmla="*/ 304324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28625" h="695325">
                  <a:moveTo>
                    <a:pt x="424339" y="304324"/>
                  </a:moveTo>
                  <a:lnTo>
                    <a:pt x="370999" y="77629"/>
                  </a:lnTo>
                  <a:cubicBezTo>
                    <a:pt x="369094" y="70009"/>
                    <a:pt x="365284" y="62389"/>
                    <a:pt x="359569" y="56674"/>
                  </a:cubicBezTo>
                  <a:cubicBezTo>
                    <a:pt x="336709" y="37624"/>
                    <a:pt x="310039" y="24289"/>
                    <a:pt x="279559" y="14764"/>
                  </a:cubicBezTo>
                  <a:cubicBezTo>
                    <a:pt x="258604" y="10954"/>
                    <a:pt x="237649" y="7144"/>
                    <a:pt x="216694" y="7144"/>
                  </a:cubicBezTo>
                  <a:cubicBezTo>
                    <a:pt x="195739" y="7144"/>
                    <a:pt x="174784" y="10954"/>
                    <a:pt x="153829" y="16669"/>
                  </a:cubicBezTo>
                  <a:cubicBezTo>
                    <a:pt x="123349" y="24289"/>
                    <a:pt x="96679" y="39529"/>
                    <a:pt x="73819" y="58579"/>
                  </a:cubicBezTo>
                  <a:cubicBezTo>
                    <a:pt x="68104" y="64294"/>
                    <a:pt x="64294" y="71914"/>
                    <a:pt x="62389" y="79534"/>
                  </a:cubicBezTo>
                  <a:lnTo>
                    <a:pt x="9049" y="306229"/>
                  </a:lnTo>
                  <a:cubicBezTo>
                    <a:pt x="9049" y="308134"/>
                    <a:pt x="7144" y="311944"/>
                    <a:pt x="7144" y="315754"/>
                  </a:cubicBezTo>
                  <a:cubicBezTo>
                    <a:pt x="7144" y="336709"/>
                    <a:pt x="24289" y="353854"/>
                    <a:pt x="45244" y="353854"/>
                  </a:cubicBezTo>
                  <a:cubicBezTo>
                    <a:pt x="62389" y="353854"/>
                    <a:pt x="77629" y="340519"/>
                    <a:pt x="81439" y="325279"/>
                  </a:cubicBezTo>
                  <a:lnTo>
                    <a:pt x="121444" y="159544"/>
                  </a:lnTo>
                  <a:lnTo>
                    <a:pt x="121444" y="692944"/>
                  </a:lnTo>
                  <a:lnTo>
                    <a:pt x="197644" y="692944"/>
                  </a:lnTo>
                  <a:lnTo>
                    <a:pt x="197644" y="350044"/>
                  </a:lnTo>
                  <a:lnTo>
                    <a:pt x="235744" y="350044"/>
                  </a:lnTo>
                  <a:lnTo>
                    <a:pt x="235744" y="692944"/>
                  </a:lnTo>
                  <a:lnTo>
                    <a:pt x="311944" y="692944"/>
                  </a:lnTo>
                  <a:lnTo>
                    <a:pt x="311944" y="157639"/>
                  </a:lnTo>
                  <a:lnTo>
                    <a:pt x="351949" y="323374"/>
                  </a:lnTo>
                  <a:cubicBezTo>
                    <a:pt x="355759" y="338614"/>
                    <a:pt x="370999" y="351949"/>
                    <a:pt x="388144" y="351949"/>
                  </a:cubicBezTo>
                  <a:cubicBezTo>
                    <a:pt x="409099" y="351949"/>
                    <a:pt x="426244" y="334804"/>
                    <a:pt x="426244" y="313849"/>
                  </a:cubicBezTo>
                  <a:cubicBezTo>
                    <a:pt x="426244" y="310039"/>
                    <a:pt x="424339" y="306229"/>
                    <a:pt x="424339" y="3043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124" name="Γραφικό 101" descr="Άνδρας">
            <a:extLst>
              <a:ext uri="{FF2B5EF4-FFF2-40B4-BE49-F238E27FC236}">
                <a16:creationId xmlns:a16="http://schemas.microsoft.com/office/drawing/2014/main" xmlns="" id="{53C3B64C-4680-487F-B8FA-AA87406A03FC}"/>
              </a:ext>
            </a:extLst>
          </p:cNvPr>
          <p:cNvGrpSpPr/>
          <p:nvPr/>
        </p:nvGrpSpPr>
        <p:grpSpPr>
          <a:xfrm>
            <a:off x="4335840" y="5601510"/>
            <a:ext cx="639626" cy="588958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5" name="Ελεύθερη σχεδίαση: Σχήμα 124">
              <a:extLst>
                <a:ext uri="{FF2B5EF4-FFF2-40B4-BE49-F238E27FC236}">
                  <a16:creationId xmlns:a16="http://schemas.microsoft.com/office/drawing/2014/main" xmlns="" id="{D82400D0-92E7-4BB0-8F47-F84F712D16D1}"/>
                </a:ext>
              </a:extLst>
            </p:cNvPr>
            <p:cNvSpPr/>
            <p:nvPr/>
          </p:nvSpPr>
          <p:spPr>
            <a:xfrm>
              <a:off x="6012656" y="2993231"/>
              <a:ext cx="161925" cy="161925"/>
            </a:xfrm>
            <a:custGeom>
              <a:avLst/>
              <a:gdLst>
                <a:gd name="connsiteX0" fmla="*/ 159544 w 161925"/>
                <a:gd name="connsiteY0" fmla="*/ 83344 h 161925"/>
                <a:gd name="connsiteX1" fmla="*/ 83344 w 161925"/>
                <a:gd name="connsiteY1" fmla="*/ 159544 h 161925"/>
                <a:gd name="connsiteX2" fmla="*/ 7144 w 161925"/>
                <a:gd name="connsiteY2" fmla="*/ 83344 h 161925"/>
                <a:gd name="connsiteX3" fmla="*/ 83344 w 161925"/>
                <a:gd name="connsiteY3" fmla="*/ 7144 h 161925"/>
                <a:gd name="connsiteX4" fmla="*/ 159544 w 161925"/>
                <a:gd name="connsiteY4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9544" y="83344"/>
                  </a:moveTo>
                  <a:cubicBezTo>
                    <a:pt x="159544" y="125428"/>
                    <a:pt x="125428" y="159544"/>
                    <a:pt x="83344" y="159544"/>
                  </a:cubicBezTo>
                  <a:cubicBezTo>
                    <a:pt x="41260" y="159544"/>
                    <a:pt x="7144" y="125428"/>
                    <a:pt x="7144" y="83344"/>
                  </a:cubicBezTo>
                  <a:cubicBezTo>
                    <a:pt x="7144" y="41260"/>
                    <a:pt x="41260" y="7144"/>
                    <a:pt x="83344" y="7144"/>
                  </a:cubicBezTo>
                  <a:cubicBezTo>
                    <a:pt x="125428" y="7144"/>
                    <a:pt x="159544" y="41260"/>
                    <a:pt x="159544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26" name="Ελεύθερη σχεδίαση: Σχήμα 125">
              <a:extLst>
                <a:ext uri="{FF2B5EF4-FFF2-40B4-BE49-F238E27FC236}">
                  <a16:creationId xmlns:a16="http://schemas.microsoft.com/office/drawing/2014/main" xmlns="" id="{C29C86E6-BC2E-428B-A847-5C497805209E}"/>
                </a:ext>
              </a:extLst>
            </p:cNvPr>
            <p:cNvSpPr/>
            <p:nvPr/>
          </p:nvSpPr>
          <p:spPr>
            <a:xfrm>
              <a:off x="5879306" y="3164681"/>
              <a:ext cx="428625" cy="695325"/>
            </a:xfrm>
            <a:custGeom>
              <a:avLst/>
              <a:gdLst>
                <a:gd name="connsiteX0" fmla="*/ 424339 w 428625"/>
                <a:gd name="connsiteY0" fmla="*/ 304324 h 695325"/>
                <a:gd name="connsiteX1" fmla="*/ 370999 w 428625"/>
                <a:gd name="connsiteY1" fmla="*/ 77629 h 695325"/>
                <a:gd name="connsiteX2" fmla="*/ 359569 w 428625"/>
                <a:gd name="connsiteY2" fmla="*/ 56674 h 695325"/>
                <a:gd name="connsiteX3" fmla="*/ 279559 w 428625"/>
                <a:gd name="connsiteY3" fmla="*/ 14764 h 695325"/>
                <a:gd name="connsiteX4" fmla="*/ 216694 w 428625"/>
                <a:gd name="connsiteY4" fmla="*/ 7144 h 695325"/>
                <a:gd name="connsiteX5" fmla="*/ 153829 w 428625"/>
                <a:gd name="connsiteY5" fmla="*/ 16669 h 695325"/>
                <a:gd name="connsiteX6" fmla="*/ 73819 w 428625"/>
                <a:gd name="connsiteY6" fmla="*/ 58579 h 695325"/>
                <a:gd name="connsiteX7" fmla="*/ 62389 w 428625"/>
                <a:gd name="connsiteY7" fmla="*/ 79534 h 695325"/>
                <a:gd name="connsiteX8" fmla="*/ 9049 w 428625"/>
                <a:gd name="connsiteY8" fmla="*/ 306229 h 695325"/>
                <a:gd name="connsiteX9" fmla="*/ 7144 w 428625"/>
                <a:gd name="connsiteY9" fmla="*/ 315754 h 695325"/>
                <a:gd name="connsiteX10" fmla="*/ 45244 w 428625"/>
                <a:gd name="connsiteY10" fmla="*/ 353854 h 695325"/>
                <a:gd name="connsiteX11" fmla="*/ 81439 w 428625"/>
                <a:gd name="connsiteY11" fmla="*/ 325279 h 695325"/>
                <a:gd name="connsiteX12" fmla="*/ 121444 w 428625"/>
                <a:gd name="connsiteY12" fmla="*/ 159544 h 695325"/>
                <a:gd name="connsiteX13" fmla="*/ 121444 w 428625"/>
                <a:gd name="connsiteY13" fmla="*/ 692944 h 695325"/>
                <a:gd name="connsiteX14" fmla="*/ 197644 w 428625"/>
                <a:gd name="connsiteY14" fmla="*/ 692944 h 695325"/>
                <a:gd name="connsiteX15" fmla="*/ 197644 w 428625"/>
                <a:gd name="connsiteY15" fmla="*/ 350044 h 695325"/>
                <a:gd name="connsiteX16" fmla="*/ 235744 w 428625"/>
                <a:gd name="connsiteY16" fmla="*/ 350044 h 695325"/>
                <a:gd name="connsiteX17" fmla="*/ 235744 w 428625"/>
                <a:gd name="connsiteY17" fmla="*/ 692944 h 695325"/>
                <a:gd name="connsiteX18" fmla="*/ 311944 w 428625"/>
                <a:gd name="connsiteY18" fmla="*/ 692944 h 695325"/>
                <a:gd name="connsiteX19" fmla="*/ 311944 w 428625"/>
                <a:gd name="connsiteY19" fmla="*/ 157639 h 695325"/>
                <a:gd name="connsiteX20" fmla="*/ 351949 w 428625"/>
                <a:gd name="connsiteY20" fmla="*/ 323374 h 695325"/>
                <a:gd name="connsiteX21" fmla="*/ 388144 w 428625"/>
                <a:gd name="connsiteY21" fmla="*/ 351949 h 695325"/>
                <a:gd name="connsiteX22" fmla="*/ 426244 w 428625"/>
                <a:gd name="connsiteY22" fmla="*/ 313849 h 695325"/>
                <a:gd name="connsiteX23" fmla="*/ 424339 w 428625"/>
                <a:gd name="connsiteY23" fmla="*/ 304324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28625" h="695325">
                  <a:moveTo>
                    <a:pt x="424339" y="304324"/>
                  </a:moveTo>
                  <a:lnTo>
                    <a:pt x="370999" y="77629"/>
                  </a:lnTo>
                  <a:cubicBezTo>
                    <a:pt x="369094" y="70009"/>
                    <a:pt x="365284" y="62389"/>
                    <a:pt x="359569" y="56674"/>
                  </a:cubicBezTo>
                  <a:cubicBezTo>
                    <a:pt x="336709" y="37624"/>
                    <a:pt x="310039" y="24289"/>
                    <a:pt x="279559" y="14764"/>
                  </a:cubicBezTo>
                  <a:cubicBezTo>
                    <a:pt x="258604" y="10954"/>
                    <a:pt x="237649" y="7144"/>
                    <a:pt x="216694" y="7144"/>
                  </a:cubicBezTo>
                  <a:cubicBezTo>
                    <a:pt x="195739" y="7144"/>
                    <a:pt x="174784" y="10954"/>
                    <a:pt x="153829" y="16669"/>
                  </a:cubicBezTo>
                  <a:cubicBezTo>
                    <a:pt x="123349" y="24289"/>
                    <a:pt x="96679" y="39529"/>
                    <a:pt x="73819" y="58579"/>
                  </a:cubicBezTo>
                  <a:cubicBezTo>
                    <a:pt x="68104" y="64294"/>
                    <a:pt x="64294" y="71914"/>
                    <a:pt x="62389" y="79534"/>
                  </a:cubicBezTo>
                  <a:lnTo>
                    <a:pt x="9049" y="306229"/>
                  </a:lnTo>
                  <a:cubicBezTo>
                    <a:pt x="9049" y="308134"/>
                    <a:pt x="7144" y="311944"/>
                    <a:pt x="7144" y="315754"/>
                  </a:cubicBezTo>
                  <a:cubicBezTo>
                    <a:pt x="7144" y="336709"/>
                    <a:pt x="24289" y="353854"/>
                    <a:pt x="45244" y="353854"/>
                  </a:cubicBezTo>
                  <a:cubicBezTo>
                    <a:pt x="62389" y="353854"/>
                    <a:pt x="77629" y="340519"/>
                    <a:pt x="81439" y="325279"/>
                  </a:cubicBezTo>
                  <a:lnTo>
                    <a:pt x="121444" y="159544"/>
                  </a:lnTo>
                  <a:lnTo>
                    <a:pt x="121444" y="692944"/>
                  </a:lnTo>
                  <a:lnTo>
                    <a:pt x="197644" y="692944"/>
                  </a:lnTo>
                  <a:lnTo>
                    <a:pt x="197644" y="350044"/>
                  </a:lnTo>
                  <a:lnTo>
                    <a:pt x="235744" y="350044"/>
                  </a:lnTo>
                  <a:lnTo>
                    <a:pt x="235744" y="692944"/>
                  </a:lnTo>
                  <a:lnTo>
                    <a:pt x="311944" y="692944"/>
                  </a:lnTo>
                  <a:lnTo>
                    <a:pt x="311944" y="157639"/>
                  </a:lnTo>
                  <a:lnTo>
                    <a:pt x="351949" y="323374"/>
                  </a:lnTo>
                  <a:cubicBezTo>
                    <a:pt x="355759" y="338614"/>
                    <a:pt x="370999" y="351949"/>
                    <a:pt x="388144" y="351949"/>
                  </a:cubicBezTo>
                  <a:cubicBezTo>
                    <a:pt x="409099" y="351949"/>
                    <a:pt x="426244" y="334804"/>
                    <a:pt x="426244" y="313849"/>
                  </a:cubicBezTo>
                  <a:cubicBezTo>
                    <a:pt x="426244" y="310039"/>
                    <a:pt x="424339" y="306229"/>
                    <a:pt x="424339" y="3043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127" name="Text Placeholder 24">
            <a:extLst>
              <a:ext uri="{FF2B5EF4-FFF2-40B4-BE49-F238E27FC236}">
                <a16:creationId xmlns:a16="http://schemas.microsoft.com/office/drawing/2014/main" xmlns="" id="{CA27F913-B5C6-4FF4-82C4-883909121C9D}"/>
              </a:ext>
            </a:extLst>
          </p:cNvPr>
          <p:cNvSpPr txBox="1">
            <a:spLocks/>
          </p:cNvSpPr>
          <p:nvPr/>
        </p:nvSpPr>
        <p:spPr>
          <a:xfrm>
            <a:off x="7035924" y="1825708"/>
            <a:ext cx="4860290" cy="35782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Όπως δείχνει το διπλανό </a:t>
            </a:r>
            <a:r>
              <a:rPr lang="el-GR" sz="1600" b="1" dirty="0"/>
              <a:t>Σχήμα:</a:t>
            </a:r>
          </a:p>
          <a:p>
            <a:pPr algn="ctr"/>
            <a:endParaRPr lang="el-GR" sz="1600" b="1" dirty="0"/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600" dirty="0"/>
              <a:t>Κάθε άτομο-μέλος της οργάνωσης συνδέεται με την εκτέλεση ενός συγκεκριμένου έργου (</a:t>
            </a:r>
            <a:r>
              <a:rPr lang="el-GR" sz="1600" b="1" dirty="0"/>
              <a:t>κουκίδα</a:t>
            </a:r>
            <a:r>
              <a:rPr lang="el-GR" sz="1600" dirty="0"/>
              <a:t>)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600" dirty="0"/>
              <a:t>Τα άτομα-μέλη ομαδοποιούνται σε λειτουργικές ομάδες (</a:t>
            </a:r>
            <a:r>
              <a:rPr lang="el-GR" sz="1600" b="1" dirty="0"/>
              <a:t>τρίγωνα</a:t>
            </a:r>
            <a:r>
              <a:rPr lang="el-GR" sz="1600" dirty="0"/>
              <a:t>)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600" dirty="0"/>
              <a:t>Το περιβάλλον της οργάνωσης δεν είναι αδιαφοροποίητο, αλλά  διαχωρισμένο σε διάφορους τομείς (</a:t>
            </a:r>
            <a:r>
              <a:rPr lang="el-GR" sz="1600" b="1" dirty="0"/>
              <a:t>κύκλους</a:t>
            </a:r>
            <a:r>
              <a:rPr lang="el-GR" sz="1600" dirty="0"/>
              <a:t>)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600" dirty="0"/>
              <a:t>Ορισμένα άτομα- μέλη συνδέονται με τους τομείς αυτούς, καθώς το ιδιαίτερο έργο που τους έχει ανατεθεί συνίσταται στην </a:t>
            </a:r>
            <a:r>
              <a:rPr lang="el-GR" sz="1600" b="1" dirty="0"/>
              <a:t>διενέργεια συναλλαγών </a:t>
            </a:r>
            <a:r>
              <a:rPr lang="el-GR" sz="1600" dirty="0"/>
              <a:t>με εκείνον ακριβώς τον τομέα του περιβάλλοντος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l-GR" sz="1600" dirty="0"/>
          </a:p>
          <a:p>
            <a:pPr algn="ctr"/>
            <a:endParaRPr lang="el-GR" sz="1600" dirty="0"/>
          </a:p>
          <a:p>
            <a:pPr algn="ctr"/>
            <a:r>
              <a:rPr lang="el-GR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24332427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69">
            <a:extLst>
              <a:ext uri="{FF2B5EF4-FFF2-40B4-BE49-F238E27FC236}">
                <a16:creationId xmlns:a16="http://schemas.microsoft.com/office/drawing/2014/main" xmlns="" id="{6753252F-4873-4F63-801D-CC719279A7D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xmlns="" id="{047C8CCB-F95D-4249-92DD-651249D353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l-GR" sz="1800" dirty="0">
                <a:solidFill>
                  <a:schemeClr val="bg1"/>
                </a:solidFill>
              </a:rPr>
              <a:t>Παραδείγματα </a:t>
            </a:r>
            <a:r>
              <a:rPr lang="el-GR" sz="1800" dirty="0" err="1">
                <a:solidFill>
                  <a:schemeClr val="bg1"/>
                </a:solidFill>
              </a:rPr>
              <a:t>οργανωσιακών</a:t>
            </a:r>
            <a:r>
              <a:rPr lang="el-GR" sz="1800" dirty="0">
                <a:solidFill>
                  <a:schemeClr val="bg1"/>
                </a:solidFill>
              </a:rPr>
              <a:t> μονάδων  &amp; των </a:t>
            </a:r>
            <a:r>
              <a:rPr lang="el-GR" sz="1800" dirty="0" smtClean="0">
                <a:solidFill>
                  <a:schemeClr val="bg1"/>
                </a:solidFill>
              </a:rPr>
              <a:t>αντίστοιχων  </a:t>
            </a:r>
            <a:r>
              <a:rPr lang="el-GR" sz="1800" dirty="0">
                <a:solidFill>
                  <a:schemeClr val="bg1"/>
                </a:solidFill>
              </a:rPr>
              <a:t>τομέων του περιβάλλοντός τους</a:t>
            </a:r>
          </a:p>
        </p:txBody>
      </p:sp>
      <p:graphicFrame>
        <p:nvGraphicFramePr>
          <p:cNvPr id="8" name="Πίνακας 7">
            <a:extLst>
              <a:ext uri="{FF2B5EF4-FFF2-40B4-BE49-F238E27FC236}">
                <a16:creationId xmlns:a16="http://schemas.microsoft.com/office/drawing/2014/main" xmlns="" id="{418681D4-7ABB-4C85-8E38-E5790578BB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0330980"/>
              </p:ext>
            </p:extLst>
          </p:nvPr>
        </p:nvGraphicFramePr>
        <p:xfrm>
          <a:off x="3553907" y="0"/>
          <a:ext cx="7939788" cy="6585949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3638474">
                  <a:extLst>
                    <a:ext uri="{9D8B030D-6E8A-4147-A177-3AD203B41FA5}">
                      <a16:colId xmlns:a16="http://schemas.microsoft.com/office/drawing/2014/main" xmlns="" val="491471675"/>
                    </a:ext>
                  </a:extLst>
                </a:gridCol>
                <a:gridCol w="4301314">
                  <a:extLst>
                    <a:ext uri="{9D8B030D-6E8A-4147-A177-3AD203B41FA5}">
                      <a16:colId xmlns:a16="http://schemas.microsoft.com/office/drawing/2014/main" xmlns="" val="1356184372"/>
                    </a:ext>
                  </a:extLst>
                </a:gridCol>
              </a:tblGrid>
              <a:tr h="760742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l-GR" sz="1600" u="none" strike="noStrike" dirty="0">
                        <a:effectLst/>
                      </a:endParaRPr>
                    </a:p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600" u="none" strike="noStrike" dirty="0" err="1">
                          <a:effectLst/>
                        </a:rPr>
                        <a:t>Οργανωσιακή</a:t>
                      </a:r>
                      <a:r>
                        <a:rPr lang="el-GR" sz="1600" u="none" strike="noStrike" dirty="0">
                          <a:effectLst/>
                        </a:rPr>
                        <a:t> Μονάδα</a:t>
                      </a:r>
                      <a:endParaRPr lang="el-GR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697" marR="51697" marT="25848" marB="25848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600" u="none" strike="noStrike" dirty="0">
                          <a:effectLst/>
                        </a:rPr>
                        <a:t> </a:t>
                      </a:r>
                    </a:p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600" u="none" strike="noStrike" dirty="0">
                          <a:effectLst/>
                        </a:rPr>
                        <a:t>Αντίστοιχος τομέας Περιβάλλοντος</a:t>
                      </a:r>
                    </a:p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l-GR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697" marR="51697" marT="25848" marB="25848"/>
                </a:tc>
                <a:extLst>
                  <a:ext uri="{0D108BD9-81ED-4DB2-BD59-A6C34878D82A}">
                    <a16:rowId xmlns:a16="http://schemas.microsoft.com/office/drawing/2014/main" xmlns="" val="3774625885"/>
                  </a:ext>
                </a:extLst>
              </a:tr>
              <a:tr h="53636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 dirty="0">
                          <a:effectLst/>
                        </a:rPr>
                        <a:t>Πωλήσεις</a:t>
                      </a:r>
                    </a:p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 dirty="0">
                          <a:effectLst/>
                        </a:rPr>
                        <a:t> </a:t>
                      </a:r>
                      <a:endParaRPr lang="el-GR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697" marR="51697" marT="25848" marB="25848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 dirty="0">
                          <a:effectLst/>
                        </a:rPr>
                        <a:t>Πελάτες και Ανταγωνιστές</a:t>
                      </a:r>
                      <a:endParaRPr lang="el-GR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697" marR="51697" marT="25848" marB="25848"/>
                </a:tc>
                <a:extLst>
                  <a:ext uri="{0D108BD9-81ED-4DB2-BD59-A6C34878D82A}">
                    <a16:rowId xmlns:a16="http://schemas.microsoft.com/office/drawing/2014/main" xmlns="" val="2562008066"/>
                  </a:ext>
                </a:extLst>
              </a:tr>
              <a:tr h="53636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>
                          <a:effectLst/>
                        </a:rPr>
                        <a:t>Έρευνα</a:t>
                      </a:r>
                    </a:p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>
                          <a:effectLst/>
                        </a:rPr>
                        <a:t> </a:t>
                      </a:r>
                      <a:endParaRPr lang="el-GR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697" marR="51697" marT="25848" marB="25848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 dirty="0">
                          <a:effectLst/>
                        </a:rPr>
                        <a:t>Επιστήμη &amp; Τεχνολογία</a:t>
                      </a:r>
                      <a:endParaRPr lang="el-GR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697" marR="51697" marT="25848" marB="25848"/>
                </a:tc>
                <a:extLst>
                  <a:ext uri="{0D108BD9-81ED-4DB2-BD59-A6C34878D82A}">
                    <a16:rowId xmlns:a16="http://schemas.microsoft.com/office/drawing/2014/main" xmlns="" val="113832363"/>
                  </a:ext>
                </a:extLst>
              </a:tr>
              <a:tr h="53636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>
                          <a:effectLst/>
                        </a:rPr>
                        <a:t>Παραγωγή και μηχανολογικό τμήμα</a:t>
                      </a:r>
                      <a:endParaRPr lang="el-GR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697" marR="51697" marT="25848" marB="25848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 dirty="0">
                          <a:effectLst/>
                        </a:rPr>
                        <a:t>Τεχνολογία &amp; προμηθευτές μηχανολογικού εξοπλισμού</a:t>
                      </a:r>
                    </a:p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 dirty="0">
                          <a:effectLst/>
                        </a:rPr>
                        <a:t> </a:t>
                      </a:r>
                      <a:endParaRPr lang="el-GR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697" marR="51697" marT="25848" marB="25848"/>
                </a:tc>
                <a:extLst>
                  <a:ext uri="{0D108BD9-81ED-4DB2-BD59-A6C34878D82A}">
                    <a16:rowId xmlns:a16="http://schemas.microsoft.com/office/drawing/2014/main" xmlns="" val="504128327"/>
                  </a:ext>
                </a:extLst>
              </a:tr>
              <a:tr h="53636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>
                          <a:effectLst/>
                        </a:rPr>
                        <a:t>Προμήθειες</a:t>
                      </a:r>
                      <a:endParaRPr lang="el-GR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697" marR="51697" marT="25848" marB="25848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 dirty="0">
                          <a:effectLst/>
                        </a:rPr>
                        <a:t>Προμηθευτές</a:t>
                      </a:r>
                    </a:p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 dirty="0">
                          <a:effectLst/>
                        </a:rPr>
                        <a:t> </a:t>
                      </a:r>
                      <a:endParaRPr lang="el-GR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697" marR="51697" marT="25848" marB="25848"/>
                </a:tc>
                <a:extLst>
                  <a:ext uri="{0D108BD9-81ED-4DB2-BD59-A6C34878D82A}">
                    <a16:rowId xmlns:a16="http://schemas.microsoft.com/office/drawing/2014/main" xmlns="" val="4066253055"/>
                  </a:ext>
                </a:extLst>
              </a:tr>
              <a:tr h="53636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>
                          <a:effectLst/>
                        </a:rPr>
                        <a:t>Οικονομική Υπηρεσία</a:t>
                      </a:r>
                      <a:endParaRPr lang="el-GR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697" marR="51697" marT="25848" marB="25848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 dirty="0" err="1">
                          <a:effectLst/>
                        </a:rPr>
                        <a:t>Χρηματο</a:t>
                      </a:r>
                      <a:r>
                        <a:rPr lang="el-GR" sz="1400" u="none" strike="noStrike" dirty="0">
                          <a:effectLst/>
                        </a:rPr>
                        <a:t>-οικονομικοί φορείς</a:t>
                      </a:r>
                    </a:p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 dirty="0">
                          <a:effectLst/>
                        </a:rPr>
                        <a:t> </a:t>
                      </a:r>
                      <a:endParaRPr lang="el-GR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697" marR="51697" marT="25848" marB="25848"/>
                </a:tc>
                <a:extLst>
                  <a:ext uri="{0D108BD9-81ED-4DB2-BD59-A6C34878D82A}">
                    <a16:rowId xmlns:a16="http://schemas.microsoft.com/office/drawing/2014/main" xmlns="" val="1977213073"/>
                  </a:ext>
                </a:extLst>
              </a:tr>
              <a:tr h="53636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>
                          <a:effectLst/>
                        </a:rPr>
                        <a:t>Διεύθυνση Προσωπικού</a:t>
                      </a:r>
                    </a:p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>
                          <a:effectLst/>
                        </a:rPr>
                        <a:t> </a:t>
                      </a:r>
                      <a:endParaRPr lang="el-GR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697" marR="51697" marT="25848" marB="25848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 dirty="0">
                          <a:effectLst/>
                        </a:rPr>
                        <a:t>Αγορά εργασίας</a:t>
                      </a:r>
                      <a:endParaRPr lang="el-GR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697" marR="51697" marT="25848" marB="25848"/>
                </a:tc>
                <a:extLst>
                  <a:ext uri="{0D108BD9-81ED-4DB2-BD59-A6C34878D82A}">
                    <a16:rowId xmlns:a16="http://schemas.microsoft.com/office/drawing/2014/main" xmlns="" val="3072260668"/>
                  </a:ext>
                </a:extLst>
              </a:tr>
              <a:tr h="594541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 dirty="0">
                          <a:effectLst/>
                        </a:rPr>
                        <a:t>Δημόσιες Σχέσεις</a:t>
                      </a:r>
                      <a:endParaRPr lang="el-GR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697" marR="51697" marT="25848" marB="25848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 dirty="0">
                          <a:effectLst/>
                        </a:rPr>
                        <a:t>Μέσα Ενημέρωσης και Νομοθετικά Σώματα</a:t>
                      </a:r>
                      <a:endParaRPr lang="el-GR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697" marR="51697" marT="25848" marB="25848"/>
                </a:tc>
                <a:extLst>
                  <a:ext uri="{0D108BD9-81ED-4DB2-BD59-A6C34878D82A}">
                    <a16:rowId xmlns:a16="http://schemas.microsoft.com/office/drawing/2014/main" xmlns="" val="3329974031"/>
                  </a:ext>
                </a:extLst>
              </a:tr>
              <a:tr h="472025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>
                          <a:effectLst/>
                        </a:rPr>
                        <a:t>Δικαστική (Νομική) Υπηρεσία</a:t>
                      </a:r>
                    </a:p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>
                          <a:effectLst/>
                        </a:rPr>
                        <a:t> </a:t>
                      </a:r>
                      <a:endParaRPr lang="el-GR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697" marR="51697" marT="25848" marB="25848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400" u="none" strike="noStrike" dirty="0">
                          <a:effectLst/>
                        </a:rPr>
                        <a:t>Κρατικές Αρχές (Υπηρεσίες)</a:t>
                      </a:r>
                      <a:endParaRPr lang="el-GR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697" marR="51697" marT="25848" marB="25848"/>
                </a:tc>
                <a:extLst>
                  <a:ext uri="{0D108BD9-81ED-4DB2-BD59-A6C34878D82A}">
                    <a16:rowId xmlns:a16="http://schemas.microsoft.com/office/drawing/2014/main" xmlns="" val="2317553661"/>
                  </a:ext>
                </a:extLst>
              </a:tr>
            </a:tbl>
          </a:graphicData>
        </a:graphic>
      </p:graphicFrame>
      <p:cxnSp>
        <p:nvCxnSpPr>
          <p:cNvPr id="13" name="Ευθεία γραμμή σύνδεσης 12">
            <a:extLst>
              <a:ext uri="{FF2B5EF4-FFF2-40B4-BE49-F238E27FC236}">
                <a16:creationId xmlns:a16="http://schemas.microsoft.com/office/drawing/2014/main" xmlns="" id="{F2E12A31-1776-454D-A196-21B68BF86EBA}"/>
              </a:ext>
            </a:extLst>
          </p:cNvPr>
          <p:cNvCxnSpPr>
            <a:cxnSpLocks/>
          </p:cNvCxnSpPr>
          <p:nvPr/>
        </p:nvCxnSpPr>
        <p:spPr>
          <a:xfrm>
            <a:off x="7105134" y="123570"/>
            <a:ext cx="0" cy="64623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Θέση αριθμού διαφάνειας 3">
            <a:extLst>
              <a:ext uri="{FF2B5EF4-FFF2-40B4-BE49-F238E27FC236}">
                <a16:creationId xmlns:a16="http://schemas.microsoft.com/office/drawing/2014/main" xmlns="" id="{198BE4BA-75B6-4E05-AF9A-E28D7C490C87}"/>
              </a:ext>
            </a:extLst>
          </p:cNvPr>
          <p:cNvSpPr txBox="1">
            <a:spLocks/>
          </p:cNvSpPr>
          <p:nvPr/>
        </p:nvSpPr>
        <p:spPr>
          <a:xfrm>
            <a:off x="11446179" y="6356350"/>
            <a:ext cx="537262" cy="36512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 rtl="0">
              <a:defRPr lang="en-US"/>
            </a:defPPr>
            <a:lvl1pPr algn="ctr">
              <a:defRPr sz="1600" b="1" i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B51A1E-902D-48AF-9020-955120F399B6}" type="slidenum">
              <a:rPr lang="el-GR"/>
              <a:pPr/>
              <a:t>66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310320685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r>
              <a:rPr lang="el-GR" sz="2800" b="1" dirty="0"/>
              <a:t>Βασικά στοιχεία σχεδιασμού υποσυστημάτων</a:t>
            </a:r>
            <a:endParaRPr lang="el-GR" sz="2800" dirty="0"/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tretch>
            <a:fillRect/>
          </a:stretch>
        </p:blipFill>
        <p:spPr>
          <a:xfrm>
            <a:off x="9713594" y="767558"/>
            <a:ext cx="1872000" cy="1865922"/>
          </a:xfrm>
        </p:spPr>
      </p:pic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67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>
            <a:extLst>
              <a:ext uri="{FF2B5EF4-FFF2-40B4-BE49-F238E27FC236}">
                <a16:creationId xmlns:a16="http://schemas.microsoft.com/office/drawing/2014/main" xmlns="" id="{D84BD926-C760-4DAE-80C0-7BA1F6D4F535}"/>
              </a:ext>
            </a:extLst>
          </p:cNvPr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>
            <a:extLst>
              <a:ext uri="{FF2B5EF4-FFF2-40B4-BE49-F238E27FC236}">
                <a16:creationId xmlns:a16="http://schemas.microsoft.com/office/drawing/2014/main" xmlns="" id="{059D96B5-82D3-405D-B465-77AC6ECA8146}"/>
              </a:ext>
            </a:extLst>
          </p:cNvPr>
          <p:cNvSpPr txBox="1">
            <a:spLocks/>
          </p:cNvSpPr>
          <p:nvPr/>
        </p:nvSpPr>
        <p:spPr>
          <a:xfrm>
            <a:off x="610481" y="3248634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Τμήμα ή μονάδα εργασίας που έχει επικεφαλής ένα </a:t>
            </a:r>
            <a:r>
              <a:rPr lang="el-GR" sz="1600" b="1" dirty="0" err="1"/>
              <a:t>manager</a:t>
            </a:r>
            <a:endParaRPr lang="el-GR" sz="1600" b="1" dirty="0"/>
          </a:p>
        </p:txBody>
      </p:sp>
      <p:sp>
        <p:nvSpPr>
          <p:cNvPr id="20" name="Θέση κειμένου 5">
            <a:extLst>
              <a:ext uri="{FF2B5EF4-FFF2-40B4-BE49-F238E27FC236}">
                <a16:creationId xmlns:a16="http://schemas.microsoft.com/office/drawing/2014/main" xmlns="" id="{C884C3C2-0F88-4D3C-8E7A-998E967553B5}"/>
              </a:ext>
            </a:extLst>
          </p:cNvPr>
          <p:cNvSpPr txBox="1">
            <a:spLocks/>
          </p:cNvSpPr>
          <p:nvPr/>
        </p:nvSpPr>
        <p:spPr>
          <a:xfrm>
            <a:off x="4380254" y="3248634"/>
            <a:ext cx="2131082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Λειτουργεί ως μικρότερο μέρος του ευρύτερου οργανισμού</a:t>
            </a:r>
          </a:p>
        </p:txBody>
      </p:sp>
      <p:sp>
        <p:nvSpPr>
          <p:cNvPr id="26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58C2BD62-295E-40DD-B479-BDB1A2925D7E}"/>
              </a:ext>
            </a:extLst>
          </p:cNvPr>
          <p:cNvSpPr/>
          <p:nvPr/>
        </p:nvSpPr>
        <p:spPr>
          <a:xfrm rot="10800000" flipV="1">
            <a:off x="610481" y="2971405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16A8833F-422B-4B2D-A8B7-E0351A04DE50}"/>
              </a:ext>
            </a:extLst>
          </p:cNvPr>
          <p:cNvSpPr/>
          <p:nvPr/>
        </p:nvSpPr>
        <p:spPr>
          <a:xfrm rot="10800000" flipV="1">
            <a:off x="4157908" y="3020451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xmlns="" id="{64FA7217-53EE-48A4-884E-265AADD5AC21}"/>
              </a:ext>
            </a:extLst>
          </p:cNvPr>
          <p:cNvSpPr txBox="1">
            <a:spLocks/>
          </p:cNvSpPr>
          <p:nvPr/>
        </p:nvSpPr>
        <p:spPr>
          <a:xfrm>
            <a:off x="1202429" y="644118"/>
            <a:ext cx="4860290" cy="50175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2800" b="1" dirty="0"/>
              <a:t>Υποσύστημα</a:t>
            </a:r>
          </a:p>
          <a:p>
            <a:pPr algn="ctr"/>
            <a:endParaRPr lang="el-GR" sz="2800" b="1" dirty="0"/>
          </a:p>
          <a:p>
            <a:pPr algn="ctr"/>
            <a:r>
              <a:rPr lang="el-GR" sz="2800" b="1" dirty="0"/>
              <a:t> </a:t>
            </a:r>
          </a:p>
        </p:txBody>
      </p:sp>
      <p:pic>
        <p:nvPicPr>
          <p:cNvPr id="22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8E0EA787-D662-4DBD-AC9A-5AFB1D7F73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092" y="708866"/>
            <a:ext cx="4409654" cy="246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Θέση εικόνας 10" descr="σχέδια μεταλλικών ραφιών βιβλίων σε οροφή">
            <a:extLst>
              <a:ext uri="{FF2B5EF4-FFF2-40B4-BE49-F238E27FC236}">
                <a16:creationId xmlns:a16="http://schemas.microsoft.com/office/drawing/2014/main" xmlns="" id="{F7562ABF-22C5-426E-9C4C-8E6B8C6427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0650" y="686640"/>
            <a:ext cx="4479096" cy="2489502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noFill/>
            <a:prstDash val="solid"/>
            <a:miter lim="800000"/>
          </a:ln>
          <a:effectLst/>
        </p:spPr>
      </p:pic>
      <p:grpSp>
        <p:nvGrpSpPr>
          <p:cNvPr id="9" name="Γραφικό 5" descr="Χρήστης">
            <a:extLst>
              <a:ext uri="{FF2B5EF4-FFF2-40B4-BE49-F238E27FC236}">
                <a16:creationId xmlns:a16="http://schemas.microsoft.com/office/drawing/2014/main" xmlns="" id="{1065448E-FE46-4C4B-8BE1-84D3E78FF7A1}"/>
              </a:ext>
            </a:extLst>
          </p:cNvPr>
          <p:cNvGrpSpPr/>
          <p:nvPr/>
        </p:nvGrpSpPr>
        <p:grpSpPr>
          <a:xfrm>
            <a:off x="1287343" y="2009152"/>
            <a:ext cx="914400" cy="914400"/>
            <a:chOff x="5638800" y="29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1" name="Ελεύθερη σχεδίαση: Σχήμα 10">
              <a:extLst>
                <a:ext uri="{FF2B5EF4-FFF2-40B4-BE49-F238E27FC236}">
                  <a16:creationId xmlns:a16="http://schemas.microsoft.com/office/drawing/2014/main" xmlns="" id="{51BCDC12-E46E-4B5F-A6A1-6144FD8D2E94}"/>
                </a:ext>
              </a:extLst>
            </p:cNvPr>
            <p:cNvSpPr/>
            <p:nvPr/>
          </p:nvSpPr>
          <p:spPr>
            <a:xfrm>
              <a:off x="5936456" y="3098006"/>
              <a:ext cx="314325" cy="314325"/>
            </a:xfrm>
            <a:custGeom>
              <a:avLst/>
              <a:gdLst>
                <a:gd name="connsiteX0" fmla="*/ 311944 w 314325"/>
                <a:gd name="connsiteY0" fmla="*/ 159544 h 314325"/>
                <a:gd name="connsiteX1" fmla="*/ 159544 w 314325"/>
                <a:gd name="connsiteY1" fmla="*/ 311944 h 314325"/>
                <a:gd name="connsiteX2" fmla="*/ 7144 w 314325"/>
                <a:gd name="connsiteY2" fmla="*/ 159544 h 314325"/>
                <a:gd name="connsiteX3" fmla="*/ 159544 w 314325"/>
                <a:gd name="connsiteY3" fmla="*/ 7144 h 314325"/>
                <a:gd name="connsiteX4" fmla="*/ 311944 w 314325"/>
                <a:gd name="connsiteY4" fmla="*/ 1595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14325">
                  <a:moveTo>
                    <a:pt x="311944" y="159544"/>
                  </a:moveTo>
                  <a:cubicBezTo>
                    <a:pt x="311944" y="243712"/>
                    <a:pt x="243712" y="311944"/>
                    <a:pt x="159544" y="311944"/>
                  </a:cubicBezTo>
                  <a:cubicBezTo>
                    <a:pt x="75376" y="311944"/>
                    <a:pt x="7144" y="243712"/>
                    <a:pt x="7144" y="159544"/>
                  </a:cubicBezTo>
                  <a:cubicBezTo>
                    <a:pt x="7144" y="75376"/>
                    <a:pt x="75376" y="7144"/>
                    <a:pt x="159544" y="7144"/>
                  </a:cubicBezTo>
                  <a:cubicBezTo>
                    <a:pt x="243712" y="7144"/>
                    <a:pt x="311944" y="75376"/>
                    <a:pt x="311944" y="1595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5" name="Ελεύθερη σχεδίαση: Σχήμα 14">
              <a:extLst>
                <a:ext uri="{FF2B5EF4-FFF2-40B4-BE49-F238E27FC236}">
                  <a16:creationId xmlns:a16="http://schemas.microsoft.com/office/drawing/2014/main" xmlns="" id="{E1343021-2A33-4771-BB34-070651D22FB7}"/>
                </a:ext>
              </a:extLst>
            </p:cNvPr>
            <p:cNvSpPr/>
            <p:nvPr/>
          </p:nvSpPr>
          <p:spPr>
            <a:xfrm>
              <a:off x="5784056" y="3440906"/>
              <a:ext cx="619125" cy="314325"/>
            </a:xfrm>
            <a:custGeom>
              <a:avLst/>
              <a:gdLst>
                <a:gd name="connsiteX0" fmla="*/ 616744 w 619125"/>
                <a:gd name="connsiteY0" fmla="*/ 311944 h 314325"/>
                <a:gd name="connsiteX1" fmla="*/ 616744 w 619125"/>
                <a:gd name="connsiteY1" fmla="*/ 159544 h 314325"/>
                <a:gd name="connsiteX2" fmla="*/ 586264 w 619125"/>
                <a:gd name="connsiteY2" fmla="*/ 98584 h 314325"/>
                <a:gd name="connsiteX3" fmla="*/ 437674 w 619125"/>
                <a:gd name="connsiteY3" fmla="*/ 26194 h 314325"/>
                <a:gd name="connsiteX4" fmla="*/ 311944 w 619125"/>
                <a:gd name="connsiteY4" fmla="*/ 7144 h 314325"/>
                <a:gd name="connsiteX5" fmla="*/ 186214 w 619125"/>
                <a:gd name="connsiteY5" fmla="*/ 26194 h 314325"/>
                <a:gd name="connsiteX6" fmla="*/ 37624 w 619125"/>
                <a:gd name="connsiteY6" fmla="*/ 98584 h 314325"/>
                <a:gd name="connsiteX7" fmla="*/ 7144 w 619125"/>
                <a:gd name="connsiteY7" fmla="*/ 159544 h 314325"/>
                <a:gd name="connsiteX8" fmla="*/ 7144 w 619125"/>
                <a:gd name="connsiteY8" fmla="*/ 311944 h 314325"/>
                <a:gd name="connsiteX9" fmla="*/ 616744 w 619125"/>
                <a:gd name="connsiteY9" fmla="*/ 3119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125" h="314325">
                  <a:moveTo>
                    <a:pt x="616744" y="311944"/>
                  </a:moveTo>
                  <a:lnTo>
                    <a:pt x="616744" y="159544"/>
                  </a:lnTo>
                  <a:cubicBezTo>
                    <a:pt x="616744" y="136684"/>
                    <a:pt x="605314" y="113824"/>
                    <a:pt x="586264" y="98584"/>
                  </a:cubicBezTo>
                  <a:cubicBezTo>
                    <a:pt x="544354" y="64294"/>
                    <a:pt x="491014" y="41434"/>
                    <a:pt x="437674" y="26194"/>
                  </a:cubicBezTo>
                  <a:cubicBezTo>
                    <a:pt x="399574" y="14764"/>
                    <a:pt x="357664" y="7144"/>
                    <a:pt x="311944" y="7144"/>
                  </a:cubicBezTo>
                  <a:cubicBezTo>
                    <a:pt x="270034" y="7144"/>
                    <a:pt x="228124" y="14764"/>
                    <a:pt x="186214" y="26194"/>
                  </a:cubicBezTo>
                  <a:cubicBezTo>
                    <a:pt x="132874" y="41434"/>
                    <a:pt x="79534" y="68104"/>
                    <a:pt x="37624" y="98584"/>
                  </a:cubicBezTo>
                  <a:cubicBezTo>
                    <a:pt x="18574" y="113824"/>
                    <a:pt x="7144" y="136684"/>
                    <a:pt x="7144" y="159544"/>
                  </a:cubicBezTo>
                  <a:lnTo>
                    <a:pt x="7144" y="311944"/>
                  </a:lnTo>
                  <a:lnTo>
                    <a:pt x="616744" y="3119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19" name="Γραφικό 7" descr="Ιεραρχία">
            <a:extLst>
              <a:ext uri="{FF2B5EF4-FFF2-40B4-BE49-F238E27FC236}">
                <a16:creationId xmlns:a16="http://schemas.microsoft.com/office/drawing/2014/main" xmlns="" id="{E0CBAC1E-BCE0-4068-A133-213526CE9030}"/>
              </a:ext>
            </a:extLst>
          </p:cNvPr>
          <p:cNvGrpSpPr/>
          <p:nvPr/>
        </p:nvGrpSpPr>
        <p:grpSpPr>
          <a:xfrm>
            <a:off x="4982557" y="2067311"/>
            <a:ext cx="914400" cy="914400"/>
            <a:chOff x="5788800" y="312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1" name="Ελεύθερη σχεδίαση: Σχήμα 20">
              <a:extLst>
                <a:ext uri="{FF2B5EF4-FFF2-40B4-BE49-F238E27FC236}">
                  <a16:creationId xmlns:a16="http://schemas.microsoft.com/office/drawing/2014/main" xmlns="" id="{B1322A73-1B71-4B20-8C42-F9FF78CD4454}"/>
                </a:ext>
              </a:extLst>
            </p:cNvPr>
            <p:cNvSpPr/>
            <p:nvPr/>
          </p:nvSpPr>
          <p:spPr>
            <a:xfrm>
              <a:off x="6143606" y="376235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3" name="Ελεύθερη σχεδίαση: Σχήμα 22">
              <a:extLst>
                <a:ext uri="{FF2B5EF4-FFF2-40B4-BE49-F238E27FC236}">
                  <a16:creationId xmlns:a16="http://schemas.microsoft.com/office/drawing/2014/main" xmlns="" id="{73607F6E-FDBC-4E7E-9D75-A5EEB670B5A5}"/>
                </a:ext>
              </a:extLst>
            </p:cNvPr>
            <p:cNvSpPr/>
            <p:nvPr/>
          </p:nvSpPr>
          <p:spPr>
            <a:xfrm>
              <a:off x="6143606" y="324800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4" name="Ελεύθερη σχεδίαση: Σχήμα 23">
              <a:extLst>
                <a:ext uri="{FF2B5EF4-FFF2-40B4-BE49-F238E27FC236}">
                  <a16:creationId xmlns:a16="http://schemas.microsoft.com/office/drawing/2014/main" xmlns="" id="{2F9D43D2-A552-4A53-8CB4-DEE921A163D6}"/>
                </a:ext>
              </a:extLst>
            </p:cNvPr>
            <p:cNvSpPr/>
            <p:nvPr/>
          </p:nvSpPr>
          <p:spPr>
            <a:xfrm>
              <a:off x="5857856" y="376235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5" name="Ελεύθερη σχεδίαση: Σχήμα 24">
              <a:extLst>
                <a:ext uri="{FF2B5EF4-FFF2-40B4-BE49-F238E27FC236}">
                  <a16:creationId xmlns:a16="http://schemas.microsoft.com/office/drawing/2014/main" xmlns="" id="{5E25FED4-43F0-4C4F-B522-5A128A21FE7F}"/>
                </a:ext>
              </a:extLst>
            </p:cNvPr>
            <p:cNvSpPr/>
            <p:nvPr/>
          </p:nvSpPr>
          <p:spPr>
            <a:xfrm>
              <a:off x="6429356" y="376235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8" name="Ελεύθερη σχεδίαση: Σχήμα 27">
              <a:extLst>
                <a:ext uri="{FF2B5EF4-FFF2-40B4-BE49-F238E27FC236}">
                  <a16:creationId xmlns:a16="http://schemas.microsoft.com/office/drawing/2014/main" xmlns="" id="{748C528D-D440-473A-8731-F1F5DF39D77B}"/>
                </a:ext>
              </a:extLst>
            </p:cNvPr>
            <p:cNvSpPr/>
            <p:nvPr/>
          </p:nvSpPr>
          <p:spPr>
            <a:xfrm>
              <a:off x="5934056" y="3419456"/>
              <a:ext cx="619125" cy="314325"/>
            </a:xfrm>
            <a:custGeom>
              <a:avLst/>
              <a:gdLst>
                <a:gd name="connsiteX0" fmla="*/ 330994 w 619125"/>
                <a:gd name="connsiteY0" fmla="*/ 140494 h 314325"/>
                <a:gd name="connsiteX1" fmla="*/ 330994 w 619125"/>
                <a:gd name="connsiteY1" fmla="*/ 7144 h 314325"/>
                <a:gd name="connsiteX2" fmla="*/ 292894 w 619125"/>
                <a:gd name="connsiteY2" fmla="*/ 7144 h 314325"/>
                <a:gd name="connsiteX3" fmla="*/ 292894 w 619125"/>
                <a:gd name="connsiteY3" fmla="*/ 140494 h 314325"/>
                <a:gd name="connsiteX4" fmla="*/ 7144 w 619125"/>
                <a:gd name="connsiteY4" fmla="*/ 140494 h 314325"/>
                <a:gd name="connsiteX5" fmla="*/ 7144 w 619125"/>
                <a:gd name="connsiteY5" fmla="*/ 311944 h 314325"/>
                <a:gd name="connsiteX6" fmla="*/ 45244 w 619125"/>
                <a:gd name="connsiteY6" fmla="*/ 311944 h 314325"/>
                <a:gd name="connsiteX7" fmla="*/ 45244 w 619125"/>
                <a:gd name="connsiteY7" fmla="*/ 178594 h 314325"/>
                <a:gd name="connsiteX8" fmla="*/ 292894 w 619125"/>
                <a:gd name="connsiteY8" fmla="*/ 178594 h 314325"/>
                <a:gd name="connsiteX9" fmla="*/ 292894 w 619125"/>
                <a:gd name="connsiteY9" fmla="*/ 311944 h 314325"/>
                <a:gd name="connsiteX10" fmla="*/ 330994 w 619125"/>
                <a:gd name="connsiteY10" fmla="*/ 311944 h 314325"/>
                <a:gd name="connsiteX11" fmla="*/ 330994 w 619125"/>
                <a:gd name="connsiteY11" fmla="*/ 178594 h 314325"/>
                <a:gd name="connsiteX12" fmla="*/ 578644 w 619125"/>
                <a:gd name="connsiteY12" fmla="*/ 178594 h 314325"/>
                <a:gd name="connsiteX13" fmla="*/ 578644 w 619125"/>
                <a:gd name="connsiteY13" fmla="*/ 311944 h 314325"/>
                <a:gd name="connsiteX14" fmla="*/ 616744 w 619125"/>
                <a:gd name="connsiteY14" fmla="*/ 311944 h 314325"/>
                <a:gd name="connsiteX15" fmla="*/ 616744 w 619125"/>
                <a:gd name="connsiteY15" fmla="*/ 14049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9125" h="314325">
                  <a:moveTo>
                    <a:pt x="330994" y="140494"/>
                  </a:moveTo>
                  <a:lnTo>
                    <a:pt x="330994" y="7144"/>
                  </a:lnTo>
                  <a:lnTo>
                    <a:pt x="292894" y="7144"/>
                  </a:lnTo>
                  <a:lnTo>
                    <a:pt x="292894" y="140494"/>
                  </a:lnTo>
                  <a:lnTo>
                    <a:pt x="7144" y="140494"/>
                  </a:lnTo>
                  <a:lnTo>
                    <a:pt x="7144" y="311944"/>
                  </a:lnTo>
                  <a:lnTo>
                    <a:pt x="45244" y="311944"/>
                  </a:lnTo>
                  <a:lnTo>
                    <a:pt x="45244" y="178594"/>
                  </a:lnTo>
                  <a:lnTo>
                    <a:pt x="292894" y="178594"/>
                  </a:lnTo>
                  <a:lnTo>
                    <a:pt x="292894" y="311944"/>
                  </a:lnTo>
                  <a:lnTo>
                    <a:pt x="330994" y="311944"/>
                  </a:lnTo>
                  <a:lnTo>
                    <a:pt x="330994" y="178594"/>
                  </a:lnTo>
                  <a:lnTo>
                    <a:pt x="578644" y="178594"/>
                  </a:lnTo>
                  <a:lnTo>
                    <a:pt x="578644" y="311944"/>
                  </a:lnTo>
                  <a:lnTo>
                    <a:pt x="616744" y="311944"/>
                  </a:lnTo>
                  <a:lnTo>
                    <a:pt x="6167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29" name="Ορθογώνιο 28">
            <a:extLst>
              <a:ext uri="{FF2B5EF4-FFF2-40B4-BE49-F238E27FC236}">
                <a16:creationId xmlns:a16="http://schemas.microsoft.com/office/drawing/2014/main" xmlns="" id="{332A519C-B945-49E0-AEAF-1CA3C3F8B571}"/>
              </a:ext>
            </a:extLst>
          </p:cNvPr>
          <p:cNvSpPr/>
          <p:nvPr/>
        </p:nvSpPr>
        <p:spPr>
          <a:xfrm>
            <a:off x="584574" y="4769522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Στην ιδανική περίπτωση, κάθε υποσύστημα υποστηρίζει τα άλλα υποσυστήματα, λειτουργώντας με στόχο την καλύτερη δυνατή εξυπηρέτηση των συμφερόντων ολόκληρου του οργανισμού</a:t>
            </a:r>
          </a:p>
        </p:txBody>
      </p:sp>
    </p:spTree>
    <p:extLst>
      <p:ext uri="{BB962C8B-B14F-4D97-AF65-F5344CB8AC3E}">
        <p14:creationId xmlns:p14="http://schemas.microsoft.com/office/powerpoint/2010/main" xmlns="" val="417145522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l-GR" dirty="0"/>
              <a:t>Ευρήματα των </a:t>
            </a:r>
            <a:r>
              <a:rPr lang="el-GR" dirty="0" err="1"/>
              <a:t>Lawrence</a:t>
            </a:r>
            <a:r>
              <a:rPr lang="el-GR" dirty="0"/>
              <a:t> και </a:t>
            </a:r>
            <a:r>
              <a:rPr lang="el-GR" dirty="0" err="1"/>
              <a:t>Lorsch</a:t>
            </a:r>
            <a:endParaRPr lang="el-GR" dirty="0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2"/>
          </p:nvPr>
        </p:nvSpPr>
        <p:spPr/>
        <p:txBody>
          <a:bodyPr rtlCol="0"/>
          <a:lstStyle/>
          <a:p>
            <a:r>
              <a:rPr lang="el-GR" dirty="0"/>
              <a:t>Πάνω στο σχεδιασμό των υποσυστημάτων:</a:t>
            </a:r>
          </a:p>
        </p:txBody>
      </p:sp>
      <p:sp>
        <p:nvSpPr>
          <p:cNvPr id="9" name="Θέση περιεχομένου 8"/>
          <p:cNvSpPr>
            <a:spLocks noGrp="1"/>
          </p:cNvSpPr>
          <p:nvPr>
            <p:ph idx="1"/>
          </p:nvPr>
        </p:nvSpPr>
        <p:spPr>
          <a:xfrm>
            <a:off x="794569" y="1728000"/>
            <a:ext cx="2975206" cy="720000"/>
          </a:xfrm>
        </p:spPr>
        <p:txBody>
          <a:bodyPr rtlCol="0"/>
          <a:lstStyle/>
          <a:p>
            <a:pPr rtl="0"/>
            <a:r>
              <a:rPr lang="el-GR" dirty="0"/>
              <a:t>Εύρημα </a:t>
            </a:r>
            <a:r>
              <a:rPr lang="el-GR" b="1" i="1" dirty="0"/>
              <a:t>1</a:t>
            </a:r>
            <a:r>
              <a:rPr lang="el-GR" dirty="0"/>
              <a:t/>
            </a:r>
            <a:br>
              <a:rPr lang="el-GR" dirty="0"/>
            </a:br>
            <a:endParaRPr lang="el-GR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6" name="Θέση περιεχομένου 5"/>
          <p:cNvSpPr>
            <a:spLocks noGrp="1"/>
          </p:cNvSpPr>
          <p:nvPr>
            <p:ph idx="14"/>
          </p:nvPr>
        </p:nvSpPr>
        <p:spPr>
          <a:xfrm>
            <a:off x="794569" y="2673626"/>
            <a:ext cx="2975206" cy="2372507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dirty="0"/>
              <a:t>Οι δομές του συνολικού συστήματος των επιτυχημένων εταιρειών αντιμετωπίζουν τις προκλήσεις των περιβαλλόντων τους</a:t>
            </a:r>
          </a:p>
        </p:txBody>
      </p:sp>
      <p:sp>
        <p:nvSpPr>
          <p:cNvPr id="10" name="Θέση περιεχομένου 9"/>
          <p:cNvSpPr>
            <a:spLocks noGrp="1"/>
          </p:cNvSpPr>
          <p:nvPr>
            <p:ph idx="12"/>
          </p:nvPr>
        </p:nvSpPr>
        <p:spPr/>
        <p:txBody>
          <a:bodyPr rtlCol="0"/>
          <a:lstStyle/>
          <a:p>
            <a:pPr rtl="0"/>
            <a:r>
              <a:rPr lang="el-GR" dirty="0"/>
              <a:t>Εύρημα </a:t>
            </a:r>
            <a:r>
              <a:rPr lang="el-GR" b="1" i="1" dirty="0"/>
              <a:t>2</a:t>
            </a:r>
            <a:r>
              <a:rPr lang="el-GR" dirty="0"/>
              <a:t/>
            </a:r>
            <a:br>
              <a:rPr lang="el-GR" dirty="0"/>
            </a:br>
            <a:endParaRPr lang="el-GR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7" name="Θέση περιεχομένου 6"/>
          <p:cNvSpPr>
            <a:spLocks noGrp="1"/>
          </p:cNvSpPr>
          <p:nvPr>
            <p:ph idx="15"/>
          </p:nvPr>
        </p:nvSpPr>
        <p:spPr>
          <a:xfrm>
            <a:off x="4614397" y="2673626"/>
            <a:ext cx="2975206" cy="2372507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dirty="0"/>
              <a:t>Οι </a:t>
            </a:r>
            <a:r>
              <a:rPr lang="el-GR" dirty="0" smtClean="0"/>
              <a:t>δομές των </a:t>
            </a:r>
            <a:r>
              <a:rPr lang="el-GR" dirty="0"/>
              <a:t>υποσυστημάτων των επιτυχημένων εταιρειών αντιμετωπίζουν τις προκλήσεις των αντίστοιχων </a:t>
            </a:r>
            <a:r>
              <a:rPr lang="el-GR" dirty="0" err="1"/>
              <a:t>υπο</a:t>
            </a:r>
            <a:r>
              <a:rPr lang="el-GR" dirty="0"/>
              <a:t>-περιβαλλόντων τους</a:t>
            </a:r>
          </a:p>
        </p:txBody>
      </p:sp>
      <p:sp>
        <p:nvSpPr>
          <p:cNvPr id="11" name="Θέση περιεχομένου 10"/>
          <p:cNvSpPr>
            <a:spLocks noGrp="1"/>
          </p:cNvSpPr>
          <p:nvPr>
            <p:ph idx="13"/>
          </p:nvPr>
        </p:nvSpPr>
        <p:spPr/>
        <p:txBody>
          <a:bodyPr rtlCol="0"/>
          <a:lstStyle/>
          <a:p>
            <a:pPr rtl="0"/>
            <a:r>
              <a:rPr lang="el-GR" dirty="0"/>
              <a:t>Εύρημα </a:t>
            </a:r>
            <a:r>
              <a:rPr lang="el-GR" b="1" i="1" dirty="0"/>
              <a:t>3</a:t>
            </a:r>
            <a:r>
              <a:rPr lang="el-GR" dirty="0"/>
              <a:t/>
            </a:r>
            <a:br>
              <a:rPr lang="el-GR" dirty="0"/>
            </a:br>
            <a:endParaRPr lang="el-GR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8" name="Θέση περιεχομένου 7"/>
          <p:cNvSpPr>
            <a:spLocks noGrp="1"/>
          </p:cNvSpPr>
          <p:nvPr>
            <p:ph idx="16"/>
          </p:nvPr>
        </p:nvSpPr>
        <p:spPr>
          <a:xfrm>
            <a:off x="8434225" y="2673626"/>
            <a:ext cx="2975206" cy="2372507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dirty="0"/>
              <a:t>Τα υποσυστήματα στις επιτυχημένες εταιρείες συνεργάζονταν καλά μεταξύ τους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68</a:t>
            </a:fld>
            <a:endParaRPr lang="el-GR" dirty="0"/>
          </a:p>
        </p:txBody>
      </p:sp>
      <p:sp>
        <p:nvSpPr>
          <p:cNvPr id="12" name="TextBox 11"/>
          <p:cNvSpPr txBox="1"/>
          <p:nvPr/>
        </p:nvSpPr>
        <p:spPr>
          <a:xfrm>
            <a:off x="9835978" y="6116595"/>
            <a:ext cx="136879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12147763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25999" y="97773"/>
            <a:ext cx="11340000" cy="432000"/>
          </a:xfrm>
        </p:spPr>
        <p:txBody>
          <a:bodyPr rtlCol="0"/>
          <a:lstStyle/>
          <a:p>
            <a:pPr algn="ctr"/>
            <a:r>
              <a:rPr lang="el-GR" sz="2200" b="1" dirty="0"/>
              <a:t>Δυναμική μορφή βασικών μεταβλητών του εννοιολογικού πλαισίου των </a:t>
            </a:r>
            <a:r>
              <a:rPr lang="el-GR" sz="2200" b="1" dirty="0" err="1"/>
              <a:t>Lawrence</a:t>
            </a:r>
            <a:r>
              <a:rPr lang="el-GR" sz="2200" b="1" dirty="0"/>
              <a:t>  &amp; </a:t>
            </a:r>
            <a:r>
              <a:rPr lang="el-GR" sz="2200" b="1" dirty="0" err="1"/>
              <a:t>Lorsch</a:t>
            </a:r>
            <a:endParaRPr lang="el-GR" sz="2200" b="1" dirty="0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>
          <a:xfrm>
            <a:off x="7015833" y="6487997"/>
            <a:ext cx="4114800" cy="206104"/>
          </a:xfrm>
        </p:spPr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69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749481" y="6073017"/>
            <a:ext cx="146989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F14DBDF-91D6-47AB-A4DE-9A96D4E66B47}"/>
              </a:ext>
            </a:extLst>
          </p:cNvPr>
          <p:cNvSpPr txBox="1"/>
          <p:nvPr/>
        </p:nvSpPr>
        <p:spPr>
          <a:xfrm>
            <a:off x="4723355" y="5971215"/>
            <a:ext cx="2745290" cy="674031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el-G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Ανάλυση αποκλίσεων Προσδιορισμός προβλημάτων &amp; Εξεύρεση λύσεων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73246880-A658-4A03-93B2-0878BD9D1337}"/>
              </a:ext>
            </a:extLst>
          </p:cNvPr>
          <p:cNvSpPr txBox="1"/>
          <p:nvPr/>
        </p:nvSpPr>
        <p:spPr>
          <a:xfrm>
            <a:off x="3281718" y="3998951"/>
            <a:ext cx="2745290" cy="674031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>
            <a:defPPr rtl="0">
              <a:defRPr lang="en-US"/>
            </a:defPPr>
            <a:lvl1pPr algn="ctr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l-GR" sz="1400" dirty="0" err="1"/>
              <a:t>Σχεδιασθείσα</a:t>
            </a:r>
            <a:r>
              <a:rPr lang="el-GR" sz="1400" dirty="0"/>
              <a:t> δομή επίτευξης ολοκλήρωσης στους τομείς επικοινωνίας &amp; λήψης αποφάσεων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B9F871D9-0389-453D-9D8F-D0C324224B18}"/>
              </a:ext>
            </a:extLst>
          </p:cNvPr>
          <p:cNvSpPr txBox="1"/>
          <p:nvPr/>
        </p:nvSpPr>
        <p:spPr>
          <a:xfrm>
            <a:off x="1469342" y="2832769"/>
            <a:ext cx="1349259" cy="674031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>
            <a:defPPr rtl="0">
              <a:defRPr lang="en-US"/>
            </a:defPPr>
            <a:lvl1pPr algn="ctr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l-GR" sz="1400" dirty="0"/>
              <a:t>Συναλλακτική στρατηγική (στόχοι)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1A7BD835-F29F-48CE-9CF4-A993DE61BB94}"/>
              </a:ext>
            </a:extLst>
          </p:cNvPr>
          <p:cNvSpPr txBox="1"/>
          <p:nvPr/>
        </p:nvSpPr>
        <p:spPr>
          <a:xfrm>
            <a:off x="3304584" y="2839879"/>
            <a:ext cx="2212887" cy="674031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>
            <a:defPPr rtl="0">
              <a:defRPr lang="en-US"/>
            </a:defPPr>
            <a:lvl1pPr algn="ctr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l-GR" sz="1400" dirty="0"/>
              <a:t>Σχεδιασμένη διαφοροποίηση δραστηριοτήτων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FCA79CFB-DE8B-4AD9-90B6-FB4917D509C9}"/>
              </a:ext>
            </a:extLst>
          </p:cNvPr>
          <p:cNvSpPr txBox="1"/>
          <p:nvPr/>
        </p:nvSpPr>
        <p:spPr>
          <a:xfrm>
            <a:off x="5966383" y="2832769"/>
            <a:ext cx="1332737" cy="674031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>
            <a:defPPr rtl="0">
              <a:defRPr lang="en-US"/>
            </a:defPPr>
            <a:lvl1pPr algn="ctr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l-GR" sz="1400" dirty="0"/>
              <a:t>Προσδοκίες ατόμων - μελών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8C401310-9225-4603-BDC9-1DA4D09DF970}"/>
              </a:ext>
            </a:extLst>
          </p:cNvPr>
          <p:cNvSpPr txBox="1"/>
          <p:nvPr/>
        </p:nvSpPr>
        <p:spPr>
          <a:xfrm>
            <a:off x="7748032" y="2832768"/>
            <a:ext cx="1328881" cy="674031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>
            <a:defPPr rtl="0">
              <a:defRPr lang="en-US"/>
            </a:defPPr>
            <a:lvl1pPr algn="ctr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l-GR" sz="1400" dirty="0"/>
              <a:t>Έμπρακτη συμπεριφορά </a:t>
            </a:r>
            <a:r>
              <a:rPr lang="el-GR" sz="1400" dirty="0">
                <a:solidFill>
                  <a:schemeClr val="bg1"/>
                </a:solidFill>
              </a:rPr>
              <a:t>….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B81200CE-EAC6-4FE3-B3A9-6A46F48F2424}"/>
              </a:ext>
            </a:extLst>
          </p:cNvPr>
          <p:cNvSpPr txBox="1"/>
          <p:nvPr/>
        </p:nvSpPr>
        <p:spPr>
          <a:xfrm>
            <a:off x="9525825" y="2852519"/>
            <a:ext cx="1328882" cy="674031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>
            <a:defPPr rtl="0">
              <a:defRPr lang="en-US"/>
            </a:defPPr>
            <a:lvl1pPr algn="ctr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l-GR" sz="1400" dirty="0"/>
              <a:t>Αποτελέσματα συναλλαγών </a:t>
            </a:r>
            <a:r>
              <a:rPr lang="el-GR" sz="1400" dirty="0">
                <a:solidFill>
                  <a:schemeClr val="bg1"/>
                </a:solidFill>
              </a:rPr>
              <a:t>………….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8CC733B1-CB61-4C13-BB17-AFF8C2DDC07A}"/>
              </a:ext>
            </a:extLst>
          </p:cNvPr>
          <p:cNvSpPr txBox="1"/>
          <p:nvPr/>
        </p:nvSpPr>
        <p:spPr>
          <a:xfrm>
            <a:off x="310867" y="1585548"/>
            <a:ext cx="1349259" cy="674031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>
            <a:defPPr rtl="0">
              <a:defRPr lang="en-US"/>
            </a:defPPr>
            <a:lvl1pPr algn="ctr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l-GR" sz="1400" dirty="0"/>
              <a:t>Αντίστοιχος τομέας περιβάλλοντος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61C84FBB-B1AC-4C4B-9664-FF193C3A02A5}"/>
              </a:ext>
            </a:extLst>
          </p:cNvPr>
          <p:cNvSpPr txBox="1"/>
          <p:nvPr/>
        </p:nvSpPr>
        <p:spPr>
          <a:xfrm>
            <a:off x="3296228" y="1729273"/>
            <a:ext cx="2340132" cy="674031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>
            <a:defPPr rtl="0">
              <a:defRPr lang="en-US"/>
            </a:defPPr>
            <a:lvl1pPr algn="ctr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l-GR" sz="1400" dirty="0"/>
              <a:t>Προγραμματισθείσες ανάγκες ανθρώπινου δυναμικού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E0039915-9F12-4F83-A5A6-736F382D2D60}"/>
              </a:ext>
            </a:extLst>
          </p:cNvPr>
          <p:cNvSpPr txBox="1"/>
          <p:nvPr/>
        </p:nvSpPr>
        <p:spPr>
          <a:xfrm>
            <a:off x="6336628" y="1726761"/>
            <a:ext cx="1750773" cy="674031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>
            <a:defPPr rtl="0">
              <a:defRPr lang="en-US"/>
            </a:defPPr>
            <a:lvl1pPr algn="ctr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l-GR" sz="1400" dirty="0"/>
              <a:t>Συμμετοχές ατόμων-μελών &amp; προδιαθέσεις τους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A71430FF-B80D-4D55-9AFF-D505CCDC6589}"/>
              </a:ext>
            </a:extLst>
          </p:cNvPr>
          <p:cNvSpPr txBox="1"/>
          <p:nvPr/>
        </p:nvSpPr>
        <p:spPr>
          <a:xfrm>
            <a:off x="10588453" y="1585548"/>
            <a:ext cx="1412775" cy="674031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>
            <a:defPPr rtl="0">
              <a:defRPr lang="en-US"/>
            </a:defPPr>
            <a:lvl1pPr algn="ctr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l-GR" sz="1400" dirty="0"/>
              <a:t>Αντίστοιχος τομέας περιβάλλοντος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B80C705A-7CB6-4693-AC32-541A5E93A09B}"/>
              </a:ext>
            </a:extLst>
          </p:cNvPr>
          <p:cNvSpPr txBox="1"/>
          <p:nvPr/>
        </p:nvSpPr>
        <p:spPr>
          <a:xfrm>
            <a:off x="5261214" y="5219123"/>
            <a:ext cx="1669571" cy="286232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>
            <a:defPPr rtl="0">
              <a:defRPr lang="en-US"/>
            </a:defPPr>
            <a:lvl1pPr algn="ctr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l-GR" sz="1400" dirty="0"/>
              <a:t>Αλλαγή</a:t>
            </a:r>
          </a:p>
        </p:txBody>
      </p:sp>
      <p:cxnSp>
        <p:nvCxnSpPr>
          <p:cNvPr id="13" name="Ευθύγραμμο βέλος σύνδεσης 12">
            <a:extLst>
              <a:ext uri="{FF2B5EF4-FFF2-40B4-BE49-F238E27FC236}">
                <a16:creationId xmlns:a16="http://schemas.microsoft.com/office/drawing/2014/main" xmlns="" id="{6675FCE5-61E9-4665-AAA7-6BE00D9F38FE}"/>
              </a:ext>
            </a:extLst>
          </p:cNvPr>
          <p:cNvCxnSpPr/>
          <p:nvPr/>
        </p:nvCxnSpPr>
        <p:spPr>
          <a:xfrm flipV="1">
            <a:off x="5747856" y="5550896"/>
            <a:ext cx="0" cy="423370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Ευθύγραμμο βέλος σύνδεσης 38">
            <a:extLst>
              <a:ext uri="{FF2B5EF4-FFF2-40B4-BE49-F238E27FC236}">
                <a16:creationId xmlns:a16="http://schemas.microsoft.com/office/drawing/2014/main" xmlns="" id="{0AA6D127-3EEC-4B1A-A73F-536C7752E459}"/>
              </a:ext>
            </a:extLst>
          </p:cNvPr>
          <p:cNvCxnSpPr/>
          <p:nvPr/>
        </p:nvCxnSpPr>
        <p:spPr>
          <a:xfrm flipV="1">
            <a:off x="6394526" y="5547845"/>
            <a:ext cx="0" cy="423370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Ευθύγραμμο βέλος σύνδεσης 39">
            <a:extLst>
              <a:ext uri="{FF2B5EF4-FFF2-40B4-BE49-F238E27FC236}">
                <a16:creationId xmlns:a16="http://schemas.microsoft.com/office/drawing/2014/main" xmlns="" id="{55E42F1B-A883-4917-8CA2-05BC42BA8167}"/>
              </a:ext>
            </a:extLst>
          </p:cNvPr>
          <p:cNvCxnSpPr>
            <a:cxnSpLocks/>
          </p:cNvCxnSpPr>
          <p:nvPr/>
        </p:nvCxnSpPr>
        <p:spPr>
          <a:xfrm flipH="1" flipV="1">
            <a:off x="5325667" y="5571034"/>
            <a:ext cx="224483" cy="400181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Ευθύγραμμο βέλος σύνδεσης 40">
            <a:extLst>
              <a:ext uri="{FF2B5EF4-FFF2-40B4-BE49-F238E27FC236}">
                <a16:creationId xmlns:a16="http://schemas.microsoft.com/office/drawing/2014/main" xmlns="" id="{BE79BAFE-2CCD-4958-9011-FB037DE2A412}"/>
              </a:ext>
            </a:extLst>
          </p:cNvPr>
          <p:cNvCxnSpPr>
            <a:cxnSpLocks/>
          </p:cNvCxnSpPr>
          <p:nvPr/>
        </p:nvCxnSpPr>
        <p:spPr>
          <a:xfrm flipV="1">
            <a:off x="6567519" y="5571034"/>
            <a:ext cx="193590" cy="407349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Ευθεία γραμμή σύνδεσης 46">
            <a:extLst>
              <a:ext uri="{FF2B5EF4-FFF2-40B4-BE49-F238E27FC236}">
                <a16:creationId xmlns:a16="http://schemas.microsoft.com/office/drawing/2014/main" xmlns="" id="{5FC06168-9988-45F4-8252-790F2D59577D}"/>
              </a:ext>
            </a:extLst>
          </p:cNvPr>
          <p:cNvCxnSpPr>
            <a:cxnSpLocks/>
          </p:cNvCxnSpPr>
          <p:nvPr/>
        </p:nvCxnSpPr>
        <p:spPr>
          <a:xfrm>
            <a:off x="2129269" y="1583483"/>
            <a:ext cx="8056608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Ευθεία γραμμή σύνδεσης 49">
            <a:extLst>
              <a:ext uri="{FF2B5EF4-FFF2-40B4-BE49-F238E27FC236}">
                <a16:creationId xmlns:a16="http://schemas.microsoft.com/office/drawing/2014/main" xmlns="" id="{85E94A79-B5F2-483B-AE79-6D42DC8A9457}"/>
              </a:ext>
            </a:extLst>
          </p:cNvPr>
          <p:cNvCxnSpPr/>
          <p:nvPr/>
        </p:nvCxnSpPr>
        <p:spPr>
          <a:xfrm>
            <a:off x="2153983" y="1558770"/>
            <a:ext cx="0" cy="1249284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Ευθεία γραμμή σύνδεσης 51">
            <a:extLst>
              <a:ext uri="{FF2B5EF4-FFF2-40B4-BE49-F238E27FC236}">
                <a16:creationId xmlns:a16="http://schemas.microsoft.com/office/drawing/2014/main" xmlns="" id="{BDA1B70D-2E11-4924-91D1-5A505B754A95}"/>
              </a:ext>
            </a:extLst>
          </p:cNvPr>
          <p:cNvCxnSpPr>
            <a:cxnSpLocks/>
          </p:cNvCxnSpPr>
          <p:nvPr/>
        </p:nvCxnSpPr>
        <p:spPr>
          <a:xfrm flipH="1">
            <a:off x="2153983" y="3543871"/>
            <a:ext cx="14703" cy="3176763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Ευθεία γραμμή σύνδεσης 55">
            <a:extLst>
              <a:ext uri="{FF2B5EF4-FFF2-40B4-BE49-F238E27FC236}">
                <a16:creationId xmlns:a16="http://schemas.microsoft.com/office/drawing/2014/main" xmlns="" id="{EDE5BEEA-0024-46F4-BD78-D4A3F985DE2C}"/>
              </a:ext>
            </a:extLst>
          </p:cNvPr>
          <p:cNvCxnSpPr/>
          <p:nvPr/>
        </p:nvCxnSpPr>
        <p:spPr>
          <a:xfrm>
            <a:off x="10161163" y="1571126"/>
            <a:ext cx="0" cy="1249284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Ευθεία γραμμή σύνδεσης 57">
            <a:extLst>
              <a:ext uri="{FF2B5EF4-FFF2-40B4-BE49-F238E27FC236}">
                <a16:creationId xmlns:a16="http://schemas.microsoft.com/office/drawing/2014/main" xmlns="" id="{8D841F60-12B4-4388-9EC7-22FE5D8E9095}"/>
              </a:ext>
            </a:extLst>
          </p:cNvPr>
          <p:cNvCxnSpPr/>
          <p:nvPr/>
        </p:nvCxnSpPr>
        <p:spPr>
          <a:xfrm flipH="1">
            <a:off x="10163206" y="3529695"/>
            <a:ext cx="14703" cy="3176763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Ευθεία γραμμή σύνδεσης 58">
            <a:extLst>
              <a:ext uri="{FF2B5EF4-FFF2-40B4-BE49-F238E27FC236}">
                <a16:creationId xmlns:a16="http://schemas.microsoft.com/office/drawing/2014/main" xmlns="" id="{E3D335AB-CFB2-4D3E-A8C5-77394AA60D6B}"/>
              </a:ext>
            </a:extLst>
          </p:cNvPr>
          <p:cNvCxnSpPr>
            <a:cxnSpLocks/>
          </p:cNvCxnSpPr>
          <p:nvPr/>
        </p:nvCxnSpPr>
        <p:spPr>
          <a:xfrm>
            <a:off x="2133385" y="6703315"/>
            <a:ext cx="8056608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Ευθύγραμμο βέλος σύνδεσης 60">
            <a:extLst>
              <a:ext uri="{FF2B5EF4-FFF2-40B4-BE49-F238E27FC236}">
                <a16:creationId xmlns:a16="http://schemas.microsoft.com/office/drawing/2014/main" xmlns="" id="{BF23BC94-AAB7-43D6-A62D-29FCF42C1FF2}"/>
              </a:ext>
            </a:extLst>
          </p:cNvPr>
          <p:cNvCxnSpPr/>
          <p:nvPr/>
        </p:nvCxnSpPr>
        <p:spPr>
          <a:xfrm flipV="1">
            <a:off x="1309607" y="3682314"/>
            <a:ext cx="646670" cy="432486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Ευθύγραμμο βέλος σύνδεσης 62">
            <a:extLst>
              <a:ext uri="{FF2B5EF4-FFF2-40B4-BE49-F238E27FC236}">
                <a16:creationId xmlns:a16="http://schemas.microsoft.com/office/drawing/2014/main" xmlns="" id="{79FC4D80-7B72-4768-AC2C-6A8BD27A2961}"/>
              </a:ext>
            </a:extLst>
          </p:cNvPr>
          <p:cNvCxnSpPr/>
          <p:nvPr/>
        </p:nvCxnSpPr>
        <p:spPr>
          <a:xfrm>
            <a:off x="2236573" y="3682314"/>
            <a:ext cx="2372497" cy="2619632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Ευθύγραμμο βέλος σύνδεσης 64">
            <a:extLst>
              <a:ext uri="{FF2B5EF4-FFF2-40B4-BE49-F238E27FC236}">
                <a16:creationId xmlns:a16="http://schemas.microsoft.com/office/drawing/2014/main" xmlns="" id="{720954A2-379C-44B7-8AF9-01DD43410171}"/>
              </a:ext>
            </a:extLst>
          </p:cNvPr>
          <p:cNvCxnSpPr/>
          <p:nvPr/>
        </p:nvCxnSpPr>
        <p:spPr>
          <a:xfrm>
            <a:off x="2341351" y="3682314"/>
            <a:ext cx="811714" cy="316637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Ευθύγραμμο βέλος σύνδεσης 66">
            <a:extLst>
              <a:ext uri="{FF2B5EF4-FFF2-40B4-BE49-F238E27FC236}">
                <a16:creationId xmlns:a16="http://schemas.microsoft.com/office/drawing/2014/main" xmlns="" id="{46678DED-FBF6-4911-82DB-3CE1A04BAFAF}"/>
              </a:ext>
            </a:extLst>
          </p:cNvPr>
          <p:cNvCxnSpPr>
            <a:cxnSpLocks/>
          </p:cNvCxnSpPr>
          <p:nvPr/>
        </p:nvCxnSpPr>
        <p:spPr>
          <a:xfrm>
            <a:off x="2868029" y="3169785"/>
            <a:ext cx="370516" cy="5901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Ευθύγραμμο βέλος σύνδεσης 67">
            <a:extLst>
              <a:ext uri="{FF2B5EF4-FFF2-40B4-BE49-F238E27FC236}">
                <a16:creationId xmlns:a16="http://schemas.microsoft.com/office/drawing/2014/main" xmlns="" id="{735C93AA-136F-43C3-A034-206B2C91E7A8}"/>
              </a:ext>
            </a:extLst>
          </p:cNvPr>
          <p:cNvCxnSpPr>
            <a:cxnSpLocks/>
          </p:cNvCxnSpPr>
          <p:nvPr/>
        </p:nvCxnSpPr>
        <p:spPr>
          <a:xfrm>
            <a:off x="5565933" y="3173901"/>
            <a:ext cx="370516" cy="5901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Ευθύγραμμο βέλος σύνδεσης 68">
            <a:extLst>
              <a:ext uri="{FF2B5EF4-FFF2-40B4-BE49-F238E27FC236}">
                <a16:creationId xmlns:a16="http://schemas.microsoft.com/office/drawing/2014/main" xmlns="" id="{A2D00BED-2DD7-4DA2-85C8-8EBC8AA2E26B}"/>
              </a:ext>
            </a:extLst>
          </p:cNvPr>
          <p:cNvCxnSpPr>
            <a:cxnSpLocks/>
          </p:cNvCxnSpPr>
          <p:nvPr/>
        </p:nvCxnSpPr>
        <p:spPr>
          <a:xfrm>
            <a:off x="7353555" y="3169785"/>
            <a:ext cx="370516" cy="5901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Ευθύγραμμο βέλος σύνδεσης 70">
            <a:extLst>
              <a:ext uri="{FF2B5EF4-FFF2-40B4-BE49-F238E27FC236}">
                <a16:creationId xmlns:a16="http://schemas.microsoft.com/office/drawing/2014/main" xmlns="" id="{2B039415-7432-4E55-A7CF-B8BEEE4735A6}"/>
              </a:ext>
            </a:extLst>
          </p:cNvPr>
          <p:cNvCxnSpPr/>
          <p:nvPr/>
        </p:nvCxnSpPr>
        <p:spPr>
          <a:xfrm flipV="1">
            <a:off x="2272625" y="2301597"/>
            <a:ext cx="888716" cy="416889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Ευθύγραμμο βέλος σύνδεσης 72">
            <a:extLst>
              <a:ext uri="{FF2B5EF4-FFF2-40B4-BE49-F238E27FC236}">
                <a16:creationId xmlns:a16="http://schemas.microsoft.com/office/drawing/2014/main" xmlns="" id="{66092509-07E0-4A8C-B542-6D5DA9828FAC}"/>
              </a:ext>
            </a:extLst>
          </p:cNvPr>
          <p:cNvCxnSpPr/>
          <p:nvPr/>
        </p:nvCxnSpPr>
        <p:spPr>
          <a:xfrm>
            <a:off x="1684840" y="2313955"/>
            <a:ext cx="345996" cy="410987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Ευθύγραμμο βέλος σύνδεσης 73">
            <a:extLst>
              <a:ext uri="{FF2B5EF4-FFF2-40B4-BE49-F238E27FC236}">
                <a16:creationId xmlns:a16="http://schemas.microsoft.com/office/drawing/2014/main" xmlns="" id="{3ECAFEFB-D6C5-4647-A586-8B5F0C250BBC}"/>
              </a:ext>
            </a:extLst>
          </p:cNvPr>
          <p:cNvCxnSpPr>
            <a:cxnSpLocks/>
          </p:cNvCxnSpPr>
          <p:nvPr/>
        </p:nvCxnSpPr>
        <p:spPr>
          <a:xfrm>
            <a:off x="5718333" y="2078266"/>
            <a:ext cx="491310" cy="0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Ευθύγραμμο βέλος σύνδεσης 76">
            <a:extLst>
              <a:ext uri="{FF2B5EF4-FFF2-40B4-BE49-F238E27FC236}">
                <a16:creationId xmlns:a16="http://schemas.microsoft.com/office/drawing/2014/main" xmlns="" id="{77DD5BFD-9134-4057-8978-6E9B58E178FE}"/>
              </a:ext>
            </a:extLst>
          </p:cNvPr>
          <p:cNvCxnSpPr>
            <a:cxnSpLocks/>
          </p:cNvCxnSpPr>
          <p:nvPr/>
        </p:nvCxnSpPr>
        <p:spPr>
          <a:xfrm flipH="1" flipV="1">
            <a:off x="10312863" y="3599998"/>
            <a:ext cx="569530" cy="443334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Ευθύγραμμο βέλος σύνδεσης 79">
            <a:extLst>
              <a:ext uri="{FF2B5EF4-FFF2-40B4-BE49-F238E27FC236}">
                <a16:creationId xmlns:a16="http://schemas.microsoft.com/office/drawing/2014/main" xmlns="" id="{AD43AE09-373D-40CB-B2A0-5EAB3AD34ADF}"/>
              </a:ext>
            </a:extLst>
          </p:cNvPr>
          <p:cNvCxnSpPr/>
          <p:nvPr/>
        </p:nvCxnSpPr>
        <p:spPr>
          <a:xfrm flipH="1">
            <a:off x="10972800" y="3169783"/>
            <a:ext cx="620701" cy="0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Ευθύγραμμο βέλος σύνδεσης 81">
            <a:extLst>
              <a:ext uri="{FF2B5EF4-FFF2-40B4-BE49-F238E27FC236}">
                <a16:creationId xmlns:a16="http://schemas.microsoft.com/office/drawing/2014/main" xmlns="" id="{DCB6F0EA-3833-4359-8A71-5FBD5883290D}"/>
              </a:ext>
            </a:extLst>
          </p:cNvPr>
          <p:cNvCxnSpPr>
            <a:stCxn id="37" idx="2"/>
          </p:cNvCxnSpPr>
          <p:nvPr/>
        </p:nvCxnSpPr>
        <p:spPr>
          <a:xfrm flipH="1">
            <a:off x="10882393" y="2259579"/>
            <a:ext cx="412448" cy="573188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ED9A6912-594A-41BC-B729-BF0C4A781DD9}"/>
              </a:ext>
            </a:extLst>
          </p:cNvPr>
          <p:cNvSpPr txBox="1"/>
          <p:nvPr/>
        </p:nvSpPr>
        <p:spPr>
          <a:xfrm>
            <a:off x="6545645" y="848084"/>
            <a:ext cx="1332737" cy="286232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>
            <a:defPPr rtl="0">
              <a:defRPr lang="en-US"/>
            </a:defPPr>
            <a:lvl1pPr algn="ctr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l-GR" sz="1400" dirty="0"/>
              <a:t>Άτομα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1776F8C8-E428-4860-B5F4-1D6639226267}"/>
              </a:ext>
            </a:extLst>
          </p:cNvPr>
          <p:cNvSpPr txBox="1"/>
          <p:nvPr/>
        </p:nvSpPr>
        <p:spPr>
          <a:xfrm>
            <a:off x="5137509" y="1183171"/>
            <a:ext cx="1332737" cy="286232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>
            <a:defPPr rtl="0">
              <a:defRPr lang="en-US"/>
            </a:defPPr>
            <a:lvl1pPr algn="ctr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l-GR" sz="1400" dirty="0"/>
              <a:t>Συμμετοχές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9AC86E7D-4079-46CE-AD5F-F7A8D51AFFB8}"/>
              </a:ext>
            </a:extLst>
          </p:cNvPr>
          <p:cNvSpPr txBox="1"/>
          <p:nvPr/>
        </p:nvSpPr>
        <p:spPr>
          <a:xfrm>
            <a:off x="7988386" y="1183171"/>
            <a:ext cx="1332737" cy="286232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>
            <a:defPPr rtl="0">
              <a:defRPr lang="en-US"/>
            </a:defPPr>
            <a:lvl1pPr algn="ctr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l-GR" sz="1400" dirty="0"/>
              <a:t>Κίνητρα</a:t>
            </a:r>
          </a:p>
        </p:txBody>
      </p:sp>
      <p:cxnSp>
        <p:nvCxnSpPr>
          <p:cNvPr id="89" name="Ευθύγραμμο βέλος σύνδεσης 88">
            <a:extLst>
              <a:ext uri="{FF2B5EF4-FFF2-40B4-BE49-F238E27FC236}">
                <a16:creationId xmlns:a16="http://schemas.microsoft.com/office/drawing/2014/main" xmlns="" id="{D8E1A694-8C53-48C6-8CB6-521F83720468}"/>
              </a:ext>
            </a:extLst>
          </p:cNvPr>
          <p:cNvCxnSpPr/>
          <p:nvPr/>
        </p:nvCxnSpPr>
        <p:spPr>
          <a:xfrm>
            <a:off x="6930785" y="1146163"/>
            <a:ext cx="0" cy="561583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Ευθύγραμμο βέλος σύνδεσης 90">
            <a:extLst>
              <a:ext uri="{FF2B5EF4-FFF2-40B4-BE49-F238E27FC236}">
                <a16:creationId xmlns:a16="http://schemas.microsoft.com/office/drawing/2014/main" xmlns="" id="{2A667C33-760C-4CDD-94EC-3916DDD22AB1}"/>
              </a:ext>
            </a:extLst>
          </p:cNvPr>
          <p:cNvCxnSpPr/>
          <p:nvPr/>
        </p:nvCxnSpPr>
        <p:spPr>
          <a:xfrm flipV="1">
            <a:off x="7468645" y="1170814"/>
            <a:ext cx="0" cy="543590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Ευθύγραμμο βέλος σύνδεσης 91">
            <a:extLst>
              <a:ext uri="{FF2B5EF4-FFF2-40B4-BE49-F238E27FC236}">
                <a16:creationId xmlns:a16="http://schemas.microsoft.com/office/drawing/2014/main" xmlns="" id="{B72802B7-744F-483E-A0F3-625D37AE6EBB}"/>
              </a:ext>
            </a:extLst>
          </p:cNvPr>
          <p:cNvCxnSpPr>
            <a:cxnSpLocks/>
          </p:cNvCxnSpPr>
          <p:nvPr/>
        </p:nvCxnSpPr>
        <p:spPr>
          <a:xfrm>
            <a:off x="9137058" y="3186258"/>
            <a:ext cx="370516" cy="5901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Ευθύγραμμο βέλος σύνδεσης 92">
            <a:extLst>
              <a:ext uri="{FF2B5EF4-FFF2-40B4-BE49-F238E27FC236}">
                <a16:creationId xmlns:a16="http://schemas.microsoft.com/office/drawing/2014/main" xmlns="" id="{BF672CF2-3408-4EB7-9A66-5E0DCD9A1C2D}"/>
              </a:ext>
            </a:extLst>
          </p:cNvPr>
          <p:cNvCxnSpPr>
            <a:cxnSpLocks/>
          </p:cNvCxnSpPr>
          <p:nvPr/>
        </p:nvCxnSpPr>
        <p:spPr>
          <a:xfrm flipV="1">
            <a:off x="6082000" y="3589103"/>
            <a:ext cx="557675" cy="389138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Ευθύγραμμο βέλος σύνδεσης 94">
            <a:extLst>
              <a:ext uri="{FF2B5EF4-FFF2-40B4-BE49-F238E27FC236}">
                <a16:creationId xmlns:a16="http://schemas.microsoft.com/office/drawing/2014/main" xmlns="" id="{42267B28-7049-47F0-B002-F36338F58614}"/>
              </a:ext>
            </a:extLst>
          </p:cNvPr>
          <p:cNvCxnSpPr>
            <a:cxnSpLocks/>
          </p:cNvCxnSpPr>
          <p:nvPr/>
        </p:nvCxnSpPr>
        <p:spPr>
          <a:xfrm flipH="1">
            <a:off x="7592022" y="3650076"/>
            <a:ext cx="2470709" cy="2696708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30211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Î£ÏÎµÏÎ¹ÎºÎ® ÎµÎ¹ÎºÏÎ½Î±">
            <a:extLst>
              <a:ext uri="{FF2B5EF4-FFF2-40B4-BE49-F238E27FC236}">
                <a16:creationId xmlns:a16="http://schemas.microsoft.com/office/drawing/2014/main" xmlns="" id="{8E52F8E0-038C-4E97-901F-BAEB67AE48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835" b="15165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Θέση κειμένου 44">
            <a:extLst>
              <a:ext uri="{FF2B5EF4-FFF2-40B4-BE49-F238E27FC236}">
                <a16:creationId xmlns:a16="http://schemas.microsoft.com/office/drawing/2014/main" xmlns="" id="{19F4C2D5-6988-4C51-B9B2-86E93B55FE89}"/>
              </a:ext>
            </a:extLst>
          </p:cNvPr>
          <p:cNvSpPr txBox="1">
            <a:spLocks/>
          </p:cNvSpPr>
          <p:nvPr/>
        </p:nvSpPr>
        <p:spPr>
          <a:xfrm>
            <a:off x="640080" y="640080"/>
            <a:ext cx="2752354" cy="2709275"/>
          </a:xfrm>
          <a:prstGeom prst="ellipse">
            <a:avLst/>
          </a:prstGeom>
          <a:solidFill>
            <a:srgbClr val="FFFFFF"/>
          </a:solidFill>
          <a:ln w="174625" cmpd="thinThick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1800" dirty="0" err="1">
                <a:solidFill>
                  <a:srgbClr val="262626"/>
                </a:solidFill>
                <a:latin typeface="+mj-lt"/>
                <a:ea typeface="+mj-ea"/>
                <a:cs typeface="+mj-cs"/>
              </a:rPr>
              <a:t>Συν</a:t>
            </a:r>
            <a:r>
              <a:rPr lang="en-US" sz="1800" dirty="0">
                <a:solidFill>
                  <a:srgbClr val="262626"/>
                </a:solidFill>
                <a:latin typeface="+mj-lt"/>
                <a:ea typeface="+mj-ea"/>
                <a:cs typeface="+mj-cs"/>
              </a:rPr>
              <a:t>αρμολόγηση</a:t>
            </a:r>
            <a:r>
              <a:rPr lang="el-GR" sz="1800" dirty="0">
                <a:solidFill>
                  <a:srgbClr val="262626"/>
                </a:solidFill>
                <a:latin typeface="+mj-lt"/>
                <a:ea typeface="+mj-ea"/>
                <a:cs typeface="+mj-cs"/>
              </a:rPr>
              <a:t> στις βαλίτσες </a:t>
            </a:r>
            <a:r>
              <a:rPr lang="en-US" sz="1800" dirty="0" err="1">
                <a:solidFill>
                  <a:srgbClr val="262626"/>
                </a:solidFill>
                <a:latin typeface="+mj-lt"/>
                <a:ea typeface="+mj-ea"/>
                <a:cs typeface="+mj-cs"/>
              </a:rPr>
              <a:t>Delsey</a:t>
            </a:r>
            <a:endParaRPr lang="en-US" sz="1800" dirty="0">
              <a:solidFill>
                <a:srgbClr val="262626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92598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/>
            <a:r>
              <a:rPr lang="el-GR" dirty="0"/>
              <a:t>Εμπειρική έρευνα σε δέκα επιχειρήσεις</a:t>
            </a:r>
          </a:p>
        </p:txBody>
      </p:sp>
      <p:sp>
        <p:nvSpPr>
          <p:cNvPr id="14" name="Θέση κειμένου 13"/>
          <p:cNvSpPr>
            <a:spLocks noGrp="1"/>
          </p:cNvSpPr>
          <p:nvPr>
            <p:ph type="body" sz="quarter" idx="32"/>
          </p:nvPr>
        </p:nvSpPr>
        <p:spPr/>
        <p:txBody>
          <a:bodyPr rtlCol="0"/>
          <a:lstStyle/>
          <a:p>
            <a:pPr algn="ctr"/>
            <a:r>
              <a:rPr lang="el-GR" dirty="0"/>
              <a:t>οι οποίες αντιπροσώπευαν διαφορετικά επίπεδα οικονομικής απόδοσης και είδη βιομηχανικού περιβάλλοντος</a:t>
            </a:r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3"/>
          </p:nvPr>
        </p:nvSpPr>
        <p:spPr>
          <a:xfrm>
            <a:off x="2574142" y="3971432"/>
            <a:ext cx="1980000" cy="360000"/>
          </a:xfrm>
        </p:spPr>
        <p:txBody>
          <a:bodyPr rtlCol="0"/>
          <a:lstStyle/>
          <a:p>
            <a:r>
              <a:rPr lang="el-GR" dirty="0"/>
              <a:t>6 επιχειρήσεις πλαστικών</a:t>
            </a:r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34"/>
          </p:nvPr>
        </p:nvSpPr>
        <p:spPr>
          <a:xfrm>
            <a:off x="2574142" y="4605655"/>
            <a:ext cx="1979930" cy="1216660"/>
          </a:xfrm>
        </p:spPr>
        <p:txBody>
          <a:bodyPr rtlCol="0"/>
          <a:lstStyle/>
          <a:p>
            <a:r>
              <a:rPr lang="el-GR" dirty="0"/>
              <a:t>Με τα κατωτέρω χαρακτηριστικά: σύντομος κύκλος ζωής προϊόντος, αναγκαιότητα ύπαρξης καινοτομιών, δυναμικό και μεταβαλλόμενο περιβάλλον, οργανικές δομές, ιδίως στα τμήματα ερευνών</a:t>
            </a:r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35"/>
          </p:nvPr>
        </p:nvSpPr>
        <p:spPr>
          <a:xfrm>
            <a:off x="4751705" y="3971290"/>
            <a:ext cx="2700245" cy="634365"/>
          </a:xfrm>
        </p:spPr>
        <p:txBody>
          <a:bodyPr rtlCol="0"/>
          <a:lstStyle/>
          <a:p>
            <a:r>
              <a:rPr lang="el-GR" dirty="0"/>
              <a:t>2 επιχειρήσεις ειδών συσκευασίας (κιβώτια)</a:t>
            </a:r>
          </a:p>
        </p:txBody>
      </p:sp>
      <p:sp>
        <p:nvSpPr>
          <p:cNvPr id="8" name="Θέση κειμένου 7"/>
          <p:cNvSpPr>
            <a:spLocks noGrp="1"/>
          </p:cNvSpPr>
          <p:nvPr>
            <p:ph type="body" sz="quarter" idx="36"/>
          </p:nvPr>
        </p:nvSpPr>
        <p:spPr>
          <a:xfrm>
            <a:off x="5111900" y="4605832"/>
            <a:ext cx="2067376" cy="720000"/>
          </a:xfrm>
        </p:spPr>
        <p:txBody>
          <a:bodyPr rtlCol="0"/>
          <a:lstStyle/>
          <a:p>
            <a:r>
              <a:rPr lang="el-GR" dirty="0"/>
              <a:t>Με τα εξής χαρακτηριστικά: ανυπαρξία καινοτομιών, καθώς δεν είχαν εμφανιστεί για μεγάλη χρονική περίοδο (περίπου δύο δεκαετίες), νέα προϊόντα σε αυτόν τον κλάδο, περιορισμένοι ρυθμοί αύξησης των πωλήσεων, σταθερό και μη-απειλητικό περιβάλλον, μηχανιστικές δομές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37"/>
          </p:nvPr>
        </p:nvSpPr>
        <p:spPr>
          <a:xfrm>
            <a:off x="7481572" y="3971432"/>
            <a:ext cx="2495239" cy="360000"/>
          </a:xfrm>
        </p:spPr>
        <p:txBody>
          <a:bodyPr rtlCol="0"/>
          <a:lstStyle/>
          <a:p>
            <a:r>
              <a:rPr lang="el-GR" dirty="0"/>
              <a:t>2 επιχειρήσεις επεξεργασίας τροφίμων</a:t>
            </a:r>
          </a:p>
        </p:txBody>
      </p:sp>
      <p:sp>
        <p:nvSpPr>
          <p:cNvPr id="10" name="Θέση κειμένου 9"/>
          <p:cNvSpPr>
            <a:spLocks noGrp="1"/>
          </p:cNvSpPr>
          <p:nvPr>
            <p:ph type="body" sz="quarter" idx="38"/>
          </p:nvPr>
        </p:nvSpPr>
        <p:spPr>
          <a:xfrm>
            <a:off x="8010371" y="4605655"/>
            <a:ext cx="1437640" cy="720090"/>
          </a:xfrm>
        </p:spPr>
        <p:txBody>
          <a:bodyPr rtlCol="0"/>
          <a:lstStyle/>
          <a:p>
            <a:r>
              <a:rPr lang="el-GR" dirty="0"/>
              <a:t>Για κονσέρβες, οι οποίες αντιπροσώπευαν μια ενδιάμεση κατάσταση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70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2" name="Γραφικό 11" descr="Κουτί">
            <a:extLst>
              <a:ext uri="{FF2B5EF4-FFF2-40B4-BE49-F238E27FC236}">
                <a16:creationId xmlns:a16="http://schemas.microsoft.com/office/drawing/2014/main" xmlns="" id="{A47BB38F-88DC-44E7-A335-343AD1C09C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638800" y="2275522"/>
            <a:ext cx="914400" cy="914400"/>
          </a:xfrm>
          <a:prstGeom prst="rect">
            <a:avLst/>
          </a:prstGeom>
        </p:spPr>
      </p:pic>
      <p:pic>
        <p:nvPicPr>
          <p:cNvPr id="20" name="Γραφικό 19" descr="Μπολ">
            <a:extLst>
              <a:ext uri="{FF2B5EF4-FFF2-40B4-BE49-F238E27FC236}">
                <a16:creationId xmlns:a16="http://schemas.microsoft.com/office/drawing/2014/main" xmlns="" id="{232C345D-AC78-4B3A-B275-9E0C693955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106907" y="2275522"/>
            <a:ext cx="914400" cy="914400"/>
          </a:xfrm>
          <a:prstGeom prst="rect">
            <a:avLst/>
          </a:prstGeom>
        </p:spPr>
      </p:pic>
      <p:pic>
        <p:nvPicPr>
          <p:cNvPr id="22" name="Γραφικό 21" descr="Μικρό κέικ">
            <a:extLst>
              <a:ext uri="{FF2B5EF4-FFF2-40B4-BE49-F238E27FC236}">
                <a16:creationId xmlns:a16="http://schemas.microsoft.com/office/drawing/2014/main" xmlns="" id="{02961FFB-2573-4F49-94C6-AB16688868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170693" y="225643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47112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http://www.375parkavenue.com/sites/375park.com/files/styles/gallery_history/public/gallery/1950_0.jpg?itok=YwbktUSV">
            <a:extLst>
              <a:ext uri="{FF2B5EF4-FFF2-40B4-BE49-F238E27FC236}">
                <a16:creationId xmlns:a16="http://schemas.microsoft.com/office/drawing/2014/main" xmlns="" id="{372800DB-6AA8-4F87-9106-847E14939D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263" y="190415"/>
            <a:ext cx="4680001" cy="6477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3" name="Ομάδα 72" descr="Θέση εικόνας"/>
          <p:cNvGrpSpPr/>
          <p:nvPr/>
        </p:nvGrpSpPr>
        <p:grpSpPr>
          <a:xfrm>
            <a:off x="334948" y="369000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37" name="Τίτλος 3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/>
            <a:r>
              <a:rPr lang="el-G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Εμπειρική έρευνα σε δέκα επιχειρήσεις</a:t>
            </a:r>
          </a:p>
        </p:txBody>
      </p:sp>
      <p:sp>
        <p:nvSpPr>
          <p:cNvPr id="40" name="Θέση κειμένου 39"/>
          <p:cNvSpPr>
            <a:spLocks noGrp="1"/>
          </p:cNvSpPr>
          <p:nvPr>
            <p:ph type="body" sz="quarter" idx="35"/>
          </p:nvPr>
        </p:nvSpPr>
        <p:spPr/>
        <p:txBody>
          <a:bodyPr rtlCol="0"/>
          <a:lstStyle/>
          <a:p>
            <a:r>
              <a:rPr lang="el-GR" dirty="0"/>
              <a:t>Το μέγεθος της αλλαγής</a:t>
            </a:r>
          </a:p>
        </p:txBody>
      </p:sp>
      <p:sp>
        <p:nvSpPr>
          <p:cNvPr id="42" name="Θέση κειμένου 41"/>
          <p:cNvSpPr>
            <a:spLocks noGrp="1"/>
          </p:cNvSpPr>
          <p:nvPr>
            <p:ph type="body" sz="quarter" idx="37"/>
          </p:nvPr>
        </p:nvSpPr>
        <p:spPr>
          <a:xfrm>
            <a:off x="7451950" y="3971432"/>
            <a:ext cx="1980000" cy="360000"/>
          </a:xfrm>
        </p:spPr>
        <p:txBody>
          <a:bodyPr rtlCol="0"/>
          <a:lstStyle/>
          <a:p>
            <a:r>
              <a:rPr lang="el-GR" dirty="0"/>
              <a:t>Τον βαθμό στον οποίο η πληροφόρηση που αποκτάται είναι βέβαιη</a:t>
            </a:r>
          </a:p>
        </p:txBody>
      </p:sp>
      <p:sp>
        <p:nvSpPr>
          <p:cNvPr id="44" name="Θέση κειμένου 43"/>
          <p:cNvSpPr>
            <a:spLocks noGrp="1"/>
          </p:cNvSpPr>
          <p:nvPr>
            <p:ph type="body" sz="quarter" idx="39"/>
          </p:nvPr>
        </p:nvSpPr>
        <p:spPr/>
        <p:txBody>
          <a:bodyPr rtlCol="0"/>
          <a:lstStyle/>
          <a:p>
            <a:r>
              <a:rPr lang="el-GR" dirty="0"/>
              <a:t>Την διάρκεια του χρόνου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71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" name="Ορθογώνιο 1">
            <a:extLst>
              <a:ext uri="{FF2B5EF4-FFF2-40B4-BE49-F238E27FC236}">
                <a16:creationId xmlns:a16="http://schemas.microsoft.com/office/drawing/2014/main" xmlns="" id="{E88337A5-F133-4D8B-AA6D-FD0BF72E0894}"/>
              </a:ext>
            </a:extLst>
          </p:cNvPr>
          <p:cNvSpPr/>
          <p:nvPr/>
        </p:nvSpPr>
        <p:spPr>
          <a:xfrm>
            <a:off x="5393950" y="1067195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Το </a:t>
            </a:r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εξωτερικό περιβάλλον </a:t>
            </a:r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των υπό έρευνα επιχειρήσεων μετρήθηκε σε όρους αβεβαιότητας για τρεις παράγοντες:</a:t>
            </a:r>
          </a:p>
        </p:txBody>
      </p:sp>
      <p:sp>
        <p:nvSpPr>
          <p:cNvPr id="19" name="Θέση κειμένου 9">
            <a:extLst>
              <a:ext uri="{FF2B5EF4-FFF2-40B4-BE49-F238E27FC236}">
                <a16:creationId xmlns:a16="http://schemas.microsoft.com/office/drawing/2014/main" xmlns="" id="{29C5FBED-E7B0-4922-B284-454DFA488AF3}"/>
              </a:ext>
            </a:extLst>
          </p:cNvPr>
          <p:cNvSpPr txBox="1">
            <a:spLocks/>
          </p:cNvSpPr>
          <p:nvPr/>
        </p:nvSpPr>
        <p:spPr>
          <a:xfrm>
            <a:off x="5377180" y="4689624"/>
            <a:ext cx="1437640" cy="72009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στις συνθήκες του περιβάλλοντος</a:t>
            </a:r>
          </a:p>
        </p:txBody>
      </p:sp>
      <p:sp>
        <p:nvSpPr>
          <p:cNvPr id="22" name="Θέση κειμένου 9">
            <a:extLst>
              <a:ext uri="{FF2B5EF4-FFF2-40B4-BE49-F238E27FC236}">
                <a16:creationId xmlns:a16="http://schemas.microsoft.com/office/drawing/2014/main" xmlns="" id="{B0E82B18-18EC-46B6-A33B-F935CEF936F9}"/>
              </a:ext>
            </a:extLst>
          </p:cNvPr>
          <p:cNvSpPr txBox="1">
            <a:spLocks/>
          </p:cNvSpPr>
          <p:nvPr/>
        </p:nvSpPr>
        <p:spPr>
          <a:xfrm>
            <a:off x="10063180" y="4689624"/>
            <a:ext cx="1437640" cy="72009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που είναι απαραίτητος για να γίνουν γνωστά τα αποτελέσματα των αποφάσεων</a:t>
            </a:r>
          </a:p>
        </p:txBody>
      </p:sp>
      <p:pic>
        <p:nvPicPr>
          <p:cNvPr id="6" name="Γραφικό 5" descr="Χρονόμετρο">
            <a:extLst>
              <a:ext uri="{FF2B5EF4-FFF2-40B4-BE49-F238E27FC236}">
                <a16:creationId xmlns:a16="http://schemas.microsoft.com/office/drawing/2014/main" xmlns="" id="{7ED1B987-E0D8-4101-9EB6-7DDC60941E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324800" y="2518975"/>
            <a:ext cx="914400" cy="914400"/>
          </a:xfrm>
          <a:prstGeom prst="rect">
            <a:avLst/>
          </a:prstGeom>
        </p:spPr>
      </p:pic>
      <p:pic>
        <p:nvPicPr>
          <p:cNvPr id="10" name="Γραφικό 9" descr="Έγγραφο">
            <a:extLst>
              <a:ext uri="{FF2B5EF4-FFF2-40B4-BE49-F238E27FC236}">
                <a16:creationId xmlns:a16="http://schemas.microsoft.com/office/drawing/2014/main" xmlns="" id="{61B9A66F-9439-43A4-952A-1C0DDB4D6A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984750" y="2514600"/>
            <a:ext cx="914400" cy="914400"/>
          </a:xfrm>
          <a:prstGeom prst="rect">
            <a:avLst/>
          </a:prstGeom>
        </p:spPr>
      </p:pic>
      <p:pic>
        <p:nvPicPr>
          <p:cNvPr id="13" name="Γραφικό 12" descr="Ανανέωση">
            <a:extLst>
              <a:ext uri="{FF2B5EF4-FFF2-40B4-BE49-F238E27FC236}">
                <a16:creationId xmlns:a16="http://schemas.microsoft.com/office/drawing/2014/main" xmlns="" id="{F897E23B-F720-4119-9897-AEDB5E001E5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638800" y="2514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1004566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/>
            <a:r>
              <a:rPr lang="el-GR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Εμπειρική έρευνα σε δέκα επιχειρήσεις</a:t>
            </a:r>
            <a:endParaRPr lang="el-GR" sz="2800" dirty="0"/>
          </a:p>
        </p:txBody>
      </p:sp>
      <p:sp>
        <p:nvSpPr>
          <p:cNvPr id="14" name="Θέση κειμένου 13"/>
          <p:cNvSpPr>
            <a:spLocks noGrp="1"/>
          </p:cNvSpPr>
          <p:nvPr>
            <p:ph type="body" sz="quarter" idx="32"/>
          </p:nvPr>
        </p:nvSpPr>
        <p:spPr>
          <a:xfrm>
            <a:off x="2733507" y="2006048"/>
            <a:ext cx="1980000" cy="1761039"/>
          </a:xfrm>
        </p:spPr>
        <p:txBody>
          <a:bodyPr rtlCol="0"/>
          <a:lstStyle/>
          <a:p>
            <a:pPr algn="ctr"/>
            <a:r>
              <a:rPr lang="el-GR" sz="1600" dirty="0"/>
              <a:t>Δεδομένου ότι κάθε λειτουργική ομάδα (υποσύστημα) της επιχείρησης αντιμετωπίζει και έναν διαφορετικό τομέα του εξωτερικού περιβάλλοντος</a:t>
            </a:r>
          </a:p>
        </p:txBody>
      </p:sp>
      <p:pic>
        <p:nvPicPr>
          <p:cNvPr id="34" name="Θέση εικόνας 11" descr="Καθηγητής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05030" y="4034307"/>
            <a:ext cx="781939" cy="870938"/>
          </a:xfrm>
          <a:prstGeom prst="rect">
            <a:avLst/>
          </a:prstGeom>
          <a:noFill/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72</a:t>
            </a:fld>
            <a:endParaRPr lang="el-GR" dirty="0"/>
          </a:p>
        </p:txBody>
      </p:sp>
      <p:sp>
        <p:nvSpPr>
          <p:cNvPr id="13" name="Γραφικό 11" descr="Πινακίδα">
            <a:extLst>
              <a:ext uri="{FF2B5EF4-FFF2-40B4-BE49-F238E27FC236}">
                <a16:creationId xmlns:a16="http://schemas.microsoft.com/office/drawing/2014/main" xmlns="" id="{3E1CCD4C-7A4A-4E07-AF87-681A118E0539}"/>
              </a:ext>
            </a:extLst>
          </p:cNvPr>
          <p:cNvSpPr/>
          <p:nvPr/>
        </p:nvSpPr>
        <p:spPr>
          <a:xfrm>
            <a:off x="3492988" y="4120656"/>
            <a:ext cx="542925" cy="689066"/>
          </a:xfrm>
          <a:custGeom>
            <a:avLst/>
            <a:gdLst>
              <a:gd name="connsiteX0" fmla="*/ 502444 w 542925"/>
              <a:gd name="connsiteY0" fmla="*/ 426244 h 771525"/>
              <a:gd name="connsiteX1" fmla="*/ 45244 w 542925"/>
              <a:gd name="connsiteY1" fmla="*/ 426244 h 771525"/>
              <a:gd name="connsiteX2" fmla="*/ 45244 w 542925"/>
              <a:gd name="connsiteY2" fmla="*/ 159544 h 771525"/>
              <a:gd name="connsiteX3" fmla="*/ 502444 w 542925"/>
              <a:gd name="connsiteY3" fmla="*/ 159544 h 771525"/>
              <a:gd name="connsiteX4" fmla="*/ 502444 w 542925"/>
              <a:gd name="connsiteY4" fmla="*/ 426244 h 771525"/>
              <a:gd name="connsiteX5" fmla="*/ 502444 w 542925"/>
              <a:gd name="connsiteY5" fmla="*/ 83344 h 771525"/>
              <a:gd name="connsiteX6" fmla="*/ 302419 w 542925"/>
              <a:gd name="connsiteY6" fmla="*/ 83344 h 771525"/>
              <a:gd name="connsiteX7" fmla="*/ 302419 w 542925"/>
              <a:gd name="connsiteY7" fmla="*/ 35719 h 771525"/>
              <a:gd name="connsiteX8" fmla="*/ 273844 w 542925"/>
              <a:gd name="connsiteY8" fmla="*/ 7144 h 771525"/>
              <a:gd name="connsiteX9" fmla="*/ 245269 w 542925"/>
              <a:gd name="connsiteY9" fmla="*/ 35719 h 771525"/>
              <a:gd name="connsiteX10" fmla="*/ 245269 w 542925"/>
              <a:gd name="connsiteY10" fmla="*/ 83344 h 771525"/>
              <a:gd name="connsiteX11" fmla="*/ 45244 w 542925"/>
              <a:gd name="connsiteY11" fmla="*/ 83344 h 771525"/>
              <a:gd name="connsiteX12" fmla="*/ 7144 w 542925"/>
              <a:gd name="connsiteY12" fmla="*/ 121444 h 771525"/>
              <a:gd name="connsiteX13" fmla="*/ 7144 w 542925"/>
              <a:gd name="connsiteY13" fmla="*/ 426244 h 771525"/>
              <a:gd name="connsiteX14" fmla="*/ 45244 w 542925"/>
              <a:gd name="connsiteY14" fmla="*/ 464344 h 771525"/>
              <a:gd name="connsiteX15" fmla="*/ 245269 w 542925"/>
              <a:gd name="connsiteY15" fmla="*/ 464344 h 771525"/>
              <a:gd name="connsiteX16" fmla="*/ 245269 w 542925"/>
              <a:gd name="connsiteY16" fmla="*/ 769144 h 771525"/>
              <a:gd name="connsiteX17" fmla="*/ 302419 w 542925"/>
              <a:gd name="connsiteY17" fmla="*/ 769144 h 771525"/>
              <a:gd name="connsiteX18" fmla="*/ 302419 w 542925"/>
              <a:gd name="connsiteY18" fmla="*/ 464344 h 771525"/>
              <a:gd name="connsiteX19" fmla="*/ 502444 w 542925"/>
              <a:gd name="connsiteY19" fmla="*/ 464344 h 771525"/>
              <a:gd name="connsiteX20" fmla="*/ 540544 w 542925"/>
              <a:gd name="connsiteY20" fmla="*/ 426244 h 771525"/>
              <a:gd name="connsiteX21" fmla="*/ 540544 w 542925"/>
              <a:gd name="connsiteY21" fmla="*/ 121444 h 771525"/>
              <a:gd name="connsiteX22" fmla="*/ 502444 w 542925"/>
              <a:gd name="connsiteY22" fmla="*/ 83344 h 77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42925" h="771525">
                <a:moveTo>
                  <a:pt x="502444" y="426244"/>
                </a:moveTo>
                <a:lnTo>
                  <a:pt x="45244" y="426244"/>
                </a:lnTo>
                <a:lnTo>
                  <a:pt x="45244" y="159544"/>
                </a:lnTo>
                <a:lnTo>
                  <a:pt x="502444" y="159544"/>
                </a:lnTo>
                <a:lnTo>
                  <a:pt x="502444" y="426244"/>
                </a:lnTo>
                <a:close/>
                <a:moveTo>
                  <a:pt x="502444" y="83344"/>
                </a:moveTo>
                <a:lnTo>
                  <a:pt x="302419" y="83344"/>
                </a:lnTo>
                <a:lnTo>
                  <a:pt x="302419" y="35719"/>
                </a:lnTo>
                <a:cubicBezTo>
                  <a:pt x="302419" y="19526"/>
                  <a:pt x="290036" y="7144"/>
                  <a:pt x="273844" y="7144"/>
                </a:cubicBezTo>
                <a:cubicBezTo>
                  <a:pt x="257651" y="7144"/>
                  <a:pt x="245269" y="19526"/>
                  <a:pt x="245269" y="35719"/>
                </a:cubicBezTo>
                <a:lnTo>
                  <a:pt x="245269" y="83344"/>
                </a:lnTo>
                <a:lnTo>
                  <a:pt x="45244" y="83344"/>
                </a:lnTo>
                <a:cubicBezTo>
                  <a:pt x="24289" y="83344"/>
                  <a:pt x="7144" y="100489"/>
                  <a:pt x="7144" y="121444"/>
                </a:cubicBezTo>
                <a:lnTo>
                  <a:pt x="7144" y="426244"/>
                </a:lnTo>
                <a:cubicBezTo>
                  <a:pt x="7144" y="447199"/>
                  <a:pt x="24289" y="464344"/>
                  <a:pt x="45244" y="464344"/>
                </a:cubicBezTo>
                <a:lnTo>
                  <a:pt x="245269" y="464344"/>
                </a:lnTo>
                <a:lnTo>
                  <a:pt x="245269" y="769144"/>
                </a:lnTo>
                <a:lnTo>
                  <a:pt x="302419" y="769144"/>
                </a:lnTo>
                <a:lnTo>
                  <a:pt x="302419" y="464344"/>
                </a:lnTo>
                <a:lnTo>
                  <a:pt x="502444" y="464344"/>
                </a:lnTo>
                <a:cubicBezTo>
                  <a:pt x="523399" y="464344"/>
                  <a:pt x="540544" y="447199"/>
                  <a:pt x="540544" y="426244"/>
                </a:cubicBezTo>
                <a:lnTo>
                  <a:pt x="540544" y="121444"/>
                </a:lnTo>
                <a:cubicBezTo>
                  <a:pt x="540544" y="100489"/>
                  <a:pt x="523399" y="83344"/>
                  <a:pt x="502444" y="8334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sp>
        <p:nvSpPr>
          <p:cNvPr id="22" name="Θέση κειμένου 13">
            <a:extLst>
              <a:ext uri="{FF2B5EF4-FFF2-40B4-BE49-F238E27FC236}">
                <a16:creationId xmlns:a16="http://schemas.microsoft.com/office/drawing/2014/main" xmlns="" id="{1E4F1ABF-4CFA-4512-B147-1D351F46A371}"/>
              </a:ext>
            </a:extLst>
          </p:cNvPr>
          <p:cNvSpPr txBox="1">
            <a:spLocks/>
          </p:cNvSpPr>
          <p:nvPr/>
        </p:nvSpPr>
        <p:spPr>
          <a:xfrm>
            <a:off x="5222095" y="2006044"/>
            <a:ext cx="1859898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Προσδιορίζουν τρεις τομείς (επιστημονικός, </a:t>
            </a:r>
            <a:r>
              <a:rPr lang="el-GR" sz="1600" dirty="0" err="1"/>
              <a:t>τεχνικο</a:t>
            </a:r>
            <a:r>
              <a:rPr lang="el-GR" sz="1600" dirty="0"/>
              <a:t>-οικονομικός, καθώς και της αγοράς)</a:t>
            </a:r>
          </a:p>
        </p:txBody>
      </p:sp>
      <p:sp>
        <p:nvSpPr>
          <p:cNvPr id="23" name="Θέση κειμένου 13">
            <a:extLst>
              <a:ext uri="{FF2B5EF4-FFF2-40B4-BE49-F238E27FC236}">
                <a16:creationId xmlns:a16="http://schemas.microsoft.com/office/drawing/2014/main" xmlns="" id="{BAE1B9ED-DD01-4B3A-BF6E-C4D2B63B17DB}"/>
              </a:ext>
            </a:extLst>
          </p:cNvPr>
          <p:cNvSpPr txBox="1">
            <a:spLocks/>
          </p:cNvSpPr>
          <p:nvPr/>
        </p:nvSpPr>
        <p:spPr>
          <a:xfrm>
            <a:off x="7446031" y="2006045"/>
            <a:ext cx="1980000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Στους οποίους αντιστοιχούν τρία τμήματα της επιχείρησης (έρευνας, παραγωγής και πωλήσεων)</a:t>
            </a:r>
          </a:p>
          <a:p>
            <a:pPr algn="ctr"/>
            <a:endParaRPr lang="el-GR" sz="16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3CA5326E-A773-4942-BEE5-AB7CD1613E5C}"/>
              </a:ext>
            </a:extLst>
          </p:cNvPr>
          <p:cNvSpPr txBox="1"/>
          <p:nvPr/>
        </p:nvSpPr>
        <p:spPr>
          <a:xfrm>
            <a:off x="4684432" y="2301791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E09B5F35-41E9-4EC8-BCDC-CF3591D97B35}"/>
              </a:ext>
            </a:extLst>
          </p:cNvPr>
          <p:cNvSpPr txBox="1"/>
          <p:nvPr/>
        </p:nvSpPr>
        <p:spPr>
          <a:xfrm>
            <a:off x="7089975" y="2301790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9EB980C6-E925-4860-9664-2E0C56AEADF5}"/>
              </a:ext>
            </a:extLst>
          </p:cNvPr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Γραφικό 5" descr="Καρτελάκι">
            <a:extLst>
              <a:ext uri="{FF2B5EF4-FFF2-40B4-BE49-F238E27FC236}">
                <a16:creationId xmlns:a16="http://schemas.microsoft.com/office/drawing/2014/main" xmlns="" id="{3AE80AA6-CA60-4113-BEC2-53E423C41C34}"/>
              </a:ext>
            </a:extLst>
          </p:cNvPr>
          <p:cNvSpPr/>
          <p:nvPr/>
        </p:nvSpPr>
        <p:spPr>
          <a:xfrm>
            <a:off x="8156086" y="4168064"/>
            <a:ext cx="578931" cy="594735"/>
          </a:xfrm>
          <a:custGeom>
            <a:avLst/>
            <a:gdLst>
              <a:gd name="connsiteX0" fmla="*/ 197644 w 676275"/>
              <a:gd name="connsiteY0" fmla="*/ 273844 h 714375"/>
              <a:gd name="connsiteX1" fmla="*/ 159544 w 676275"/>
              <a:gd name="connsiteY1" fmla="*/ 235744 h 714375"/>
              <a:gd name="connsiteX2" fmla="*/ 177641 w 676275"/>
              <a:gd name="connsiteY2" fmla="*/ 203359 h 714375"/>
              <a:gd name="connsiteX3" fmla="*/ 178594 w 676275"/>
              <a:gd name="connsiteY3" fmla="*/ 226219 h 714375"/>
              <a:gd name="connsiteX4" fmla="*/ 197644 w 676275"/>
              <a:gd name="connsiteY4" fmla="*/ 245269 h 714375"/>
              <a:gd name="connsiteX5" fmla="*/ 216694 w 676275"/>
              <a:gd name="connsiteY5" fmla="*/ 226219 h 714375"/>
              <a:gd name="connsiteX6" fmla="*/ 215741 w 676275"/>
              <a:gd name="connsiteY6" fmla="*/ 202406 h 714375"/>
              <a:gd name="connsiteX7" fmla="*/ 235744 w 676275"/>
              <a:gd name="connsiteY7" fmla="*/ 235744 h 714375"/>
              <a:gd name="connsiteX8" fmla="*/ 197644 w 676275"/>
              <a:gd name="connsiteY8" fmla="*/ 273844 h 714375"/>
              <a:gd name="connsiteX9" fmla="*/ 666274 w 676275"/>
              <a:gd name="connsiteY9" fmla="*/ 437674 h 714375"/>
              <a:gd name="connsiteX10" fmla="*/ 399574 w 676275"/>
              <a:gd name="connsiteY10" fmla="*/ 170974 h 714375"/>
              <a:gd name="connsiteX11" fmla="*/ 372904 w 676275"/>
              <a:gd name="connsiteY11" fmla="*/ 159544 h 714375"/>
              <a:gd name="connsiteX12" fmla="*/ 209074 w 676275"/>
              <a:gd name="connsiteY12" fmla="*/ 159544 h 714375"/>
              <a:gd name="connsiteX13" fmla="*/ 144304 w 676275"/>
              <a:gd name="connsiteY13" fmla="*/ 102394 h 714375"/>
              <a:gd name="connsiteX14" fmla="*/ 110966 w 676275"/>
              <a:gd name="connsiteY14" fmla="*/ 96679 h 714375"/>
              <a:gd name="connsiteX15" fmla="*/ 45244 w 676275"/>
              <a:gd name="connsiteY15" fmla="*/ 26194 h 714375"/>
              <a:gd name="connsiteX16" fmla="*/ 26194 w 676275"/>
              <a:gd name="connsiteY16" fmla="*/ 7144 h 714375"/>
              <a:gd name="connsiteX17" fmla="*/ 7144 w 676275"/>
              <a:gd name="connsiteY17" fmla="*/ 26194 h 714375"/>
              <a:gd name="connsiteX18" fmla="*/ 105251 w 676275"/>
              <a:gd name="connsiteY18" fmla="*/ 134779 h 714375"/>
              <a:gd name="connsiteX19" fmla="*/ 137636 w 676275"/>
              <a:gd name="connsiteY19" fmla="*/ 140494 h 714375"/>
              <a:gd name="connsiteX20" fmla="*/ 170974 w 676275"/>
              <a:gd name="connsiteY20" fmla="*/ 165259 h 714375"/>
              <a:gd name="connsiteX21" fmla="*/ 122396 w 676275"/>
              <a:gd name="connsiteY21" fmla="*/ 236696 h 714375"/>
              <a:gd name="connsiteX22" fmla="*/ 122396 w 676275"/>
              <a:gd name="connsiteY22" fmla="*/ 411004 h 714375"/>
              <a:gd name="connsiteX23" fmla="*/ 133826 w 676275"/>
              <a:gd name="connsiteY23" fmla="*/ 437674 h 714375"/>
              <a:gd name="connsiteX24" fmla="*/ 400526 w 676275"/>
              <a:gd name="connsiteY24" fmla="*/ 704374 h 714375"/>
              <a:gd name="connsiteX25" fmla="*/ 426244 w 676275"/>
              <a:gd name="connsiteY25" fmla="*/ 714851 h 714375"/>
              <a:gd name="connsiteX26" fmla="*/ 452914 w 676275"/>
              <a:gd name="connsiteY26" fmla="*/ 703421 h 714375"/>
              <a:gd name="connsiteX27" fmla="*/ 665321 w 676275"/>
              <a:gd name="connsiteY27" fmla="*/ 491014 h 714375"/>
              <a:gd name="connsiteX28" fmla="*/ 666274 w 676275"/>
              <a:gd name="connsiteY28" fmla="*/ 437674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76275" h="714375">
                <a:moveTo>
                  <a:pt x="197644" y="273844"/>
                </a:moveTo>
                <a:cubicBezTo>
                  <a:pt x="176689" y="273844"/>
                  <a:pt x="159544" y="256699"/>
                  <a:pt x="159544" y="235744"/>
                </a:cubicBezTo>
                <a:cubicBezTo>
                  <a:pt x="159544" y="222409"/>
                  <a:pt x="167164" y="210026"/>
                  <a:pt x="177641" y="203359"/>
                </a:cubicBezTo>
                <a:cubicBezTo>
                  <a:pt x="177641" y="210026"/>
                  <a:pt x="178594" y="217646"/>
                  <a:pt x="178594" y="226219"/>
                </a:cubicBezTo>
                <a:cubicBezTo>
                  <a:pt x="178594" y="236696"/>
                  <a:pt x="187166" y="245269"/>
                  <a:pt x="197644" y="245269"/>
                </a:cubicBezTo>
                <a:cubicBezTo>
                  <a:pt x="208121" y="245269"/>
                  <a:pt x="216694" y="236696"/>
                  <a:pt x="216694" y="226219"/>
                </a:cubicBezTo>
                <a:cubicBezTo>
                  <a:pt x="216694" y="217646"/>
                  <a:pt x="216694" y="210026"/>
                  <a:pt x="215741" y="202406"/>
                </a:cubicBezTo>
                <a:cubicBezTo>
                  <a:pt x="227171" y="209074"/>
                  <a:pt x="235744" y="221456"/>
                  <a:pt x="235744" y="235744"/>
                </a:cubicBezTo>
                <a:cubicBezTo>
                  <a:pt x="235744" y="256699"/>
                  <a:pt x="218599" y="273844"/>
                  <a:pt x="197644" y="273844"/>
                </a:cubicBezTo>
                <a:close/>
                <a:moveTo>
                  <a:pt x="666274" y="437674"/>
                </a:moveTo>
                <a:lnTo>
                  <a:pt x="399574" y="170974"/>
                </a:lnTo>
                <a:cubicBezTo>
                  <a:pt x="391954" y="163354"/>
                  <a:pt x="382429" y="159544"/>
                  <a:pt x="372904" y="159544"/>
                </a:cubicBezTo>
                <a:lnTo>
                  <a:pt x="209074" y="159544"/>
                </a:lnTo>
                <a:cubicBezTo>
                  <a:pt x="198596" y="126206"/>
                  <a:pt x="178594" y="109061"/>
                  <a:pt x="144304" y="102394"/>
                </a:cubicBezTo>
                <a:cubicBezTo>
                  <a:pt x="131921" y="100489"/>
                  <a:pt x="121444" y="98584"/>
                  <a:pt x="110966" y="96679"/>
                </a:cubicBezTo>
                <a:cubicBezTo>
                  <a:pt x="56674" y="89059"/>
                  <a:pt x="45244" y="87154"/>
                  <a:pt x="45244" y="26194"/>
                </a:cubicBezTo>
                <a:cubicBezTo>
                  <a:pt x="45244" y="15716"/>
                  <a:pt x="36671" y="7144"/>
                  <a:pt x="26194" y="7144"/>
                </a:cubicBezTo>
                <a:cubicBezTo>
                  <a:pt x="15716" y="7144"/>
                  <a:pt x="7144" y="15716"/>
                  <a:pt x="7144" y="26194"/>
                </a:cubicBezTo>
                <a:cubicBezTo>
                  <a:pt x="7144" y="115729"/>
                  <a:pt x="42386" y="125254"/>
                  <a:pt x="105251" y="134779"/>
                </a:cubicBezTo>
                <a:cubicBezTo>
                  <a:pt x="114776" y="136684"/>
                  <a:pt x="125254" y="137636"/>
                  <a:pt x="137636" y="140494"/>
                </a:cubicBezTo>
                <a:cubicBezTo>
                  <a:pt x="150019" y="143351"/>
                  <a:pt x="163354" y="145256"/>
                  <a:pt x="170974" y="165259"/>
                </a:cubicBezTo>
                <a:cubicBezTo>
                  <a:pt x="142399" y="176689"/>
                  <a:pt x="122396" y="204311"/>
                  <a:pt x="122396" y="236696"/>
                </a:cubicBezTo>
                <a:lnTo>
                  <a:pt x="122396" y="411004"/>
                </a:lnTo>
                <a:cubicBezTo>
                  <a:pt x="122396" y="421481"/>
                  <a:pt x="126206" y="431006"/>
                  <a:pt x="133826" y="437674"/>
                </a:cubicBezTo>
                <a:lnTo>
                  <a:pt x="400526" y="704374"/>
                </a:lnTo>
                <a:cubicBezTo>
                  <a:pt x="407194" y="711994"/>
                  <a:pt x="416719" y="714851"/>
                  <a:pt x="426244" y="714851"/>
                </a:cubicBezTo>
                <a:cubicBezTo>
                  <a:pt x="435769" y="714851"/>
                  <a:pt x="445294" y="711041"/>
                  <a:pt x="452914" y="703421"/>
                </a:cubicBezTo>
                <a:lnTo>
                  <a:pt x="665321" y="491014"/>
                </a:lnTo>
                <a:cubicBezTo>
                  <a:pt x="680561" y="476726"/>
                  <a:pt x="680561" y="451961"/>
                  <a:pt x="666274" y="4376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62421922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4">
            <a:extLst>
              <a:ext uri="{FF2B5EF4-FFF2-40B4-BE49-F238E27FC236}">
                <a16:creationId xmlns:a16="http://schemas.microsoft.com/office/drawing/2014/main" xmlns="" id="{6753252F-4873-4F63-801D-CC719279A7D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xmlns="" id="{047C8CCB-F95D-4249-92DD-651249D353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6B5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37380" y="2074362"/>
            <a:ext cx="2752354" cy="2709275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l-GR" sz="1600" b="1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Δι</a:t>
            </a:r>
            <a:r>
              <a:rPr lang="en-US" sz="1600" b="1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αφοροποίηση</a:t>
            </a:r>
            <a:r>
              <a:rPr lang="en-US" sz="16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6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υποσυστημάτων ανάμεσα στα τμήματα έρευνας και ανάπτυξης (R&amp;D), παραγωγής και πωλήσεων</a:t>
            </a:r>
          </a:p>
        </p:txBody>
      </p:sp>
      <p:pic>
        <p:nvPicPr>
          <p:cNvPr id="21" name="Εικόνα 20" descr="9-9">
            <a:extLst>
              <a:ext uri="{FF2B5EF4-FFF2-40B4-BE49-F238E27FC236}">
                <a16:creationId xmlns:a16="http://schemas.microsoft.com/office/drawing/2014/main" xmlns="" id="{3B293AED-B64A-4197-B610-A667D017FA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>
          <a:xfrm>
            <a:off x="3601329" y="478302"/>
            <a:ext cx="8159261" cy="5556738"/>
          </a:xfrm>
          <a:prstGeom prst="rect">
            <a:avLst/>
          </a:prstGeom>
          <a:noFill/>
        </p:spPr>
      </p:pic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310257" y="6356350"/>
            <a:ext cx="560009" cy="365125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lnSpc>
                <a:spcPct val="90000"/>
              </a:lnSpc>
              <a:spcAft>
                <a:spcPts val="600"/>
              </a:spcAft>
            </a:pPr>
            <a:fld id="{19B51A1E-902D-48AF-9020-955120F399B6}" type="slidenum">
              <a:rPr lang="en-US" sz="1200" smtClean="0">
                <a:solidFill>
                  <a:srgbClr val="898989"/>
                </a:solidFill>
                <a:latin typeface="+mn-lt"/>
              </a:rPr>
              <a:pPr algn="r">
                <a:lnSpc>
                  <a:spcPct val="90000"/>
                </a:lnSpc>
                <a:spcAft>
                  <a:spcPts val="600"/>
                </a:spcAft>
              </a:pPr>
              <a:t>73</a:t>
            </a:fld>
            <a:endParaRPr lang="en-US" sz="1200">
              <a:solidFill>
                <a:srgbClr val="89898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59107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Εικόνα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668101" y="1061271"/>
            <a:ext cx="1985426" cy="2008300"/>
          </a:xfrm>
          <a:prstGeom prst="rect">
            <a:avLst/>
          </a:prstGeom>
        </p:spPr>
      </p:pic>
      <p:pic>
        <p:nvPicPr>
          <p:cNvPr id="18" name="Θέση εικόνας 17" descr="Κοντινή εικόνα βιβλίων αρχιτεκτονικής σε ράφι βιβλιοθήκης"/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tretch>
            <a:fillRect/>
          </a:stretch>
        </p:blipFill>
        <p:spPr>
          <a:xfrm>
            <a:off x="2829" y="40287"/>
            <a:ext cx="12192000" cy="6777425"/>
          </a:xfrm>
        </p:spPr>
      </p:pic>
      <p:sp>
        <p:nvSpPr>
          <p:cNvPr id="3" name="Τίτλος 2"/>
          <p:cNvSpPr>
            <a:spLocks noGrp="1"/>
          </p:cNvSpPr>
          <p:nvPr>
            <p:ph type="ctrTitle"/>
          </p:nvPr>
        </p:nvSpPr>
        <p:spPr>
          <a:xfrm>
            <a:off x="1555327" y="176642"/>
            <a:ext cx="4860000" cy="6480000"/>
          </a:xfrm>
        </p:spPr>
        <p:txBody>
          <a:bodyPr rtlCol="0"/>
          <a:lstStyle/>
          <a:p>
            <a:pPr algn="ctr"/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2400" b="1" dirty="0"/>
              <a:t>Κύρια αποτελέσματα </a:t>
            </a:r>
            <a:br>
              <a:rPr lang="el-GR" sz="2400" b="1" dirty="0"/>
            </a:br>
            <a:r>
              <a:rPr lang="el-GR" sz="2400" b="1" dirty="0"/>
              <a:t>&amp; συμπεράσματα </a:t>
            </a:r>
            <a:br>
              <a:rPr lang="el-GR" sz="2400" b="1" dirty="0"/>
            </a:br>
            <a:r>
              <a:rPr lang="el-GR" sz="2400" b="1" dirty="0"/>
              <a:t>των μελετών των ερευνητών</a:t>
            </a:r>
            <a:endParaRPr lang="el-GR" sz="2400" dirty="0"/>
          </a:p>
        </p:txBody>
      </p:sp>
      <p:sp>
        <p:nvSpPr>
          <p:cNvPr id="8" name="Ορθογώνιο 6" descr="Πλαίσιο επισήμανσης."/>
          <p:cNvSpPr/>
          <p:nvPr/>
        </p:nvSpPr>
        <p:spPr>
          <a:xfrm rot="10800000" flipV="1">
            <a:off x="2137893" y="2842148"/>
            <a:ext cx="3743580" cy="227421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2052" name="Picture 4" descr="ÎÏÎ¿ÏÎ­Î»ÎµÏÎ¼Î± ÎµÎ¹ÎºÏÎ½Î±Ï Î³Î¹Î± RESEARCH BLACK WHITE IMAGES">
            <a:extLst>
              <a:ext uri="{FF2B5EF4-FFF2-40B4-BE49-F238E27FC236}">
                <a16:creationId xmlns:a16="http://schemas.microsoft.com/office/drawing/2014/main" xmlns="" id="{0DEA0204-6A9A-4A07-975B-4295E68161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1544" y="656644"/>
            <a:ext cx="3456278" cy="2036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ÎÏÎ¿ÏÎ­Î»ÎµÏÎ¼Î± ÎµÎ¹ÎºÏÎ½Î±Ï Î³Î¹Î± books black white images">
            <a:extLst>
              <a:ext uri="{FF2B5EF4-FFF2-40B4-BE49-F238E27FC236}">
                <a16:creationId xmlns:a16="http://schemas.microsoft.com/office/drawing/2014/main" xmlns="" id="{C55023C1-53D8-4B5B-B3BA-813B9D713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1544" y="611658"/>
            <a:ext cx="3599929" cy="2230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9257441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Θέση περιεχομένου 5"/>
          <p:cNvSpPr>
            <a:spLocks noGrp="1"/>
          </p:cNvSpPr>
          <p:nvPr>
            <p:ph idx="4294967295"/>
          </p:nvPr>
        </p:nvSpPr>
        <p:spPr>
          <a:xfrm>
            <a:off x="753760" y="2653433"/>
            <a:ext cx="5717239" cy="2160734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dirty="0"/>
              <a:t>Οι επιχειρήσεις που λειτουργούν αποτελεσματικά σε </a:t>
            </a:r>
            <a:r>
              <a:rPr lang="el-GR" b="1" dirty="0"/>
              <a:t>σταθερά περιβάλλοντα </a:t>
            </a:r>
            <a:r>
              <a:rPr lang="el-GR" dirty="0"/>
              <a:t>τείνουν να έχουν Οργανωτικές Δομές με λιγότερα τμήματα</a:t>
            </a:r>
          </a:p>
          <a:p>
            <a:pPr marL="0" indent="0">
              <a:buNone/>
            </a:pPr>
            <a:endParaRPr lang="el-GR" dirty="0"/>
          </a:p>
          <a:p>
            <a:endParaRPr lang="el-GR" dirty="0"/>
          </a:p>
          <a:p>
            <a:endParaRPr lang="el-GR" dirty="0"/>
          </a:p>
          <a:p>
            <a:pPr marL="0" indent="0" algn="ctr">
              <a:buNone/>
            </a:pPr>
            <a:r>
              <a:rPr lang="el-GR" dirty="0"/>
              <a:t>από τις αντίστοιχες επιχειρήσεις που λειτουργούν αποτελεσματικά σε </a:t>
            </a:r>
            <a:r>
              <a:rPr lang="el-GR" b="1" dirty="0"/>
              <a:t>μεταβαλλόμενα περιβάλλοντα</a:t>
            </a:r>
          </a:p>
          <a:p>
            <a:pPr marL="0" indent="0" rtl="0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  <a:p>
            <a:pPr marL="0" indent="0" rtl="0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</p:txBody>
      </p:sp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algn="ctr" rtl="0"/>
            <a:r>
              <a:rPr lang="en-US" sz="3200" dirty="0"/>
              <a:t>1</a:t>
            </a:r>
            <a:r>
              <a:rPr lang="el-GR" sz="3200" baseline="30000" dirty="0"/>
              <a:t>ο</a:t>
            </a:r>
            <a:r>
              <a:rPr lang="el-GR" sz="3200" dirty="0"/>
              <a:t> Αποτέλεσμα - Συμπέρασμα</a:t>
            </a:r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75</a:t>
            </a:fld>
            <a:endParaRPr lang="el-GR" dirty="0"/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9737124" y="6028695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>
            <a:extLst>
              <a:ext uri="{FF2B5EF4-FFF2-40B4-BE49-F238E27FC236}">
                <a16:creationId xmlns:a16="http://schemas.microsoft.com/office/drawing/2014/main" xmlns="" id="{2F96F665-986E-4B59-8698-FCB4FCACCCE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032" name="Picture 8" descr="Î£ÏÎµÏÎ¹ÎºÎ® ÎµÎ¹ÎºÏÎ½Î±">
            <a:extLst>
              <a:ext uri="{FF2B5EF4-FFF2-40B4-BE49-F238E27FC236}">
                <a16:creationId xmlns:a16="http://schemas.microsoft.com/office/drawing/2014/main" xmlns="" id="{0A4D9FCF-C66B-4875-BE02-08ECA698BC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7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ÎÏÎ¿ÏÎ­Î»ÎµÏÎ¼Î± ÎµÎ¹ÎºÏÎ½Î±Ï Î³Î¹Î± management black white images">
            <a:extLst>
              <a:ext uri="{FF2B5EF4-FFF2-40B4-BE49-F238E27FC236}">
                <a16:creationId xmlns:a16="http://schemas.microsoft.com/office/drawing/2014/main" xmlns="" id="{588710DE-D64E-4555-94B3-BFB3110DA2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9" y="569933"/>
            <a:ext cx="4135094" cy="233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ÎÏÎ¿ÏÎ­Î»ÎµÏÎ¼Î± ÎµÎ¹ÎºÏÎ½Î±Ï Î³Î¹Î± management black white images">
            <a:extLst>
              <a:ext uri="{FF2B5EF4-FFF2-40B4-BE49-F238E27FC236}">
                <a16:creationId xmlns:a16="http://schemas.microsoft.com/office/drawing/2014/main" xmlns="" id="{856492AC-1230-44A3-862E-9B34CFD99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7" y="569933"/>
            <a:ext cx="4135094" cy="233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Εικόνα 19">
            <a:extLst>
              <a:ext uri="{FF2B5EF4-FFF2-40B4-BE49-F238E27FC236}">
                <a16:creationId xmlns:a16="http://schemas.microsoft.com/office/drawing/2014/main" xmlns="" id="{68CBDFD5-0F23-4DA2-AFF6-1D16737763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557482" y="552567"/>
            <a:ext cx="4223716" cy="23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ÎÏÎ¿ÏÎ­Î»ÎµÏÎ¼Î± ÎµÎ¹ÎºÏÎ½Î±Ï Î³Î¹Î± assembly part black white images">
            <a:extLst>
              <a:ext uri="{FF2B5EF4-FFF2-40B4-BE49-F238E27FC236}">
                <a16:creationId xmlns:a16="http://schemas.microsoft.com/office/drawing/2014/main" xmlns="" id="{650ACD6C-557B-4594-A217-A3F7B1C915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7482" y="495498"/>
            <a:ext cx="4127589" cy="2392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Γραφικό 12" descr="Βέλος: Περιστροφή δεξιά">
            <a:extLst>
              <a:ext uri="{FF2B5EF4-FFF2-40B4-BE49-F238E27FC236}">
                <a16:creationId xmlns:a16="http://schemas.microsoft.com/office/drawing/2014/main" xmlns="" id="{F80B02ED-A1B9-4D54-8681-44E92CA14C9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083312" y="3652451"/>
            <a:ext cx="723837" cy="772297"/>
          </a:xfrm>
          <a:prstGeom prst="rect">
            <a:avLst/>
          </a:prstGeom>
        </p:spPr>
      </p:pic>
      <p:pic>
        <p:nvPicPr>
          <p:cNvPr id="17" name="Picture 6" descr="ÎÏÎ¿ÏÎ­Î»ÎµÏÎ¼Î± ÎµÎ¹ÎºÏÎ½Î±Ï Î³Î¹Î± production BLACK WHITE IMAGES">
            <a:extLst>
              <a:ext uri="{FF2B5EF4-FFF2-40B4-BE49-F238E27FC236}">
                <a16:creationId xmlns:a16="http://schemas.microsoft.com/office/drawing/2014/main" xmlns="" id="{0661B4E2-9B93-4DA3-8652-FCF7D71B14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7482" y="489334"/>
            <a:ext cx="4127589" cy="2398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2971182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Θέση κειμένου 7"/>
          <p:cNvSpPr>
            <a:spLocks noGrp="1"/>
          </p:cNvSpPr>
          <p:nvPr>
            <p:ph type="body" sz="quarter" idx="18"/>
          </p:nvPr>
        </p:nvSpPr>
        <p:spPr>
          <a:xfrm>
            <a:off x="333632" y="513936"/>
            <a:ext cx="6474336" cy="954226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sz="1600" dirty="0"/>
              <a:t>Υπάρχουν διαφορές μεταξύ του τύπου της Οργανωτικής Δομής των διαφόρων τμημάτων μιας επιχείρησης (Μηχανιστική ή Οργανική). </a:t>
            </a:r>
          </a:p>
          <a:p>
            <a:pPr marL="0" indent="0" algn="ctr">
              <a:buNone/>
            </a:pPr>
            <a:r>
              <a:rPr lang="el-GR" sz="1600" dirty="0"/>
              <a:t>Για παράδειγμα, στην περίπτωση επιχειρήσεων παραγωγής πλαστικών (μεταβαλλόμενο περιβάλλον):</a:t>
            </a:r>
          </a:p>
        </p:txBody>
      </p:sp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r>
              <a:rPr lang="el-GR" sz="3600" dirty="0"/>
              <a:t>2</a:t>
            </a:r>
            <a:r>
              <a:rPr lang="el-GR" sz="3600" baseline="30000" dirty="0"/>
              <a:t>ο</a:t>
            </a:r>
            <a:r>
              <a:rPr lang="el-GR" sz="3600" dirty="0"/>
              <a:t> Αποτέλεσμα - Συμπέρασμα</a:t>
            </a:r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tretch>
            <a:fillRect/>
          </a:stretch>
        </p:blipFill>
        <p:spPr>
          <a:xfrm>
            <a:off x="9713594" y="767558"/>
            <a:ext cx="1872000" cy="1865922"/>
          </a:xfrm>
        </p:spPr>
      </p:pic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76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>
            <a:extLst>
              <a:ext uri="{FF2B5EF4-FFF2-40B4-BE49-F238E27FC236}">
                <a16:creationId xmlns:a16="http://schemas.microsoft.com/office/drawing/2014/main" xmlns="" id="{D84BD926-C760-4DAE-80C0-7BA1F6D4F535}"/>
              </a:ext>
            </a:extLst>
          </p:cNvPr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>
            <a:extLst>
              <a:ext uri="{FF2B5EF4-FFF2-40B4-BE49-F238E27FC236}">
                <a16:creationId xmlns:a16="http://schemas.microsoft.com/office/drawing/2014/main" xmlns="" id="{059D96B5-82D3-405D-B465-77AC6ECA8146}"/>
              </a:ext>
            </a:extLst>
          </p:cNvPr>
          <p:cNvSpPr txBox="1">
            <a:spLocks/>
          </p:cNvSpPr>
          <p:nvPr/>
        </p:nvSpPr>
        <p:spPr>
          <a:xfrm>
            <a:off x="601873" y="2118270"/>
            <a:ext cx="255668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Τα τμήματα παραγωγής</a:t>
            </a:r>
          </a:p>
        </p:txBody>
      </p:sp>
      <p:sp>
        <p:nvSpPr>
          <p:cNvPr id="20" name="Θέση κειμένου 5">
            <a:extLst>
              <a:ext uri="{FF2B5EF4-FFF2-40B4-BE49-F238E27FC236}">
                <a16:creationId xmlns:a16="http://schemas.microsoft.com/office/drawing/2014/main" xmlns="" id="{C884C3C2-0F88-4D3C-8E7A-998E967553B5}"/>
              </a:ext>
            </a:extLst>
          </p:cNvPr>
          <p:cNvSpPr txBox="1">
            <a:spLocks/>
          </p:cNvSpPr>
          <p:nvPr/>
        </p:nvSpPr>
        <p:spPr>
          <a:xfrm>
            <a:off x="3998035" y="2066887"/>
            <a:ext cx="2832531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Τα τμήματα έρευνας και ανάπτυξης</a:t>
            </a:r>
          </a:p>
          <a:p>
            <a:pPr marL="0" indent="0" algn="ctr">
              <a:buNone/>
            </a:pPr>
            <a:endParaRPr lang="el-GR" b="1" dirty="0"/>
          </a:p>
        </p:txBody>
      </p:sp>
      <p:sp>
        <p:nvSpPr>
          <p:cNvPr id="21" name="Text Placeholder 24">
            <a:extLst>
              <a:ext uri="{FF2B5EF4-FFF2-40B4-BE49-F238E27FC236}">
                <a16:creationId xmlns:a16="http://schemas.microsoft.com/office/drawing/2014/main" xmlns="" id="{5BBDE64A-6328-4E21-90D1-751B4DF4F54A}"/>
              </a:ext>
            </a:extLst>
          </p:cNvPr>
          <p:cNvSpPr txBox="1">
            <a:spLocks/>
          </p:cNvSpPr>
          <p:nvPr/>
        </p:nvSpPr>
        <p:spPr>
          <a:xfrm>
            <a:off x="3855515" y="2944469"/>
            <a:ext cx="3117570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ήταν οργανωμένα σε Οργανικές Δομές. Φυσικά είναι γνωστό ότι τα τμήματα αυτά αντιμετωπίζουν συνεχείς απαιτήσεις για την ανάπτυξη νέων προϊόντων και νέων τρόπων παραγωγής πλαστικού</a:t>
            </a:r>
          </a:p>
          <a:p>
            <a:pPr algn="ctr"/>
            <a:endParaRPr lang="el-GR" dirty="0"/>
          </a:p>
          <a:p>
            <a:pPr algn="ctr"/>
            <a:r>
              <a:rPr lang="el-GR" dirty="0"/>
              <a:t> </a:t>
            </a:r>
          </a:p>
        </p:txBody>
      </p:sp>
      <p:sp>
        <p:nvSpPr>
          <p:cNvPr id="26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58C2BD62-295E-40DD-B479-BDB1A2925D7E}"/>
              </a:ext>
            </a:extLst>
          </p:cNvPr>
          <p:cNvSpPr/>
          <p:nvPr/>
        </p:nvSpPr>
        <p:spPr>
          <a:xfrm rot="10800000" flipV="1">
            <a:off x="578988" y="2564828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16A8833F-422B-4B2D-A8B7-E0351A04DE50}"/>
              </a:ext>
            </a:extLst>
          </p:cNvPr>
          <p:cNvSpPr/>
          <p:nvPr/>
        </p:nvSpPr>
        <p:spPr>
          <a:xfrm rot="10800000" flipV="1">
            <a:off x="4126415" y="2613874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xmlns="" id="{64FA7217-53EE-48A4-884E-265AADD5AC21}"/>
              </a:ext>
            </a:extLst>
          </p:cNvPr>
          <p:cNvSpPr txBox="1">
            <a:spLocks/>
          </p:cNvSpPr>
          <p:nvPr/>
        </p:nvSpPr>
        <p:spPr>
          <a:xfrm>
            <a:off x="511984" y="4943553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Οι μελετητές γενικά υποστηρίζουν ότι η ύπαρξη μηχανιστικής δομής σε κάποια τμήματα και οργανικής σε κάποια άλλα, δεν μειώνει την αποτελεσματικότητα της επιχείρησης. </a:t>
            </a:r>
            <a:r>
              <a:rPr lang="el-GR" sz="1600" dirty="0" smtClean="0"/>
              <a:t>Οι </a:t>
            </a:r>
            <a:r>
              <a:rPr lang="el-GR" sz="1600" dirty="0"/>
              <a:t>διαφορετικοί αυτοί τύποι Οργανωτικής Δομής μέσα στην ίδια επιχείρηση, δεν δημιουργούν πρόβλημα και μπορούν να συνυπάρχουν</a:t>
            </a:r>
          </a:p>
          <a:p>
            <a:pPr algn="ctr"/>
            <a:endParaRPr lang="el-GR" sz="1600" dirty="0"/>
          </a:p>
          <a:p>
            <a:pPr algn="ctr"/>
            <a:r>
              <a:rPr lang="el-GR" sz="1600" dirty="0"/>
              <a:t> </a:t>
            </a:r>
          </a:p>
        </p:txBody>
      </p:sp>
      <p:pic>
        <p:nvPicPr>
          <p:cNvPr id="13314" name="Picture 2" descr="ÎÏÎ¿ÏÎ­Î»ÎµÏÎ¼Î± ÎµÎ¹ÎºÏÎ½Î±Ï Î³Î¹Î± PRODUCTIVITY black white images">
            <a:extLst>
              <a:ext uri="{FF2B5EF4-FFF2-40B4-BE49-F238E27FC236}">
                <a16:creationId xmlns:a16="http://schemas.microsoft.com/office/drawing/2014/main" xmlns="" id="{53C239CE-26C2-4D6B-9E28-6A4602968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092" y="759604"/>
            <a:ext cx="4125502" cy="186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 Placeholder 24">
            <a:extLst>
              <a:ext uri="{FF2B5EF4-FFF2-40B4-BE49-F238E27FC236}">
                <a16:creationId xmlns:a16="http://schemas.microsoft.com/office/drawing/2014/main" xmlns="" id="{267CC968-8E91-4F72-82AC-91A6474C9606}"/>
              </a:ext>
            </a:extLst>
          </p:cNvPr>
          <p:cNvSpPr txBox="1">
            <a:spLocks/>
          </p:cNvSpPr>
          <p:nvPr/>
        </p:nvSpPr>
        <p:spPr>
          <a:xfrm>
            <a:off x="308089" y="2933108"/>
            <a:ext cx="3117570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είχαν μακροχρόνια θεσμοθετημένες διαδικασίες παραγωγής και ήταν οργανωμένα σε τυπικές μηχανιστικές δομές (γραμμές παραγωγής)</a:t>
            </a:r>
          </a:p>
          <a:p>
            <a:pPr algn="ctr"/>
            <a:endParaRPr lang="el-GR" dirty="0"/>
          </a:p>
          <a:p>
            <a:pPr algn="ctr"/>
            <a:r>
              <a:rPr lang="el-GR" dirty="0"/>
              <a:t> </a:t>
            </a:r>
          </a:p>
        </p:txBody>
      </p:sp>
      <p:grpSp>
        <p:nvGrpSpPr>
          <p:cNvPr id="16" name="Γραφικό 6" descr="Γρανάζια">
            <a:extLst>
              <a:ext uri="{FF2B5EF4-FFF2-40B4-BE49-F238E27FC236}">
                <a16:creationId xmlns:a16="http://schemas.microsoft.com/office/drawing/2014/main" xmlns="" id="{B9266095-363D-48AB-8231-5140EDEE4813}"/>
              </a:ext>
            </a:extLst>
          </p:cNvPr>
          <p:cNvGrpSpPr/>
          <p:nvPr/>
        </p:nvGrpSpPr>
        <p:grpSpPr>
          <a:xfrm>
            <a:off x="106843" y="1896064"/>
            <a:ext cx="663146" cy="625485"/>
            <a:chOff x="5638800" y="2971800"/>
            <a:chExt cx="914400" cy="914400"/>
          </a:xfrm>
        </p:grpSpPr>
        <p:sp>
          <p:nvSpPr>
            <p:cNvPr id="17" name="Ελεύθερη σχεδίαση: Σχήμα 16">
              <a:extLst>
                <a:ext uri="{FF2B5EF4-FFF2-40B4-BE49-F238E27FC236}">
                  <a16:creationId xmlns:a16="http://schemas.microsoft.com/office/drawing/2014/main" xmlns="" id="{4368F07F-66ED-40A7-9C15-C391B541F84B}"/>
                </a:ext>
              </a:extLst>
            </p:cNvPr>
            <p:cNvSpPr/>
            <p:nvPr/>
          </p:nvSpPr>
          <p:spPr>
            <a:xfrm>
              <a:off x="5993606" y="3045619"/>
              <a:ext cx="419100" cy="419100"/>
            </a:xfrm>
            <a:custGeom>
              <a:avLst/>
              <a:gdLst>
                <a:gd name="connsiteX0" fmla="*/ 210026 w 419100"/>
                <a:gd name="connsiteY0" fmla="*/ 281464 h 419100"/>
                <a:gd name="connsiteX1" fmla="*/ 138589 w 419100"/>
                <a:gd name="connsiteY1" fmla="*/ 210026 h 419100"/>
                <a:gd name="connsiteX2" fmla="*/ 210026 w 419100"/>
                <a:gd name="connsiteY2" fmla="*/ 138589 h 419100"/>
                <a:gd name="connsiteX3" fmla="*/ 281464 w 419100"/>
                <a:gd name="connsiteY3" fmla="*/ 210026 h 419100"/>
                <a:gd name="connsiteX4" fmla="*/ 210026 w 419100"/>
                <a:gd name="connsiteY4" fmla="*/ 281464 h 419100"/>
                <a:gd name="connsiteX5" fmla="*/ 370999 w 419100"/>
                <a:gd name="connsiteY5" fmla="*/ 165259 h 419100"/>
                <a:gd name="connsiteX6" fmla="*/ 355759 w 419100"/>
                <a:gd name="connsiteY6" fmla="*/ 128111 h 419100"/>
                <a:gd name="connsiteX7" fmla="*/ 370999 w 419100"/>
                <a:gd name="connsiteY7" fmla="*/ 83344 h 419100"/>
                <a:gd name="connsiteX8" fmla="*/ 336709 w 419100"/>
                <a:gd name="connsiteY8" fmla="*/ 49054 h 419100"/>
                <a:gd name="connsiteX9" fmla="*/ 291941 w 419100"/>
                <a:gd name="connsiteY9" fmla="*/ 64294 h 419100"/>
                <a:gd name="connsiteX10" fmla="*/ 254794 w 419100"/>
                <a:gd name="connsiteY10" fmla="*/ 49054 h 419100"/>
                <a:gd name="connsiteX11" fmla="*/ 233839 w 419100"/>
                <a:gd name="connsiteY11" fmla="*/ 7144 h 419100"/>
                <a:gd name="connsiteX12" fmla="*/ 186214 w 419100"/>
                <a:gd name="connsiteY12" fmla="*/ 7144 h 419100"/>
                <a:gd name="connsiteX13" fmla="*/ 165259 w 419100"/>
                <a:gd name="connsiteY13" fmla="*/ 49054 h 419100"/>
                <a:gd name="connsiteX14" fmla="*/ 128111 w 419100"/>
                <a:gd name="connsiteY14" fmla="*/ 64294 h 419100"/>
                <a:gd name="connsiteX15" fmla="*/ 83344 w 419100"/>
                <a:gd name="connsiteY15" fmla="*/ 49054 h 419100"/>
                <a:gd name="connsiteX16" fmla="*/ 49054 w 419100"/>
                <a:gd name="connsiteY16" fmla="*/ 83344 h 419100"/>
                <a:gd name="connsiteX17" fmla="*/ 64294 w 419100"/>
                <a:gd name="connsiteY17" fmla="*/ 128111 h 419100"/>
                <a:gd name="connsiteX18" fmla="*/ 49054 w 419100"/>
                <a:gd name="connsiteY18" fmla="*/ 165259 h 419100"/>
                <a:gd name="connsiteX19" fmla="*/ 7144 w 419100"/>
                <a:gd name="connsiteY19" fmla="*/ 186214 h 419100"/>
                <a:gd name="connsiteX20" fmla="*/ 7144 w 419100"/>
                <a:gd name="connsiteY20" fmla="*/ 233839 h 419100"/>
                <a:gd name="connsiteX21" fmla="*/ 49054 w 419100"/>
                <a:gd name="connsiteY21" fmla="*/ 254794 h 419100"/>
                <a:gd name="connsiteX22" fmla="*/ 64294 w 419100"/>
                <a:gd name="connsiteY22" fmla="*/ 291941 h 419100"/>
                <a:gd name="connsiteX23" fmla="*/ 49054 w 419100"/>
                <a:gd name="connsiteY23" fmla="*/ 336709 h 419100"/>
                <a:gd name="connsiteX24" fmla="*/ 82391 w 419100"/>
                <a:gd name="connsiteY24" fmla="*/ 370046 h 419100"/>
                <a:gd name="connsiteX25" fmla="*/ 127159 w 419100"/>
                <a:gd name="connsiteY25" fmla="*/ 354806 h 419100"/>
                <a:gd name="connsiteX26" fmla="*/ 164306 w 419100"/>
                <a:gd name="connsiteY26" fmla="*/ 370046 h 419100"/>
                <a:gd name="connsiteX27" fmla="*/ 185261 w 419100"/>
                <a:gd name="connsiteY27" fmla="*/ 411956 h 419100"/>
                <a:gd name="connsiteX28" fmla="*/ 232886 w 419100"/>
                <a:gd name="connsiteY28" fmla="*/ 411956 h 419100"/>
                <a:gd name="connsiteX29" fmla="*/ 253841 w 419100"/>
                <a:gd name="connsiteY29" fmla="*/ 370046 h 419100"/>
                <a:gd name="connsiteX30" fmla="*/ 290989 w 419100"/>
                <a:gd name="connsiteY30" fmla="*/ 354806 h 419100"/>
                <a:gd name="connsiteX31" fmla="*/ 335756 w 419100"/>
                <a:gd name="connsiteY31" fmla="*/ 370046 h 419100"/>
                <a:gd name="connsiteX32" fmla="*/ 370046 w 419100"/>
                <a:gd name="connsiteY32" fmla="*/ 336709 h 419100"/>
                <a:gd name="connsiteX33" fmla="*/ 354806 w 419100"/>
                <a:gd name="connsiteY33" fmla="*/ 291941 h 419100"/>
                <a:gd name="connsiteX34" fmla="*/ 370999 w 419100"/>
                <a:gd name="connsiteY34" fmla="*/ 254794 h 419100"/>
                <a:gd name="connsiteX35" fmla="*/ 412909 w 419100"/>
                <a:gd name="connsiteY35" fmla="*/ 233839 h 419100"/>
                <a:gd name="connsiteX36" fmla="*/ 412909 w 419100"/>
                <a:gd name="connsiteY36" fmla="*/ 186214 h 419100"/>
                <a:gd name="connsiteX37" fmla="*/ 370999 w 419100"/>
                <a:gd name="connsiteY37" fmla="*/ 165259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19100" h="419100">
                  <a:moveTo>
                    <a:pt x="210026" y="281464"/>
                  </a:moveTo>
                  <a:cubicBezTo>
                    <a:pt x="170021" y="281464"/>
                    <a:pt x="138589" y="249079"/>
                    <a:pt x="138589" y="210026"/>
                  </a:cubicBezTo>
                  <a:cubicBezTo>
                    <a:pt x="138589" y="170974"/>
                    <a:pt x="170974" y="138589"/>
                    <a:pt x="210026" y="138589"/>
                  </a:cubicBezTo>
                  <a:cubicBezTo>
                    <a:pt x="250031" y="138589"/>
                    <a:pt x="281464" y="170974"/>
                    <a:pt x="281464" y="210026"/>
                  </a:cubicBezTo>
                  <a:cubicBezTo>
                    <a:pt x="281464" y="249079"/>
                    <a:pt x="249079" y="281464"/>
                    <a:pt x="210026" y="281464"/>
                  </a:cubicBezTo>
                  <a:close/>
                  <a:moveTo>
                    <a:pt x="370999" y="165259"/>
                  </a:moveTo>
                  <a:cubicBezTo>
                    <a:pt x="367189" y="151924"/>
                    <a:pt x="362426" y="139541"/>
                    <a:pt x="355759" y="128111"/>
                  </a:cubicBezTo>
                  <a:lnTo>
                    <a:pt x="370999" y="83344"/>
                  </a:lnTo>
                  <a:lnTo>
                    <a:pt x="336709" y="49054"/>
                  </a:lnTo>
                  <a:lnTo>
                    <a:pt x="291941" y="64294"/>
                  </a:lnTo>
                  <a:cubicBezTo>
                    <a:pt x="280511" y="57626"/>
                    <a:pt x="268129" y="52864"/>
                    <a:pt x="254794" y="49054"/>
                  </a:cubicBezTo>
                  <a:lnTo>
                    <a:pt x="233839" y="7144"/>
                  </a:lnTo>
                  <a:lnTo>
                    <a:pt x="186214" y="7144"/>
                  </a:lnTo>
                  <a:lnTo>
                    <a:pt x="165259" y="49054"/>
                  </a:lnTo>
                  <a:cubicBezTo>
                    <a:pt x="151924" y="52864"/>
                    <a:pt x="139541" y="57626"/>
                    <a:pt x="128111" y="64294"/>
                  </a:cubicBezTo>
                  <a:lnTo>
                    <a:pt x="83344" y="49054"/>
                  </a:lnTo>
                  <a:lnTo>
                    <a:pt x="49054" y="83344"/>
                  </a:lnTo>
                  <a:lnTo>
                    <a:pt x="64294" y="128111"/>
                  </a:lnTo>
                  <a:cubicBezTo>
                    <a:pt x="57626" y="139541"/>
                    <a:pt x="52864" y="151924"/>
                    <a:pt x="49054" y="165259"/>
                  </a:cubicBezTo>
                  <a:lnTo>
                    <a:pt x="7144" y="186214"/>
                  </a:lnTo>
                  <a:lnTo>
                    <a:pt x="7144" y="233839"/>
                  </a:lnTo>
                  <a:lnTo>
                    <a:pt x="49054" y="254794"/>
                  </a:lnTo>
                  <a:cubicBezTo>
                    <a:pt x="52864" y="268129"/>
                    <a:pt x="57626" y="280511"/>
                    <a:pt x="64294" y="291941"/>
                  </a:cubicBezTo>
                  <a:lnTo>
                    <a:pt x="49054" y="336709"/>
                  </a:lnTo>
                  <a:lnTo>
                    <a:pt x="82391" y="370046"/>
                  </a:lnTo>
                  <a:lnTo>
                    <a:pt x="127159" y="354806"/>
                  </a:lnTo>
                  <a:cubicBezTo>
                    <a:pt x="138589" y="361474"/>
                    <a:pt x="150971" y="366236"/>
                    <a:pt x="164306" y="370046"/>
                  </a:cubicBezTo>
                  <a:lnTo>
                    <a:pt x="185261" y="411956"/>
                  </a:lnTo>
                  <a:lnTo>
                    <a:pt x="232886" y="411956"/>
                  </a:lnTo>
                  <a:lnTo>
                    <a:pt x="253841" y="370046"/>
                  </a:lnTo>
                  <a:cubicBezTo>
                    <a:pt x="267176" y="366236"/>
                    <a:pt x="279559" y="361474"/>
                    <a:pt x="290989" y="354806"/>
                  </a:cubicBezTo>
                  <a:lnTo>
                    <a:pt x="335756" y="370046"/>
                  </a:lnTo>
                  <a:lnTo>
                    <a:pt x="370046" y="336709"/>
                  </a:lnTo>
                  <a:lnTo>
                    <a:pt x="354806" y="291941"/>
                  </a:lnTo>
                  <a:cubicBezTo>
                    <a:pt x="361474" y="280511"/>
                    <a:pt x="367189" y="267176"/>
                    <a:pt x="370999" y="254794"/>
                  </a:cubicBezTo>
                  <a:lnTo>
                    <a:pt x="412909" y="233839"/>
                  </a:lnTo>
                  <a:lnTo>
                    <a:pt x="412909" y="186214"/>
                  </a:lnTo>
                  <a:lnTo>
                    <a:pt x="370999" y="16525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8" name="Ελεύθερη σχεδίαση: Σχήμα 17">
              <a:extLst>
                <a:ext uri="{FF2B5EF4-FFF2-40B4-BE49-F238E27FC236}">
                  <a16:creationId xmlns:a16="http://schemas.microsoft.com/office/drawing/2014/main" xmlns="" id="{759A2178-DD0C-453D-95DD-82BAF326011A}"/>
                </a:ext>
              </a:extLst>
            </p:cNvPr>
            <p:cNvSpPr/>
            <p:nvPr/>
          </p:nvSpPr>
          <p:spPr>
            <a:xfrm>
              <a:off x="5778341" y="3392329"/>
              <a:ext cx="419100" cy="419100"/>
            </a:xfrm>
            <a:custGeom>
              <a:avLst/>
              <a:gdLst>
                <a:gd name="connsiteX0" fmla="*/ 210026 w 419100"/>
                <a:gd name="connsiteY0" fmla="*/ 281464 h 419100"/>
                <a:gd name="connsiteX1" fmla="*/ 138589 w 419100"/>
                <a:gd name="connsiteY1" fmla="*/ 210026 h 419100"/>
                <a:gd name="connsiteX2" fmla="*/ 210026 w 419100"/>
                <a:gd name="connsiteY2" fmla="*/ 138589 h 419100"/>
                <a:gd name="connsiteX3" fmla="*/ 281464 w 419100"/>
                <a:gd name="connsiteY3" fmla="*/ 210026 h 419100"/>
                <a:gd name="connsiteX4" fmla="*/ 210026 w 419100"/>
                <a:gd name="connsiteY4" fmla="*/ 281464 h 419100"/>
                <a:gd name="connsiteX5" fmla="*/ 210026 w 419100"/>
                <a:gd name="connsiteY5" fmla="*/ 281464 h 419100"/>
                <a:gd name="connsiteX6" fmla="*/ 355759 w 419100"/>
                <a:gd name="connsiteY6" fmla="*/ 128111 h 419100"/>
                <a:gd name="connsiteX7" fmla="*/ 370999 w 419100"/>
                <a:gd name="connsiteY7" fmla="*/ 83344 h 419100"/>
                <a:gd name="connsiteX8" fmla="*/ 336709 w 419100"/>
                <a:gd name="connsiteY8" fmla="*/ 49054 h 419100"/>
                <a:gd name="connsiteX9" fmla="*/ 291941 w 419100"/>
                <a:gd name="connsiteY9" fmla="*/ 64294 h 419100"/>
                <a:gd name="connsiteX10" fmla="*/ 254794 w 419100"/>
                <a:gd name="connsiteY10" fmla="*/ 49054 h 419100"/>
                <a:gd name="connsiteX11" fmla="*/ 233839 w 419100"/>
                <a:gd name="connsiteY11" fmla="*/ 7144 h 419100"/>
                <a:gd name="connsiteX12" fmla="*/ 186214 w 419100"/>
                <a:gd name="connsiteY12" fmla="*/ 7144 h 419100"/>
                <a:gd name="connsiteX13" fmla="*/ 165259 w 419100"/>
                <a:gd name="connsiteY13" fmla="*/ 49054 h 419100"/>
                <a:gd name="connsiteX14" fmla="*/ 128111 w 419100"/>
                <a:gd name="connsiteY14" fmla="*/ 64294 h 419100"/>
                <a:gd name="connsiteX15" fmla="*/ 83344 w 419100"/>
                <a:gd name="connsiteY15" fmla="*/ 49054 h 419100"/>
                <a:gd name="connsiteX16" fmla="*/ 50006 w 419100"/>
                <a:gd name="connsiteY16" fmla="*/ 82391 h 419100"/>
                <a:gd name="connsiteX17" fmla="*/ 64294 w 419100"/>
                <a:gd name="connsiteY17" fmla="*/ 127159 h 419100"/>
                <a:gd name="connsiteX18" fmla="*/ 49054 w 419100"/>
                <a:gd name="connsiteY18" fmla="*/ 164306 h 419100"/>
                <a:gd name="connsiteX19" fmla="*/ 7144 w 419100"/>
                <a:gd name="connsiteY19" fmla="*/ 185261 h 419100"/>
                <a:gd name="connsiteX20" fmla="*/ 7144 w 419100"/>
                <a:gd name="connsiteY20" fmla="*/ 232886 h 419100"/>
                <a:gd name="connsiteX21" fmla="*/ 49054 w 419100"/>
                <a:gd name="connsiteY21" fmla="*/ 253841 h 419100"/>
                <a:gd name="connsiteX22" fmla="*/ 64294 w 419100"/>
                <a:gd name="connsiteY22" fmla="*/ 290989 h 419100"/>
                <a:gd name="connsiteX23" fmla="*/ 50006 w 419100"/>
                <a:gd name="connsiteY23" fmla="*/ 335756 h 419100"/>
                <a:gd name="connsiteX24" fmla="*/ 83344 w 419100"/>
                <a:gd name="connsiteY24" fmla="*/ 369094 h 419100"/>
                <a:gd name="connsiteX25" fmla="*/ 128111 w 419100"/>
                <a:gd name="connsiteY25" fmla="*/ 354806 h 419100"/>
                <a:gd name="connsiteX26" fmla="*/ 165259 w 419100"/>
                <a:gd name="connsiteY26" fmla="*/ 370046 h 419100"/>
                <a:gd name="connsiteX27" fmla="*/ 186214 w 419100"/>
                <a:gd name="connsiteY27" fmla="*/ 411956 h 419100"/>
                <a:gd name="connsiteX28" fmla="*/ 233839 w 419100"/>
                <a:gd name="connsiteY28" fmla="*/ 411956 h 419100"/>
                <a:gd name="connsiteX29" fmla="*/ 254794 w 419100"/>
                <a:gd name="connsiteY29" fmla="*/ 370046 h 419100"/>
                <a:gd name="connsiteX30" fmla="*/ 291941 w 419100"/>
                <a:gd name="connsiteY30" fmla="*/ 354806 h 419100"/>
                <a:gd name="connsiteX31" fmla="*/ 336709 w 419100"/>
                <a:gd name="connsiteY31" fmla="*/ 370046 h 419100"/>
                <a:gd name="connsiteX32" fmla="*/ 370046 w 419100"/>
                <a:gd name="connsiteY32" fmla="*/ 335756 h 419100"/>
                <a:gd name="connsiteX33" fmla="*/ 355759 w 419100"/>
                <a:gd name="connsiteY33" fmla="*/ 291941 h 419100"/>
                <a:gd name="connsiteX34" fmla="*/ 370999 w 419100"/>
                <a:gd name="connsiteY34" fmla="*/ 254794 h 419100"/>
                <a:gd name="connsiteX35" fmla="*/ 412909 w 419100"/>
                <a:gd name="connsiteY35" fmla="*/ 233839 h 419100"/>
                <a:gd name="connsiteX36" fmla="*/ 412909 w 419100"/>
                <a:gd name="connsiteY36" fmla="*/ 186214 h 419100"/>
                <a:gd name="connsiteX37" fmla="*/ 370999 w 419100"/>
                <a:gd name="connsiteY37" fmla="*/ 165259 h 419100"/>
                <a:gd name="connsiteX38" fmla="*/ 355759 w 419100"/>
                <a:gd name="connsiteY38" fmla="*/ 128111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9100" h="419100">
                  <a:moveTo>
                    <a:pt x="210026" y="281464"/>
                  </a:moveTo>
                  <a:cubicBezTo>
                    <a:pt x="170021" y="281464"/>
                    <a:pt x="138589" y="249079"/>
                    <a:pt x="138589" y="210026"/>
                  </a:cubicBezTo>
                  <a:cubicBezTo>
                    <a:pt x="138589" y="170021"/>
                    <a:pt x="170974" y="138589"/>
                    <a:pt x="210026" y="138589"/>
                  </a:cubicBezTo>
                  <a:cubicBezTo>
                    <a:pt x="250031" y="138589"/>
                    <a:pt x="281464" y="170974"/>
                    <a:pt x="281464" y="210026"/>
                  </a:cubicBezTo>
                  <a:cubicBezTo>
                    <a:pt x="281464" y="249079"/>
                    <a:pt x="250031" y="281464"/>
                    <a:pt x="210026" y="281464"/>
                  </a:cubicBezTo>
                  <a:lnTo>
                    <a:pt x="210026" y="281464"/>
                  </a:lnTo>
                  <a:close/>
                  <a:moveTo>
                    <a:pt x="355759" y="128111"/>
                  </a:moveTo>
                  <a:lnTo>
                    <a:pt x="370999" y="83344"/>
                  </a:lnTo>
                  <a:lnTo>
                    <a:pt x="336709" y="49054"/>
                  </a:lnTo>
                  <a:lnTo>
                    <a:pt x="291941" y="64294"/>
                  </a:lnTo>
                  <a:cubicBezTo>
                    <a:pt x="280511" y="57626"/>
                    <a:pt x="267176" y="52864"/>
                    <a:pt x="254794" y="49054"/>
                  </a:cubicBezTo>
                  <a:lnTo>
                    <a:pt x="233839" y="7144"/>
                  </a:lnTo>
                  <a:lnTo>
                    <a:pt x="186214" y="7144"/>
                  </a:lnTo>
                  <a:lnTo>
                    <a:pt x="165259" y="49054"/>
                  </a:lnTo>
                  <a:cubicBezTo>
                    <a:pt x="151924" y="52864"/>
                    <a:pt x="139541" y="57626"/>
                    <a:pt x="128111" y="64294"/>
                  </a:cubicBezTo>
                  <a:lnTo>
                    <a:pt x="83344" y="49054"/>
                  </a:lnTo>
                  <a:lnTo>
                    <a:pt x="50006" y="82391"/>
                  </a:lnTo>
                  <a:lnTo>
                    <a:pt x="64294" y="127159"/>
                  </a:lnTo>
                  <a:cubicBezTo>
                    <a:pt x="57626" y="138589"/>
                    <a:pt x="52864" y="151924"/>
                    <a:pt x="49054" y="164306"/>
                  </a:cubicBezTo>
                  <a:lnTo>
                    <a:pt x="7144" y="185261"/>
                  </a:lnTo>
                  <a:lnTo>
                    <a:pt x="7144" y="232886"/>
                  </a:lnTo>
                  <a:lnTo>
                    <a:pt x="49054" y="253841"/>
                  </a:lnTo>
                  <a:cubicBezTo>
                    <a:pt x="52864" y="267176"/>
                    <a:pt x="57626" y="279559"/>
                    <a:pt x="64294" y="290989"/>
                  </a:cubicBezTo>
                  <a:lnTo>
                    <a:pt x="50006" y="335756"/>
                  </a:lnTo>
                  <a:lnTo>
                    <a:pt x="83344" y="369094"/>
                  </a:lnTo>
                  <a:lnTo>
                    <a:pt x="128111" y="354806"/>
                  </a:lnTo>
                  <a:cubicBezTo>
                    <a:pt x="139541" y="361474"/>
                    <a:pt x="151924" y="366236"/>
                    <a:pt x="165259" y="370046"/>
                  </a:cubicBezTo>
                  <a:lnTo>
                    <a:pt x="186214" y="411956"/>
                  </a:lnTo>
                  <a:lnTo>
                    <a:pt x="233839" y="411956"/>
                  </a:lnTo>
                  <a:lnTo>
                    <a:pt x="254794" y="370046"/>
                  </a:lnTo>
                  <a:cubicBezTo>
                    <a:pt x="268129" y="366236"/>
                    <a:pt x="280511" y="361474"/>
                    <a:pt x="291941" y="354806"/>
                  </a:cubicBezTo>
                  <a:lnTo>
                    <a:pt x="336709" y="370046"/>
                  </a:lnTo>
                  <a:lnTo>
                    <a:pt x="370046" y="335756"/>
                  </a:lnTo>
                  <a:lnTo>
                    <a:pt x="355759" y="291941"/>
                  </a:lnTo>
                  <a:cubicBezTo>
                    <a:pt x="362426" y="280511"/>
                    <a:pt x="367189" y="268129"/>
                    <a:pt x="370999" y="254794"/>
                  </a:cubicBezTo>
                  <a:lnTo>
                    <a:pt x="412909" y="233839"/>
                  </a:lnTo>
                  <a:lnTo>
                    <a:pt x="412909" y="186214"/>
                  </a:lnTo>
                  <a:lnTo>
                    <a:pt x="370999" y="165259"/>
                  </a:lnTo>
                  <a:cubicBezTo>
                    <a:pt x="367189" y="151924"/>
                    <a:pt x="362426" y="139541"/>
                    <a:pt x="355759" y="12811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22" name="Γραφικό 14" descr="Μεγεθυντικός φακός">
            <a:extLst>
              <a:ext uri="{FF2B5EF4-FFF2-40B4-BE49-F238E27FC236}">
                <a16:creationId xmlns:a16="http://schemas.microsoft.com/office/drawing/2014/main" xmlns="" id="{915325B3-A5B0-4BD3-9634-658E501F4C8C}"/>
              </a:ext>
            </a:extLst>
          </p:cNvPr>
          <p:cNvSpPr/>
          <p:nvPr/>
        </p:nvSpPr>
        <p:spPr>
          <a:xfrm>
            <a:off x="3760896" y="2012426"/>
            <a:ext cx="396183" cy="471305"/>
          </a:xfrm>
          <a:custGeom>
            <a:avLst/>
            <a:gdLst>
              <a:gd name="connsiteX0" fmla="*/ 739616 w 762000"/>
              <a:gd name="connsiteY0" fmla="*/ 645319 h 762000"/>
              <a:gd name="connsiteX1" fmla="*/ 620554 w 762000"/>
              <a:gd name="connsiteY1" fmla="*/ 526256 h 762000"/>
              <a:gd name="connsiteX2" fmla="*/ 561499 w 762000"/>
              <a:gd name="connsiteY2" fmla="*/ 508159 h 762000"/>
              <a:gd name="connsiteX3" fmla="*/ 519589 w 762000"/>
              <a:gd name="connsiteY3" fmla="*/ 466249 h 762000"/>
              <a:gd name="connsiteX4" fmla="*/ 578644 w 762000"/>
              <a:gd name="connsiteY4" fmla="*/ 292894 h 762000"/>
              <a:gd name="connsiteX5" fmla="*/ 292894 w 762000"/>
              <a:gd name="connsiteY5" fmla="*/ 7144 h 762000"/>
              <a:gd name="connsiteX6" fmla="*/ 7144 w 762000"/>
              <a:gd name="connsiteY6" fmla="*/ 292894 h 762000"/>
              <a:gd name="connsiteX7" fmla="*/ 292894 w 762000"/>
              <a:gd name="connsiteY7" fmla="*/ 578644 h 762000"/>
              <a:gd name="connsiteX8" fmla="*/ 466249 w 762000"/>
              <a:gd name="connsiteY8" fmla="*/ 519589 h 762000"/>
              <a:gd name="connsiteX9" fmla="*/ 508159 w 762000"/>
              <a:gd name="connsiteY9" fmla="*/ 561499 h 762000"/>
              <a:gd name="connsiteX10" fmla="*/ 526256 w 762000"/>
              <a:gd name="connsiteY10" fmla="*/ 620554 h 762000"/>
              <a:gd name="connsiteX11" fmla="*/ 645319 w 762000"/>
              <a:gd name="connsiteY11" fmla="*/ 739616 h 762000"/>
              <a:gd name="connsiteX12" fmla="*/ 692944 w 762000"/>
              <a:gd name="connsiteY12" fmla="*/ 759619 h 762000"/>
              <a:gd name="connsiteX13" fmla="*/ 740569 w 762000"/>
              <a:gd name="connsiteY13" fmla="*/ 739616 h 762000"/>
              <a:gd name="connsiteX14" fmla="*/ 739616 w 762000"/>
              <a:gd name="connsiteY14" fmla="*/ 645319 h 762000"/>
              <a:gd name="connsiteX15" fmla="*/ 291941 w 762000"/>
              <a:gd name="connsiteY15" fmla="*/ 520541 h 762000"/>
              <a:gd name="connsiteX16" fmla="*/ 63341 w 762000"/>
              <a:gd name="connsiteY16" fmla="*/ 291941 h 762000"/>
              <a:gd name="connsiteX17" fmla="*/ 291941 w 762000"/>
              <a:gd name="connsiteY17" fmla="*/ 63341 h 762000"/>
              <a:gd name="connsiteX18" fmla="*/ 520541 w 762000"/>
              <a:gd name="connsiteY18" fmla="*/ 291941 h 762000"/>
              <a:gd name="connsiteX19" fmla="*/ 291941 w 762000"/>
              <a:gd name="connsiteY19" fmla="*/ 520541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000" h="762000">
                <a:moveTo>
                  <a:pt x="739616" y="645319"/>
                </a:moveTo>
                <a:lnTo>
                  <a:pt x="620554" y="526256"/>
                </a:lnTo>
                <a:cubicBezTo>
                  <a:pt x="604361" y="510064"/>
                  <a:pt x="582454" y="504349"/>
                  <a:pt x="561499" y="508159"/>
                </a:cubicBezTo>
                <a:lnTo>
                  <a:pt x="519589" y="466249"/>
                </a:lnTo>
                <a:cubicBezTo>
                  <a:pt x="556736" y="418624"/>
                  <a:pt x="578644" y="357664"/>
                  <a:pt x="578644" y="292894"/>
                </a:cubicBezTo>
                <a:cubicBezTo>
                  <a:pt x="578644" y="135731"/>
                  <a:pt x="450056" y="7144"/>
                  <a:pt x="292894" y="7144"/>
                </a:cubicBezTo>
                <a:cubicBezTo>
                  <a:pt x="135731" y="7144"/>
                  <a:pt x="7144" y="135731"/>
                  <a:pt x="7144" y="292894"/>
                </a:cubicBezTo>
                <a:cubicBezTo>
                  <a:pt x="7144" y="450056"/>
                  <a:pt x="135731" y="578644"/>
                  <a:pt x="292894" y="578644"/>
                </a:cubicBezTo>
                <a:cubicBezTo>
                  <a:pt x="357664" y="578644"/>
                  <a:pt x="417671" y="556736"/>
                  <a:pt x="466249" y="519589"/>
                </a:cubicBezTo>
                <a:lnTo>
                  <a:pt x="508159" y="561499"/>
                </a:lnTo>
                <a:cubicBezTo>
                  <a:pt x="504349" y="582454"/>
                  <a:pt x="510064" y="604361"/>
                  <a:pt x="526256" y="620554"/>
                </a:cubicBezTo>
                <a:lnTo>
                  <a:pt x="645319" y="739616"/>
                </a:lnTo>
                <a:cubicBezTo>
                  <a:pt x="658654" y="752951"/>
                  <a:pt x="675799" y="759619"/>
                  <a:pt x="692944" y="759619"/>
                </a:cubicBezTo>
                <a:cubicBezTo>
                  <a:pt x="710089" y="759619"/>
                  <a:pt x="727234" y="752951"/>
                  <a:pt x="740569" y="739616"/>
                </a:cubicBezTo>
                <a:cubicBezTo>
                  <a:pt x="765334" y="712946"/>
                  <a:pt x="765334" y="671036"/>
                  <a:pt x="739616" y="645319"/>
                </a:cubicBezTo>
                <a:close/>
                <a:moveTo>
                  <a:pt x="291941" y="520541"/>
                </a:moveTo>
                <a:cubicBezTo>
                  <a:pt x="166211" y="520541"/>
                  <a:pt x="63341" y="417671"/>
                  <a:pt x="63341" y="291941"/>
                </a:cubicBezTo>
                <a:cubicBezTo>
                  <a:pt x="63341" y="166211"/>
                  <a:pt x="166211" y="63341"/>
                  <a:pt x="291941" y="63341"/>
                </a:cubicBezTo>
                <a:cubicBezTo>
                  <a:pt x="417671" y="63341"/>
                  <a:pt x="520541" y="166211"/>
                  <a:pt x="520541" y="291941"/>
                </a:cubicBezTo>
                <a:cubicBezTo>
                  <a:pt x="520541" y="417671"/>
                  <a:pt x="417671" y="520541"/>
                  <a:pt x="291941" y="520541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10563310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Τίτλος 5"/>
          <p:cNvSpPr>
            <a:spLocks noGrp="1"/>
          </p:cNvSpPr>
          <p:nvPr>
            <p:ph type="title"/>
          </p:nvPr>
        </p:nvSpPr>
        <p:spPr>
          <a:xfrm>
            <a:off x="524661" y="180368"/>
            <a:ext cx="3657601" cy="1409700"/>
          </a:xfrm>
        </p:spPr>
        <p:txBody>
          <a:bodyPr rtlCol="0"/>
          <a:lstStyle/>
          <a:p>
            <a:pPr algn="ctr"/>
            <a:r>
              <a:rPr lang="el-GR" sz="2800" b="1" dirty="0"/>
              <a:t>3ο Αποτέλεσμα – Συμπέρασμα</a:t>
            </a:r>
            <a:r>
              <a:rPr lang="el-GR" sz="2800" dirty="0"/>
              <a:t/>
            </a:r>
            <a:br>
              <a:rPr lang="el-GR" sz="2800" dirty="0"/>
            </a:br>
            <a:endParaRPr lang="el-GR" sz="2800" b="1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07785" y="1590068"/>
            <a:ext cx="4491355" cy="4250776"/>
          </a:xfrm>
        </p:spPr>
        <p:txBody>
          <a:bodyPr rtlCol="0"/>
          <a:lstStyle/>
          <a:p>
            <a:r>
              <a:rPr lang="el-GR" dirty="0"/>
              <a:t>Στο εσωτερικό κάθε οργάνωσης υπάρχει μια </a:t>
            </a:r>
            <a:r>
              <a:rPr lang="el-GR" b="1" dirty="0"/>
              <a:t>ισχυρή αντίστροφη σχέση </a:t>
            </a:r>
            <a:r>
              <a:rPr lang="el-GR" dirty="0"/>
              <a:t>μεταξύ διαφοροποίησης και ολοκλήρωσης</a:t>
            </a:r>
          </a:p>
          <a:p>
            <a:pPr marL="0" indent="0" rtl="0">
              <a:buNone/>
            </a:pPr>
            <a:endParaRPr lang="el-GR" noProof="1"/>
          </a:p>
          <a:p>
            <a:r>
              <a:rPr lang="el-GR" dirty="0"/>
              <a:t>Δηλαδή, όταν τμήματα με υψηλό βαθμό διαφοροποίησης είναι άμεσα αλληλεξαρτώμενα</a:t>
            </a:r>
          </a:p>
          <a:p>
            <a:pPr marL="0" indent="0" rtl="0">
              <a:buNone/>
            </a:pPr>
            <a:endParaRPr lang="el-GR" noProof="1"/>
          </a:p>
          <a:p>
            <a:pPr marL="0" indent="0" rtl="0">
              <a:buNone/>
            </a:pPr>
            <a:endParaRPr lang="el-GR" noProof="1"/>
          </a:p>
          <a:p>
            <a:r>
              <a:rPr lang="el-GR" dirty="0"/>
              <a:t>τότε η επίτευξη ολοκλήρωσης καθίσταται δυσκολότερη σε σχέση με καταστάσεις όπου τα μέλη των τμημάτων έχουν παρόμοιους τρόπους σκέψης και συμπεριφοράς</a:t>
            </a:r>
          </a:p>
          <a:p>
            <a:endParaRPr lang="el-GR" noProof="1"/>
          </a:p>
        </p:txBody>
      </p:sp>
      <p:pic>
        <p:nvPicPr>
          <p:cNvPr id="15" name="Θέση εικόνας 14" descr="εναέρια προβολή αυτοκινητοδρόμων μεγάλης πόλης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5217319" y="1255405"/>
            <a:ext cx="6974680" cy="3935414"/>
          </a:xfrm>
        </p:spPr>
      </p:pic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77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8" name="Γραφικό 7" descr="Βέλος: Περιστροφή δεξιά">
            <a:extLst>
              <a:ext uri="{FF2B5EF4-FFF2-40B4-BE49-F238E27FC236}">
                <a16:creationId xmlns:a16="http://schemas.microsoft.com/office/drawing/2014/main" xmlns="" id="{09E9F83C-0E0D-45E6-95E8-FBAD96F2C4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728479" y="3678387"/>
            <a:ext cx="619306" cy="660768"/>
          </a:xfrm>
          <a:prstGeom prst="rect">
            <a:avLst/>
          </a:prstGeom>
        </p:spPr>
      </p:pic>
      <p:pic>
        <p:nvPicPr>
          <p:cNvPr id="3084" name="Picture 12" descr="Company Sign Mockup">
            <a:extLst>
              <a:ext uri="{FF2B5EF4-FFF2-40B4-BE49-F238E27FC236}">
                <a16:creationId xmlns:a16="http://schemas.microsoft.com/office/drawing/2014/main" xmlns="" id="{DE363C73-479D-4DF4-B45A-4D86DC9624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1437" y="1255405"/>
            <a:ext cx="6970561" cy="393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ÎÏÎ¿ÏÎ­Î»ÎµÏÎ¼Î± ÎµÎ¹ÎºÏÎ½Î±Ï Î³Î¹Î± company BUILDING BLACK WHITE IMAGES london">
            <a:extLst>
              <a:ext uri="{FF2B5EF4-FFF2-40B4-BE49-F238E27FC236}">
                <a16:creationId xmlns:a16="http://schemas.microsoft.com/office/drawing/2014/main" xmlns="" id="{BC371341-3D3E-47C1-9D87-202F96F21B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7318" y="1244972"/>
            <a:ext cx="6974682" cy="3945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6171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Θέση περιεχομένου 5"/>
          <p:cNvSpPr>
            <a:spLocks noGrp="1"/>
          </p:cNvSpPr>
          <p:nvPr>
            <p:ph idx="4294967295"/>
          </p:nvPr>
        </p:nvSpPr>
        <p:spPr>
          <a:xfrm>
            <a:off x="531161" y="1720367"/>
            <a:ext cx="5717239" cy="4120309"/>
          </a:xfrm>
        </p:spPr>
        <p:txBody>
          <a:bodyPr rtlCol="0"/>
          <a:lstStyle/>
          <a:p>
            <a:r>
              <a:rPr lang="el-GR" dirty="0"/>
              <a:t>Οι επιχειρήσεις που λειτουργούν με </a:t>
            </a:r>
            <a:r>
              <a:rPr lang="el-GR" b="1" dirty="0"/>
              <a:t>υψηλή απόδοση </a:t>
            </a:r>
            <a:r>
              <a:rPr lang="el-GR" dirty="0"/>
              <a:t>τόσο σε σταθερά όσο και σε μεταβαλλόμενα περιβάλλοντα</a:t>
            </a:r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endParaRPr lang="el-GR" dirty="0"/>
          </a:p>
          <a:p>
            <a:pPr marL="276225" lvl="1" indent="0">
              <a:buNone/>
            </a:pPr>
            <a:r>
              <a:rPr lang="el-GR" sz="1800" dirty="0"/>
              <a:t>είχαν </a:t>
            </a:r>
            <a:r>
              <a:rPr lang="el-GR" sz="1800" b="1" dirty="0"/>
              <a:t>μεγαλύτερο βαθμό ολοκλήρωσης </a:t>
            </a:r>
            <a:r>
              <a:rPr lang="el-GR" sz="1800" dirty="0"/>
              <a:t>από τις επιχειρήσεις χαμηλότερης απόδοσης</a:t>
            </a:r>
          </a:p>
          <a:p>
            <a:pPr marL="285750" indent="-285750"/>
            <a:endParaRPr lang="el-GR" sz="2000" dirty="0"/>
          </a:p>
          <a:p>
            <a:pPr marL="0" indent="0">
              <a:buNone/>
            </a:pPr>
            <a:endParaRPr lang="el-GR" sz="2000" dirty="0"/>
          </a:p>
          <a:p>
            <a:pPr marL="285750" indent="-285750"/>
            <a:r>
              <a:rPr lang="el-GR" dirty="0"/>
              <a:t>Δηλαδή, όσο περισσότερο μπορεί μια Επιχείρηση να ολοκληρώσει (</a:t>
            </a:r>
            <a:r>
              <a:rPr lang="el-GR" b="1" dirty="0"/>
              <a:t>συντονίσει</a:t>
            </a:r>
            <a:r>
              <a:rPr lang="el-GR" dirty="0"/>
              <a:t>) τις </a:t>
            </a:r>
            <a:r>
              <a:rPr lang="el-GR" b="1" dirty="0"/>
              <a:t>δραστηριότητές</a:t>
            </a:r>
            <a:r>
              <a:rPr lang="el-GR" dirty="0"/>
              <a:t> της, τόσο περισσότερο τείνει να είναι </a:t>
            </a:r>
            <a:r>
              <a:rPr lang="el-GR" b="1" dirty="0"/>
              <a:t>αποδοτική</a:t>
            </a:r>
          </a:p>
          <a:p>
            <a:pPr marL="0" indent="0">
              <a:buNone/>
            </a:pPr>
            <a:endParaRPr lang="el-GR" sz="2000" dirty="0"/>
          </a:p>
          <a:p>
            <a:pPr marL="0" indent="0">
              <a:buNone/>
            </a:pPr>
            <a:endParaRPr lang="el-GR" dirty="0"/>
          </a:p>
          <a:p>
            <a:pPr marL="0" indent="0" rtl="0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  <a:p>
            <a:pPr marL="0" indent="0" rtl="0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</p:txBody>
      </p:sp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algn="ctr" rtl="0"/>
            <a:r>
              <a:rPr lang="el-GR" sz="3200" dirty="0"/>
              <a:t>4</a:t>
            </a:r>
            <a:r>
              <a:rPr lang="el-GR" sz="3200" baseline="30000" dirty="0"/>
              <a:t>ο</a:t>
            </a:r>
            <a:r>
              <a:rPr lang="el-GR" sz="3200" dirty="0"/>
              <a:t> Αποτέλεσμα - Συμπέρασμα</a:t>
            </a:r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78</a:t>
            </a:fld>
            <a:endParaRPr lang="el-GR" dirty="0"/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9737124" y="6028695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>
            <a:extLst>
              <a:ext uri="{FF2B5EF4-FFF2-40B4-BE49-F238E27FC236}">
                <a16:creationId xmlns:a16="http://schemas.microsoft.com/office/drawing/2014/main" xmlns="" id="{2F96F665-986E-4B59-8698-FCB4FCACCCE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032" name="Picture 8" descr="Î£ÏÎµÏÎ¹ÎºÎ® ÎµÎ¹ÎºÏÎ½Î±">
            <a:extLst>
              <a:ext uri="{FF2B5EF4-FFF2-40B4-BE49-F238E27FC236}">
                <a16:creationId xmlns:a16="http://schemas.microsoft.com/office/drawing/2014/main" xmlns="" id="{0A4D9FCF-C66B-4875-BE02-08ECA698BC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7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ÎÏÎ¿ÏÎ­Î»ÎµÏÎ¼Î± ÎµÎ¹ÎºÏÎ½Î±Ï Î³Î¹Î± management black white images">
            <a:extLst>
              <a:ext uri="{FF2B5EF4-FFF2-40B4-BE49-F238E27FC236}">
                <a16:creationId xmlns:a16="http://schemas.microsoft.com/office/drawing/2014/main" xmlns="" id="{588710DE-D64E-4555-94B3-BFB3110DA2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9" y="569933"/>
            <a:ext cx="4135094" cy="233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ÎÏÎ¿ÏÎ­Î»ÎµÏÎ¼Î± ÎµÎ¹ÎºÏÎ½Î±Ï Î³Î¹Î± management black white images">
            <a:extLst>
              <a:ext uri="{FF2B5EF4-FFF2-40B4-BE49-F238E27FC236}">
                <a16:creationId xmlns:a16="http://schemas.microsoft.com/office/drawing/2014/main" xmlns="" id="{856492AC-1230-44A3-862E-9B34CFD99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7" y="569933"/>
            <a:ext cx="4135094" cy="233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Εικόνα 19">
            <a:extLst>
              <a:ext uri="{FF2B5EF4-FFF2-40B4-BE49-F238E27FC236}">
                <a16:creationId xmlns:a16="http://schemas.microsoft.com/office/drawing/2014/main" xmlns="" id="{68CBDFD5-0F23-4DA2-AFF6-1D16737763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557482" y="552567"/>
            <a:ext cx="4223716" cy="23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ÎÏÎ¿ÏÎ­Î»ÎµÏÎ¼Î± ÎµÎ¹ÎºÏÎ½Î±Ï Î³Î¹Î± assembly part black white images">
            <a:extLst>
              <a:ext uri="{FF2B5EF4-FFF2-40B4-BE49-F238E27FC236}">
                <a16:creationId xmlns:a16="http://schemas.microsoft.com/office/drawing/2014/main" xmlns="" id="{650ACD6C-557B-4594-A217-A3F7B1C915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7482" y="495498"/>
            <a:ext cx="4127589" cy="2392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Γραφικό 12" descr="Βέλος: Περιστροφή δεξιά">
            <a:extLst>
              <a:ext uri="{FF2B5EF4-FFF2-40B4-BE49-F238E27FC236}">
                <a16:creationId xmlns:a16="http://schemas.microsoft.com/office/drawing/2014/main" xmlns="" id="{F80B02ED-A1B9-4D54-8681-44E92CA14C9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2682505" y="2589924"/>
            <a:ext cx="493181" cy="458627"/>
          </a:xfrm>
          <a:prstGeom prst="rect">
            <a:avLst/>
          </a:prstGeom>
        </p:spPr>
      </p:pic>
      <p:pic>
        <p:nvPicPr>
          <p:cNvPr id="5124" name="Picture 4" descr="Î£ÏÎµÏÎ¹ÎºÎ® ÎµÎ¹ÎºÏÎ½Î±">
            <a:extLst>
              <a:ext uri="{FF2B5EF4-FFF2-40B4-BE49-F238E27FC236}">
                <a16:creationId xmlns:a16="http://schemas.microsoft.com/office/drawing/2014/main" xmlns="" id="{CFBAFFFF-2CDC-4A7E-BFF6-ABC6DA239A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5263" y="464589"/>
            <a:ext cx="4223716" cy="245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5482920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38062" y="432000"/>
            <a:ext cx="11340000" cy="432000"/>
          </a:xfrm>
        </p:spPr>
        <p:txBody>
          <a:bodyPr rtlCol="0"/>
          <a:lstStyle/>
          <a:p>
            <a:r>
              <a:rPr lang="el-GR" dirty="0"/>
              <a:t>5</a:t>
            </a:r>
            <a:r>
              <a:rPr lang="el-GR" baseline="30000" dirty="0"/>
              <a:t>ο</a:t>
            </a:r>
            <a:r>
              <a:rPr lang="el-GR" dirty="0"/>
              <a:t> Αποτέλεσμα - Συμπέρασμα</a:t>
            </a:r>
          </a:p>
        </p:txBody>
      </p:sp>
      <p:sp>
        <p:nvSpPr>
          <p:cNvPr id="9" name="Θέση περιεχομένου 8"/>
          <p:cNvSpPr>
            <a:spLocks noGrp="1"/>
          </p:cNvSpPr>
          <p:nvPr>
            <p:ph idx="1"/>
          </p:nvPr>
        </p:nvSpPr>
        <p:spPr>
          <a:xfrm>
            <a:off x="794569" y="1728000"/>
            <a:ext cx="2975206" cy="720000"/>
          </a:xfrm>
        </p:spPr>
        <p:txBody>
          <a:bodyPr rtlCol="0"/>
          <a:lstStyle/>
          <a:p>
            <a:pPr rtl="0"/>
            <a:r>
              <a:rPr lang="el-GR" dirty="0"/>
              <a:t/>
            </a:r>
            <a:br>
              <a:rPr lang="el-GR" dirty="0"/>
            </a:br>
            <a:endParaRPr lang="el-GR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6" name="Θέση περιεχομένου 5"/>
          <p:cNvSpPr>
            <a:spLocks noGrp="1"/>
          </p:cNvSpPr>
          <p:nvPr>
            <p:ph idx="14"/>
          </p:nvPr>
        </p:nvSpPr>
        <p:spPr>
          <a:xfrm>
            <a:off x="794569" y="2673626"/>
            <a:ext cx="2975206" cy="3814371"/>
          </a:xfrm>
          <a:noFill/>
        </p:spPr>
        <p:txBody>
          <a:bodyPr rtlCol="0"/>
          <a:lstStyle/>
          <a:p>
            <a:pPr marL="0" indent="0" algn="ctr">
              <a:buNone/>
            </a:pPr>
            <a:r>
              <a:rPr lang="el-GR" sz="1600" dirty="0"/>
              <a:t>Οι περισσότερο αποτελεσματικές επιχειρήσεις σε </a:t>
            </a:r>
            <a:r>
              <a:rPr lang="el-GR" sz="1600" b="1" dirty="0"/>
              <a:t>μεταβαλλόμενο περιβάλλον</a:t>
            </a:r>
            <a:r>
              <a:rPr lang="el-GR" sz="1600" dirty="0"/>
              <a:t>, χρησιμοποιούσαν σαν εργαλείο ενοποίησης τις ομάδες εργασίας και τους συντονιστές, ενώ οι επιχειρήσεις σε </a:t>
            </a:r>
            <a:r>
              <a:rPr lang="el-GR" sz="1600" b="1" dirty="0"/>
              <a:t>σταθερό περιβάλλον </a:t>
            </a:r>
            <a:r>
              <a:rPr lang="el-GR" sz="1600" dirty="0"/>
              <a:t>στηρίζονταν κύρια σε κανόνες και κανονισμούς</a:t>
            </a:r>
          </a:p>
        </p:txBody>
      </p:sp>
      <p:sp>
        <p:nvSpPr>
          <p:cNvPr id="10" name="Θέση περιεχομένου 9"/>
          <p:cNvSpPr>
            <a:spLocks noGrp="1"/>
          </p:cNvSpPr>
          <p:nvPr>
            <p:ph idx="12"/>
          </p:nvPr>
        </p:nvSpPr>
        <p:spPr/>
        <p:txBody>
          <a:bodyPr rtlCol="0"/>
          <a:lstStyle/>
          <a:p>
            <a:pPr rtl="0"/>
            <a:r>
              <a:rPr lang="el-GR" dirty="0"/>
              <a:t/>
            </a:r>
            <a:br>
              <a:rPr lang="el-GR" dirty="0"/>
            </a:br>
            <a:endParaRPr lang="el-GR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7" name="Θέση περιεχομένου 6"/>
          <p:cNvSpPr>
            <a:spLocks noGrp="1"/>
          </p:cNvSpPr>
          <p:nvPr>
            <p:ph idx="15"/>
          </p:nvPr>
        </p:nvSpPr>
        <p:spPr>
          <a:xfrm>
            <a:off x="4614397" y="2673626"/>
            <a:ext cx="2975206" cy="3814371"/>
          </a:xfrm>
          <a:noFill/>
        </p:spPr>
        <p:txBody>
          <a:bodyPr rtlCol="0"/>
          <a:lstStyle/>
          <a:p>
            <a:pPr marL="0" indent="0" algn="ctr">
              <a:buNone/>
            </a:pPr>
            <a:r>
              <a:rPr lang="el-GR" sz="1600" dirty="0"/>
              <a:t>Δηλαδή, σε μια επιχείρηση, όπως η εταιρεία </a:t>
            </a:r>
            <a:r>
              <a:rPr lang="el-GR" sz="1600" b="1" dirty="0"/>
              <a:t>συσκευασίας υλικών (κιβώτια)</a:t>
            </a:r>
            <a:r>
              <a:rPr lang="el-GR" sz="1600" dirty="0"/>
              <a:t> με σχετικά χαμηλή διαφοροποίηση, η έρευνα έδειξε ότι η επίσημη ιεραρχία σε συνδυασμό με τα τυπικά πλάνα, τους κανόνες και τους ελέγχους, αποτελούσαν επαρκείς μηχανισμούς για την επίτευξη της απαιτούμενης ολοκλήρωσης</a:t>
            </a:r>
          </a:p>
        </p:txBody>
      </p:sp>
      <p:sp>
        <p:nvSpPr>
          <p:cNvPr id="11" name="Θέση περιεχομένου 10"/>
          <p:cNvSpPr>
            <a:spLocks noGrp="1"/>
          </p:cNvSpPr>
          <p:nvPr>
            <p:ph idx="13"/>
          </p:nvPr>
        </p:nvSpPr>
        <p:spPr>
          <a:xfrm>
            <a:off x="8434225" y="1728000"/>
            <a:ext cx="3512468" cy="720000"/>
          </a:xfrm>
        </p:spPr>
        <p:txBody>
          <a:bodyPr rtlCol="0"/>
          <a:lstStyle/>
          <a:p>
            <a:pPr rtl="0"/>
            <a:r>
              <a:rPr lang="el-GR" dirty="0"/>
              <a:t/>
            </a:r>
            <a:br>
              <a:rPr lang="el-GR" dirty="0"/>
            </a:br>
            <a:endParaRPr lang="el-GR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79</a:t>
            </a:fld>
            <a:endParaRPr lang="el-GR" dirty="0"/>
          </a:p>
        </p:txBody>
      </p:sp>
      <p:sp>
        <p:nvSpPr>
          <p:cNvPr id="12" name="TextBox 11"/>
          <p:cNvSpPr txBox="1"/>
          <p:nvPr/>
        </p:nvSpPr>
        <p:spPr>
          <a:xfrm>
            <a:off x="9835978" y="6116595"/>
            <a:ext cx="136879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17" name="Ευθεία γραμμή σύνδεσης 16">
            <a:extLst>
              <a:ext uri="{FF2B5EF4-FFF2-40B4-BE49-F238E27FC236}">
                <a16:creationId xmlns:a16="http://schemas.microsoft.com/office/drawing/2014/main" xmlns="" id="{D1B88D64-9EE3-4E51-A07F-93ED426E9ADD}"/>
              </a:ext>
            </a:extLst>
          </p:cNvPr>
          <p:cNvCxnSpPr/>
          <p:nvPr/>
        </p:nvCxnSpPr>
        <p:spPr>
          <a:xfrm>
            <a:off x="4093698" y="3953022"/>
            <a:ext cx="168813" cy="1688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Ευθεία γραμμή σύνδεσης 18">
            <a:extLst>
              <a:ext uri="{FF2B5EF4-FFF2-40B4-BE49-F238E27FC236}">
                <a16:creationId xmlns:a16="http://schemas.microsoft.com/office/drawing/2014/main" xmlns="" id="{46FB9ECB-A235-41EE-AB36-EC757DFA07E0}"/>
              </a:ext>
            </a:extLst>
          </p:cNvPr>
          <p:cNvCxnSpPr>
            <a:cxnSpLocks/>
          </p:cNvCxnSpPr>
          <p:nvPr/>
        </p:nvCxnSpPr>
        <p:spPr>
          <a:xfrm flipH="1">
            <a:off x="4093698" y="4121834"/>
            <a:ext cx="168813" cy="1547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Γραφικό 15" descr="Δίκτυο">
            <a:extLst>
              <a:ext uri="{FF2B5EF4-FFF2-40B4-BE49-F238E27FC236}">
                <a16:creationId xmlns:a16="http://schemas.microsoft.com/office/drawing/2014/main" xmlns="" id="{ACECD253-D243-4CC3-B680-20888CBA4DB8}"/>
              </a:ext>
            </a:extLst>
          </p:cNvPr>
          <p:cNvSpPr/>
          <p:nvPr/>
        </p:nvSpPr>
        <p:spPr>
          <a:xfrm>
            <a:off x="2012785" y="1897725"/>
            <a:ext cx="384426" cy="345160"/>
          </a:xfrm>
          <a:custGeom>
            <a:avLst/>
            <a:gdLst>
              <a:gd name="connsiteX0" fmla="*/ 717917 w 723900"/>
              <a:gd name="connsiteY0" fmla="*/ 242411 h 685800"/>
              <a:gd name="connsiteX1" fmla="*/ 617905 w 723900"/>
              <a:gd name="connsiteY1" fmla="*/ 201454 h 685800"/>
              <a:gd name="connsiteX2" fmla="*/ 571232 w 723900"/>
              <a:gd name="connsiteY2" fmla="*/ 282416 h 685800"/>
              <a:gd name="connsiteX3" fmla="*/ 448360 w 723900"/>
              <a:gd name="connsiteY3" fmla="*/ 333851 h 685800"/>
              <a:gd name="connsiteX4" fmla="*/ 384542 w 723900"/>
              <a:gd name="connsiteY4" fmla="*/ 289084 h 685800"/>
              <a:gd name="connsiteX5" fmla="*/ 384542 w 723900"/>
              <a:gd name="connsiteY5" fmla="*/ 156686 h 685800"/>
              <a:gd name="connsiteX6" fmla="*/ 441692 w 723900"/>
              <a:gd name="connsiteY6" fmla="*/ 83344 h 685800"/>
              <a:gd name="connsiteX7" fmla="*/ 365492 w 723900"/>
              <a:gd name="connsiteY7" fmla="*/ 7144 h 685800"/>
              <a:gd name="connsiteX8" fmla="*/ 365492 w 723900"/>
              <a:gd name="connsiteY8" fmla="*/ 7144 h 685800"/>
              <a:gd name="connsiteX9" fmla="*/ 289292 w 723900"/>
              <a:gd name="connsiteY9" fmla="*/ 83344 h 685800"/>
              <a:gd name="connsiteX10" fmla="*/ 346442 w 723900"/>
              <a:gd name="connsiteY10" fmla="*/ 156686 h 685800"/>
              <a:gd name="connsiteX11" fmla="*/ 346442 w 723900"/>
              <a:gd name="connsiteY11" fmla="*/ 288131 h 685800"/>
              <a:gd name="connsiteX12" fmla="*/ 282625 w 723900"/>
              <a:gd name="connsiteY12" fmla="*/ 332899 h 685800"/>
              <a:gd name="connsiteX13" fmla="*/ 159752 w 723900"/>
              <a:gd name="connsiteY13" fmla="*/ 281464 h 685800"/>
              <a:gd name="connsiteX14" fmla="*/ 113080 w 723900"/>
              <a:gd name="connsiteY14" fmla="*/ 200501 h 685800"/>
              <a:gd name="connsiteX15" fmla="*/ 13067 w 723900"/>
              <a:gd name="connsiteY15" fmla="*/ 241459 h 685800"/>
              <a:gd name="connsiteX16" fmla="*/ 54025 w 723900"/>
              <a:gd name="connsiteY16" fmla="*/ 341471 h 685800"/>
              <a:gd name="connsiteX17" fmla="*/ 143560 w 723900"/>
              <a:gd name="connsiteY17" fmla="*/ 316706 h 685800"/>
              <a:gd name="connsiteX18" fmla="*/ 269290 w 723900"/>
              <a:gd name="connsiteY18" fmla="*/ 368141 h 685800"/>
              <a:gd name="connsiteX19" fmla="*/ 268337 w 723900"/>
              <a:gd name="connsiteY19" fmla="*/ 380524 h 685800"/>
              <a:gd name="connsiteX20" fmla="*/ 287387 w 723900"/>
              <a:gd name="connsiteY20" fmla="*/ 437674 h 685800"/>
              <a:gd name="connsiteX21" fmla="*/ 188327 w 723900"/>
              <a:gd name="connsiteY21" fmla="*/ 537686 h 685800"/>
              <a:gd name="connsiteX22" fmla="*/ 95935 w 723900"/>
              <a:gd name="connsiteY22" fmla="*/ 549116 h 685800"/>
              <a:gd name="connsiteX23" fmla="*/ 95935 w 723900"/>
              <a:gd name="connsiteY23" fmla="*/ 656749 h 685800"/>
              <a:gd name="connsiteX24" fmla="*/ 203567 w 723900"/>
              <a:gd name="connsiteY24" fmla="*/ 656749 h 685800"/>
              <a:gd name="connsiteX25" fmla="*/ 214997 w 723900"/>
              <a:gd name="connsiteY25" fmla="*/ 564356 h 685800"/>
              <a:gd name="connsiteX26" fmla="*/ 315962 w 723900"/>
              <a:gd name="connsiteY26" fmla="*/ 463391 h 685800"/>
              <a:gd name="connsiteX27" fmla="*/ 363587 w 723900"/>
              <a:gd name="connsiteY27" fmla="*/ 476726 h 685800"/>
              <a:gd name="connsiteX28" fmla="*/ 365492 w 723900"/>
              <a:gd name="connsiteY28" fmla="*/ 476726 h 685800"/>
              <a:gd name="connsiteX29" fmla="*/ 367397 w 723900"/>
              <a:gd name="connsiteY29" fmla="*/ 476726 h 685800"/>
              <a:gd name="connsiteX30" fmla="*/ 415022 w 723900"/>
              <a:gd name="connsiteY30" fmla="*/ 463391 h 685800"/>
              <a:gd name="connsiteX31" fmla="*/ 515987 w 723900"/>
              <a:gd name="connsiteY31" fmla="*/ 564356 h 685800"/>
              <a:gd name="connsiteX32" fmla="*/ 527417 w 723900"/>
              <a:gd name="connsiteY32" fmla="*/ 657701 h 685800"/>
              <a:gd name="connsiteX33" fmla="*/ 635050 w 723900"/>
              <a:gd name="connsiteY33" fmla="*/ 657701 h 685800"/>
              <a:gd name="connsiteX34" fmla="*/ 635050 w 723900"/>
              <a:gd name="connsiteY34" fmla="*/ 550069 h 685800"/>
              <a:gd name="connsiteX35" fmla="*/ 542657 w 723900"/>
              <a:gd name="connsiteY35" fmla="*/ 538639 h 685800"/>
              <a:gd name="connsiteX36" fmla="*/ 443597 w 723900"/>
              <a:gd name="connsiteY36" fmla="*/ 438626 h 685800"/>
              <a:gd name="connsiteX37" fmla="*/ 462647 w 723900"/>
              <a:gd name="connsiteY37" fmla="*/ 381476 h 685800"/>
              <a:gd name="connsiteX38" fmla="*/ 461695 w 723900"/>
              <a:gd name="connsiteY38" fmla="*/ 369094 h 685800"/>
              <a:gd name="connsiteX39" fmla="*/ 587425 w 723900"/>
              <a:gd name="connsiteY39" fmla="*/ 317659 h 685800"/>
              <a:gd name="connsiteX40" fmla="*/ 676960 w 723900"/>
              <a:gd name="connsiteY40" fmla="*/ 342424 h 685800"/>
              <a:gd name="connsiteX41" fmla="*/ 717917 w 723900"/>
              <a:gd name="connsiteY41" fmla="*/ 242411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23900" h="685800">
                <a:moveTo>
                  <a:pt x="717917" y="242411"/>
                </a:moveTo>
                <a:cubicBezTo>
                  <a:pt x="701725" y="203359"/>
                  <a:pt x="656957" y="185261"/>
                  <a:pt x="617905" y="201454"/>
                </a:cubicBezTo>
                <a:cubicBezTo>
                  <a:pt x="585520" y="214789"/>
                  <a:pt x="566470" y="249079"/>
                  <a:pt x="571232" y="282416"/>
                </a:cubicBezTo>
                <a:lnTo>
                  <a:pt x="448360" y="333851"/>
                </a:lnTo>
                <a:cubicBezTo>
                  <a:pt x="435025" y="310991"/>
                  <a:pt x="411212" y="293846"/>
                  <a:pt x="384542" y="289084"/>
                </a:cubicBezTo>
                <a:lnTo>
                  <a:pt x="384542" y="156686"/>
                </a:lnTo>
                <a:cubicBezTo>
                  <a:pt x="416927" y="148114"/>
                  <a:pt x="441692" y="118586"/>
                  <a:pt x="441692" y="83344"/>
                </a:cubicBezTo>
                <a:cubicBezTo>
                  <a:pt x="441692" y="41434"/>
                  <a:pt x="407402" y="7144"/>
                  <a:pt x="365492" y="7144"/>
                </a:cubicBezTo>
                <a:lnTo>
                  <a:pt x="365492" y="7144"/>
                </a:lnTo>
                <a:cubicBezTo>
                  <a:pt x="323582" y="7144"/>
                  <a:pt x="289292" y="41434"/>
                  <a:pt x="289292" y="83344"/>
                </a:cubicBezTo>
                <a:cubicBezTo>
                  <a:pt x="289292" y="118586"/>
                  <a:pt x="314057" y="148114"/>
                  <a:pt x="346442" y="156686"/>
                </a:cubicBezTo>
                <a:lnTo>
                  <a:pt x="346442" y="288131"/>
                </a:lnTo>
                <a:cubicBezTo>
                  <a:pt x="318820" y="292894"/>
                  <a:pt x="295960" y="310039"/>
                  <a:pt x="282625" y="332899"/>
                </a:cubicBezTo>
                <a:lnTo>
                  <a:pt x="159752" y="281464"/>
                </a:lnTo>
                <a:cubicBezTo>
                  <a:pt x="164515" y="248126"/>
                  <a:pt x="146417" y="213836"/>
                  <a:pt x="113080" y="200501"/>
                </a:cubicBezTo>
                <a:cubicBezTo>
                  <a:pt x="74027" y="184309"/>
                  <a:pt x="29260" y="202406"/>
                  <a:pt x="13067" y="241459"/>
                </a:cubicBezTo>
                <a:cubicBezTo>
                  <a:pt x="-3125" y="280511"/>
                  <a:pt x="14972" y="325279"/>
                  <a:pt x="54025" y="341471"/>
                </a:cubicBezTo>
                <a:cubicBezTo>
                  <a:pt x="86410" y="354806"/>
                  <a:pt x="123557" y="344329"/>
                  <a:pt x="143560" y="316706"/>
                </a:cubicBezTo>
                <a:lnTo>
                  <a:pt x="269290" y="368141"/>
                </a:lnTo>
                <a:cubicBezTo>
                  <a:pt x="268337" y="371951"/>
                  <a:pt x="268337" y="376714"/>
                  <a:pt x="268337" y="380524"/>
                </a:cubicBezTo>
                <a:cubicBezTo>
                  <a:pt x="268337" y="401479"/>
                  <a:pt x="275005" y="421481"/>
                  <a:pt x="287387" y="437674"/>
                </a:cubicBezTo>
                <a:lnTo>
                  <a:pt x="188327" y="537686"/>
                </a:lnTo>
                <a:cubicBezTo>
                  <a:pt x="158800" y="520541"/>
                  <a:pt x="120700" y="524351"/>
                  <a:pt x="95935" y="549116"/>
                </a:cubicBezTo>
                <a:cubicBezTo>
                  <a:pt x="66407" y="578644"/>
                  <a:pt x="66407" y="627221"/>
                  <a:pt x="95935" y="656749"/>
                </a:cubicBezTo>
                <a:cubicBezTo>
                  <a:pt x="125462" y="686276"/>
                  <a:pt x="174040" y="686276"/>
                  <a:pt x="203567" y="656749"/>
                </a:cubicBezTo>
                <a:cubicBezTo>
                  <a:pt x="228332" y="631984"/>
                  <a:pt x="232142" y="593884"/>
                  <a:pt x="214997" y="564356"/>
                </a:cubicBezTo>
                <a:lnTo>
                  <a:pt x="315962" y="463391"/>
                </a:lnTo>
                <a:cubicBezTo>
                  <a:pt x="330250" y="471964"/>
                  <a:pt x="346442" y="476726"/>
                  <a:pt x="363587" y="476726"/>
                </a:cubicBezTo>
                <a:cubicBezTo>
                  <a:pt x="364540" y="476726"/>
                  <a:pt x="364540" y="476726"/>
                  <a:pt x="365492" y="476726"/>
                </a:cubicBezTo>
                <a:cubicBezTo>
                  <a:pt x="366445" y="476726"/>
                  <a:pt x="366445" y="476726"/>
                  <a:pt x="367397" y="476726"/>
                </a:cubicBezTo>
                <a:cubicBezTo>
                  <a:pt x="384542" y="476726"/>
                  <a:pt x="400735" y="471964"/>
                  <a:pt x="415022" y="463391"/>
                </a:cubicBezTo>
                <a:lnTo>
                  <a:pt x="515987" y="564356"/>
                </a:lnTo>
                <a:cubicBezTo>
                  <a:pt x="498842" y="593884"/>
                  <a:pt x="502652" y="631984"/>
                  <a:pt x="527417" y="657701"/>
                </a:cubicBezTo>
                <a:cubicBezTo>
                  <a:pt x="556945" y="687229"/>
                  <a:pt x="605522" y="687229"/>
                  <a:pt x="635050" y="657701"/>
                </a:cubicBezTo>
                <a:cubicBezTo>
                  <a:pt x="664577" y="628174"/>
                  <a:pt x="664577" y="579596"/>
                  <a:pt x="635050" y="550069"/>
                </a:cubicBezTo>
                <a:cubicBezTo>
                  <a:pt x="610285" y="525304"/>
                  <a:pt x="572185" y="521494"/>
                  <a:pt x="542657" y="538639"/>
                </a:cubicBezTo>
                <a:lnTo>
                  <a:pt x="443597" y="438626"/>
                </a:lnTo>
                <a:cubicBezTo>
                  <a:pt x="455980" y="422434"/>
                  <a:pt x="462647" y="403384"/>
                  <a:pt x="462647" y="381476"/>
                </a:cubicBezTo>
                <a:cubicBezTo>
                  <a:pt x="462647" y="377666"/>
                  <a:pt x="462647" y="372904"/>
                  <a:pt x="461695" y="369094"/>
                </a:cubicBezTo>
                <a:lnTo>
                  <a:pt x="587425" y="317659"/>
                </a:lnTo>
                <a:cubicBezTo>
                  <a:pt x="607427" y="344329"/>
                  <a:pt x="644575" y="355759"/>
                  <a:pt x="676960" y="342424"/>
                </a:cubicBezTo>
                <a:cubicBezTo>
                  <a:pt x="715060" y="325279"/>
                  <a:pt x="734110" y="281464"/>
                  <a:pt x="717917" y="24241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sp>
        <p:nvSpPr>
          <p:cNvPr id="24" name="Γραφικό 19" descr="Μονό γρανάζι">
            <a:extLst>
              <a:ext uri="{FF2B5EF4-FFF2-40B4-BE49-F238E27FC236}">
                <a16:creationId xmlns:a16="http://schemas.microsoft.com/office/drawing/2014/main" xmlns="" id="{D39C934E-1992-46B3-A97F-360F23DF6994}"/>
              </a:ext>
            </a:extLst>
          </p:cNvPr>
          <p:cNvSpPr/>
          <p:nvPr/>
        </p:nvSpPr>
        <p:spPr>
          <a:xfrm>
            <a:off x="5885327" y="1852870"/>
            <a:ext cx="421346" cy="425613"/>
          </a:xfrm>
          <a:custGeom>
            <a:avLst/>
            <a:gdLst>
              <a:gd name="connsiteX0" fmla="*/ 330994 w 657225"/>
              <a:gd name="connsiteY0" fmla="*/ 445294 h 657225"/>
              <a:gd name="connsiteX1" fmla="*/ 216694 w 657225"/>
              <a:gd name="connsiteY1" fmla="*/ 330994 h 657225"/>
              <a:gd name="connsiteX2" fmla="*/ 330994 w 657225"/>
              <a:gd name="connsiteY2" fmla="*/ 216694 h 657225"/>
              <a:gd name="connsiteX3" fmla="*/ 445294 w 657225"/>
              <a:gd name="connsiteY3" fmla="*/ 330994 h 657225"/>
              <a:gd name="connsiteX4" fmla="*/ 330994 w 657225"/>
              <a:gd name="connsiteY4" fmla="*/ 445294 h 657225"/>
              <a:gd name="connsiteX5" fmla="*/ 588169 w 657225"/>
              <a:gd name="connsiteY5" fmla="*/ 259556 h 657225"/>
              <a:gd name="connsiteX6" fmla="*/ 563404 w 657225"/>
              <a:gd name="connsiteY6" fmla="*/ 200501 h 657225"/>
              <a:gd name="connsiteX7" fmla="*/ 587216 w 657225"/>
              <a:gd name="connsiteY7" fmla="*/ 129064 h 657225"/>
              <a:gd name="connsiteX8" fmla="*/ 532924 w 657225"/>
              <a:gd name="connsiteY8" fmla="*/ 74771 h 657225"/>
              <a:gd name="connsiteX9" fmla="*/ 461486 w 657225"/>
              <a:gd name="connsiteY9" fmla="*/ 98584 h 657225"/>
              <a:gd name="connsiteX10" fmla="*/ 401479 w 657225"/>
              <a:gd name="connsiteY10" fmla="*/ 73819 h 657225"/>
              <a:gd name="connsiteX11" fmla="*/ 369094 w 657225"/>
              <a:gd name="connsiteY11" fmla="*/ 7144 h 657225"/>
              <a:gd name="connsiteX12" fmla="*/ 292894 w 657225"/>
              <a:gd name="connsiteY12" fmla="*/ 7144 h 657225"/>
              <a:gd name="connsiteX13" fmla="*/ 259556 w 657225"/>
              <a:gd name="connsiteY13" fmla="*/ 73819 h 657225"/>
              <a:gd name="connsiteX14" fmla="*/ 200501 w 657225"/>
              <a:gd name="connsiteY14" fmla="*/ 98584 h 657225"/>
              <a:gd name="connsiteX15" fmla="*/ 129064 w 657225"/>
              <a:gd name="connsiteY15" fmla="*/ 74771 h 657225"/>
              <a:gd name="connsiteX16" fmla="*/ 74771 w 657225"/>
              <a:gd name="connsiteY16" fmla="*/ 129064 h 657225"/>
              <a:gd name="connsiteX17" fmla="*/ 98584 w 657225"/>
              <a:gd name="connsiteY17" fmla="*/ 200501 h 657225"/>
              <a:gd name="connsiteX18" fmla="*/ 73819 w 657225"/>
              <a:gd name="connsiteY18" fmla="*/ 260509 h 657225"/>
              <a:gd name="connsiteX19" fmla="*/ 7144 w 657225"/>
              <a:gd name="connsiteY19" fmla="*/ 292894 h 657225"/>
              <a:gd name="connsiteX20" fmla="*/ 7144 w 657225"/>
              <a:gd name="connsiteY20" fmla="*/ 369094 h 657225"/>
              <a:gd name="connsiteX21" fmla="*/ 73819 w 657225"/>
              <a:gd name="connsiteY21" fmla="*/ 402431 h 657225"/>
              <a:gd name="connsiteX22" fmla="*/ 98584 w 657225"/>
              <a:gd name="connsiteY22" fmla="*/ 461486 h 657225"/>
              <a:gd name="connsiteX23" fmla="*/ 74771 w 657225"/>
              <a:gd name="connsiteY23" fmla="*/ 532924 h 657225"/>
              <a:gd name="connsiteX24" fmla="*/ 129064 w 657225"/>
              <a:gd name="connsiteY24" fmla="*/ 587216 h 657225"/>
              <a:gd name="connsiteX25" fmla="*/ 200501 w 657225"/>
              <a:gd name="connsiteY25" fmla="*/ 563404 h 657225"/>
              <a:gd name="connsiteX26" fmla="*/ 260509 w 657225"/>
              <a:gd name="connsiteY26" fmla="*/ 588169 h 657225"/>
              <a:gd name="connsiteX27" fmla="*/ 293846 w 657225"/>
              <a:gd name="connsiteY27" fmla="*/ 654844 h 657225"/>
              <a:gd name="connsiteX28" fmla="*/ 370046 w 657225"/>
              <a:gd name="connsiteY28" fmla="*/ 654844 h 657225"/>
              <a:gd name="connsiteX29" fmla="*/ 403384 w 657225"/>
              <a:gd name="connsiteY29" fmla="*/ 588169 h 657225"/>
              <a:gd name="connsiteX30" fmla="*/ 462439 w 657225"/>
              <a:gd name="connsiteY30" fmla="*/ 563404 h 657225"/>
              <a:gd name="connsiteX31" fmla="*/ 533876 w 657225"/>
              <a:gd name="connsiteY31" fmla="*/ 587216 h 657225"/>
              <a:gd name="connsiteX32" fmla="*/ 588169 w 657225"/>
              <a:gd name="connsiteY32" fmla="*/ 532924 h 657225"/>
              <a:gd name="connsiteX33" fmla="*/ 564356 w 657225"/>
              <a:gd name="connsiteY33" fmla="*/ 461486 h 657225"/>
              <a:gd name="connsiteX34" fmla="*/ 589121 w 657225"/>
              <a:gd name="connsiteY34" fmla="*/ 401479 h 657225"/>
              <a:gd name="connsiteX35" fmla="*/ 655796 w 657225"/>
              <a:gd name="connsiteY35" fmla="*/ 368141 h 657225"/>
              <a:gd name="connsiteX36" fmla="*/ 655796 w 657225"/>
              <a:gd name="connsiteY36" fmla="*/ 291941 h 657225"/>
              <a:gd name="connsiteX37" fmla="*/ 588169 w 657225"/>
              <a:gd name="connsiteY37" fmla="*/ 259556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57225" h="657225">
                <a:moveTo>
                  <a:pt x="330994" y="445294"/>
                </a:moveTo>
                <a:cubicBezTo>
                  <a:pt x="268129" y="445294"/>
                  <a:pt x="216694" y="393859"/>
                  <a:pt x="216694" y="330994"/>
                </a:cubicBezTo>
                <a:cubicBezTo>
                  <a:pt x="216694" y="268129"/>
                  <a:pt x="268129" y="216694"/>
                  <a:pt x="330994" y="216694"/>
                </a:cubicBezTo>
                <a:cubicBezTo>
                  <a:pt x="393859" y="216694"/>
                  <a:pt x="445294" y="268129"/>
                  <a:pt x="445294" y="330994"/>
                </a:cubicBezTo>
                <a:cubicBezTo>
                  <a:pt x="445294" y="393859"/>
                  <a:pt x="393859" y="445294"/>
                  <a:pt x="330994" y="445294"/>
                </a:cubicBezTo>
                <a:close/>
                <a:moveTo>
                  <a:pt x="588169" y="259556"/>
                </a:moveTo>
                <a:cubicBezTo>
                  <a:pt x="582454" y="238601"/>
                  <a:pt x="573881" y="218599"/>
                  <a:pt x="563404" y="200501"/>
                </a:cubicBezTo>
                <a:lnTo>
                  <a:pt x="587216" y="129064"/>
                </a:lnTo>
                <a:lnTo>
                  <a:pt x="532924" y="74771"/>
                </a:lnTo>
                <a:lnTo>
                  <a:pt x="461486" y="98584"/>
                </a:lnTo>
                <a:cubicBezTo>
                  <a:pt x="442436" y="88106"/>
                  <a:pt x="422434" y="79534"/>
                  <a:pt x="401479" y="73819"/>
                </a:cubicBezTo>
                <a:lnTo>
                  <a:pt x="369094" y="7144"/>
                </a:lnTo>
                <a:lnTo>
                  <a:pt x="292894" y="7144"/>
                </a:lnTo>
                <a:lnTo>
                  <a:pt x="259556" y="73819"/>
                </a:lnTo>
                <a:cubicBezTo>
                  <a:pt x="238601" y="79534"/>
                  <a:pt x="218599" y="88106"/>
                  <a:pt x="200501" y="98584"/>
                </a:cubicBezTo>
                <a:lnTo>
                  <a:pt x="129064" y="74771"/>
                </a:lnTo>
                <a:lnTo>
                  <a:pt x="74771" y="129064"/>
                </a:lnTo>
                <a:lnTo>
                  <a:pt x="98584" y="200501"/>
                </a:lnTo>
                <a:cubicBezTo>
                  <a:pt x="88106" y="219551"/>
                  <a:pt x="79534" y="239554"/>
                  <a:pt x="73819" y="260509"/>
                </a:cubicBezTo>
                <a:lnTo>
                  <a:pt x="7144" y="292894"/>
                </a:lnTo>
                <a:lnTo>
                  <a:pt x="7144" y="369094"/>
                </a:lnTo>
                <a:lnTo>
                  <a:pt x="73819" y="402431"/>
                </a:lnTo>
                <a:cubicBezTo>
                  <a:pt x="79534" y="423386"/>
                  <a:pt x="88106" y="443389"/>
                  <a:pt x="98584" y="461486"/>
                </a:cubicBezTo>
                <a:lnTo>
                  <a:pt x="74771" y="532924"/>
                </a:lnTo>
                <a:lnTo>
                  <a:pt x="129064" y="587216"/>
                </a:lnTo>
                <a:lnTo>
                  <a:pt x="200501" y="563404"/>
                </a:lnTo>
                <a:cubicBezTo>
                  <a:pt x="219551" y="573881"/>
                  <a:pt x="239554" y="582454"/>
                  <a:pt x="260509" y="588169"/>
                </a:cubicBezTo>
                <a:lnTo>
                  <a:pt x="293846" y="654844"/>
                </a:lnTo>
                <a:lnTo>
                  <a:pt x="370046" y="654844"/>
                </a:lnTo>
                <a:lnTo>
                  <a:pt x="403384" y="588169"/>
                </a:lnTo>
                <a:cubicBezTo>
                  <a:pt x="424339" y="582454"/>
                  <a:pt x="444341" y="573881"/>
                  <a:pt x="462439" y="563404"/>
                </a:cubicBezTo>
                <a:lnTo>
                  <a:pt x="533876" y="587216"/>
                </a:lnTo>
                <a:lnTo>
                  <a:pt x="588169" y="532924"/>
                </a:lnTo>
                <a:lnTo>
                  <a:pt x="564356" y="461486"/>
                </a:lnTo>
                <a:cubicBezTo>
                  <a:pt x="574834" y="442436"/>
                  <a:pt x="583406" y="422434"/>
                  <a:pt x="589121" y="401479"/>
                </a:cubicBezTo>
                <a:lnTo>
                  <a:pt x="655796" y="368141"/>
                </a:lnTo>
                <a:lnTo>
                  <a:pt x="655796" y="291941"/>
                </a:lnTo>
                <a:lnTo>
                  <a:pt x="588169" y="25955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sp>
        <p:nvSpPr>
          <p:cNvPr id="25" name="Γραφικό 21" descr="Κατεύθυνση">
            <a:extLst>
              <a:ext uri="{FF2B5EF4-FFF2-40B4-BE49-F238E27FC236}">
                <a16:creationId xmlns:a16="http://schemas.microsoft.com/office/drawing/2014/main" xmlns="" id="{1F592B55-3975-44E6-BF70-1244162AFE13}"/>
              </a:ext>
            </a:extLst>
          </p:cNvPr>
          <p:cNvSpPr/>
          <p:nvPr/>
        </p:nvSpPr>
        <p:spPr>
          <a:xfrm>
            <a:off x="9861361" y="1937463"/>
            <a:ext cx="317854" cy="341020"/>
          </a:xfrm>
          <a:custGeom>
            <a:avLst/>
            <a:gdLst>
              <a:gd name="connsiteX0" fmla="*/ 633889 w 657225"/>
              <a:gd name="connsiteY0" fmla="*/ 7144 h 657225"/>
              <a:gd name="connsiteX1" fmla="*/ 627221 w 657225"/>
              <a:gd name="connsiteY1" fmla="*/ 8096 h 657225"/>
              <a:gd name="connsiteX2" fmla="*/ 21431 w 657225"/>
              <a:gd name="connsiteY2" fmla="*/ 210026 h 657225"/>
              <a:gd name="connsiteX3" fmla="*/ 7144 w 657225"/>
              <a:gd name="connsiteY3" fmla="*/ 229076 h 657225"/>
              <a:gd name="connsiteX4" fmla="*/ 21431 w 657225"/>
              <a:gd name="connsiteY4" fmla="*/ 248126 h 657225"/>
              <a:gd name="connsiteX5" fmla="*/ 309086 w 657225"/>
              <a:gd name="connsiteY5" fmla="*/ 351949 h 657225"/>
              <a:gd name="connsiteX6" fmla="*/ 412909 w 657225"/>
              <a:gd name="connsiteY6" fmla="*/ 639604 h 657225"/>
              <a:gd name="connsiteX7" fmla="*/ 431959 w 657225"/>
              <a:gd name="connsiteY7" fmla="*/ 653891 h 657225"/>
              <a:gd name="connsiteX8" fmla="*/ 451009 w 657225"/>
              <a:gd name="connsiteY8" fmla="*/ 639604 h 657225"/>
              <a:gd name="connsiteX9" fmla="*/ 652939 w 657225"/>
              <a:gd name="connsiteY9" fmla="*/ 32861 h 657225"/>
              <a:gd name="connsiteX10" fmla="*/ 650081 w 657225"/>
              <a:gd name="connsiteY10" fmla="*/ 14764 h 657225"/>
              <a:gd name="connsiteX11" fmla="*/ 633889 w 657225"/>
              <a:gd name="connsiteY11" fmla="*/ 7144 h 657225"/>
              <a:gd name="connsiteX12" fmla="*/ 633889 w 657225"/>
              <a:gd name="connsiteY12" fmla="*/ 7144 h 657225"/>
              <a:gd name="connsiteX13" fmla="*/ 576739 w 657225"/>
              <a:gd name="connsiteY13" fmla="*/ 85249 h 657225"/>
              <a:gd name="connsiteX14" fmla="*/ 431006 w 657225"/>
              <a:gd name="connsiteY14" fmla="*/ 522446 h 657225"/>
              <a:gd name="connsiteX15" fmla="*/ 363379 w 657225"/>
              <a:gd name="connsiteY15" fmla="*/ 333851 h 657225"/>
              <a:gd name="connsiteX16" fmla="*/ 353854 w 657225"/>
              <a:gd name="connsiteY16" fmla="*/ 308134 h 657225"/>
              <a:gd name="connsiteX17" fmla="*/ 328136 w 657225"/>
              <a:gd name="connsiteY17" fmla="*/ 298609 h 657225"/>
              <a:gd name="connsiteX18" fmla="*/ 139541 w 657225"/>
              <a:gd name="connsiteY18" fmla="*/ 230981 h 657225"/>
              <a:gd name="connsiteX19" fmla="*/ 576739 w 657225"/>
              <a:gd name="connsiteY19" fmla="*/ 85249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57225" h="657225">
                <a:moveTo>
                  <a:pt x="633889" y="7144"/>
                </a:moveTo>
                <a:cubicBezTo>
                  <a:pt x="631984" y="7144"/>
                  <a:pt x="629126" y="7144"/>
                  <a:pt x="627221" y="8096"/>
                </a:cubicBezTo>
                <a:lnTo>
                  <a:pt x="21431" y="210026"/>
                </a:lnTo>
                <a:cubicBezTo>
                  <a:pt x="12859" y="212884"/>
                  <a:pt x="7144" y="220504"/>
                  <a:pt x="7144" y="229076"/>
                </a:cubicBezTo>
                <a:cubicBezTo>
                  <a:pt x="7144" y="237649"/>
                  <a:pt x="12859" y="245269"/>
                  <a:pt x="21431" y="248126"/>
                </a:cubicBezTo>
                <a:lnTo>
                  <a:pt x="309086" y="351949"/>
                </a:lnTo>
                <a:lnTo>
                  <a:pt x="412909" y="639604"/>
                </a:lnTo>
                <a:cubicBezTo>
                  <a:pt x="415766" y="648176"/>
                  <a:pt x="423386" y="653891"/>
                  <a:pt x="431959" y="653891"/>
                </a:cubicBezTo>
                <a:cubicBezTo>
                  <a:pt x="440531" y="653891"/>
                  <a:pt x="448151" y="648176"/>
                  <a:pt x="451009" y="639604"/>
                </a:cubicBezTo>
                <a:lnTo>
                  <a:pt x="652939" y="32861"/>
                </a:lnTo>
                <a:cubicBezTo>
                  <a:pt x="654844" y="26194"/>
                  <a:pt x="653891" y="19526"/>
                  <a:pt x="650081" y="14764"/>
                </a:cubicBezTo>
                <a:cubicBezTo>
                  <a:pt x="647224" y="10954"/>
                  <a:pt x="641509" y="7144"/>
                  <a:pt x="633889" y="7144"/>
                </a:cubicBezTo>
                <a:lnTo>
                  <a:pt x="633889" y="7144"/>
                </a:lnTo>
                <a:close/>
                <a:moveTo>
                  <a:pt x="576739" y="85249"/>
                </a:moveTo>
                <a:lnTo>
                  <a:pt x="431006" y="522446"/>
                </a:lnTo>
                <a:lnTo>
                  <a:pt x="363379" y="333851"/>
                </a:lnTo>
                <a:lnTo>
                  <a:pt x="353854" y="308134"/>
                </a:lnTo>
                <a:lnTo>
                  <a:pt x="328136" y="298609"/>
                </a:lnTo>
                <a:lnTo>
                  <a:pt x="139541" y="230981"/>
                </a:lnTo>
                <a:lnTo>
                  <a:pt x="576739" y="85249"/>
                </a:lnTo>
              </a:path>
            </a:pathLst>
          </a:custGeom>
          <a:solidFill>
            <a:schemeClr val="bg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sp>
        <p:nvSpPr>
          <p:cNvPr id="8" name="Θέση περιεχομένου 7"/>
          <p:cNvSpPr>
            <a:spLocks noGrp="1"/>
          </p:cNvSpPr>
          <p:nvPr>
            <p:ph idx="16"/>
          </p:nvPr>
        </p:nvSpPr>
        <p:spPr>
          <a:xfrm>
            <a:off x="8434225" y="2702906"/>
            <a:ext cx="3403547" cy="3814371"/>
          </a:xfrm>
          <a:noFill/>
        </p:spPr>
        <p:txBody>
          <a:bodyPr rtlCol="0"/>
          <a:lstStyle/>
          <a:p>
            <a:pPr marL="0" indent="0" algn="ctr">
              <a:buNone/>
            </a:pPr>
            <a:r>
              <a:rPr lang="el-GR" sz="1600" dirty="0"/>
              <a:t>Όμως, οι επιχειρήσεις που ανήκαν στους κλάδους πλαστικών και τροφίμων, για να αντιμετωπίσουν την πολυπλοκότητα και την αβεβαιότητα του περιβάλλοντός τους, </a:t>
            </a:r>
            <a:r>
              <a:rPr lang="el-GR" sz="1600" b="1" dirty="0"/>
              <a:t>ανέπτυξαν συμπληρωματικούς μηχανισμούς</a:t>
            </a:r>
            <a:r>
              <a:rPr lang="el-GR" sz="1600" dirty="0"/>
              <a:t>, όπως άτομα με συντονιστικό ρόλο, ομάδες, ακόμη και ολόκληρα τμήματα, που η βασική τους συνεισφορά ήταν η επίτευξη ολοκλήρωσης μεταξύ των διαφόρων τμημάτων, ούτως ώστε να επιτύχουν ταυτόχρονα υψηλό βαθμό διαφοροποίησης και αποτελεσματική ολοκλήρωση</a:t>
            </a:r>
          </a:p>
        </p:txBody>
      </p:sp>
    </p:spTree>
    <p:extLst>
      <p:ext uri="{BB962C8B-B14F-4D97-AF65-F5344CB8AC3E}">
        <p14:creationId xmlns:p14="http://schemas.microsoft.com/office/powerpoint/2010/main" xmlns="" val="3434662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Θέση περιεχομένου 5"/>
          <p:cNvSpPr>
            <a:spLocks noGrp="1"/>
          </p:cNvSpPr>
          <p:nvPr>
            <p:ph idx="4294967295"/>
          </p:nvPr>
        </p:nvSpPr>
        <p:spPr>
          <a:xfrm>
            <a:off x="424370" y="2905537"/>
            <a:ext cx="6099998" cy="2160734"/>
          </a:xfrm>
          <a:ln>
            <a:noFill/>
          </a:ln>
        </p:spPr>
        <p:txBody>
          <a:bodyPr rtlCol="0"/>
          <a:lstStyle/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sz="2400" dirty="0"/>
              <a:t>   </a:t>
            </a:r>
            <a:r>
              <a:rPr lang="el-GR" sz="2400" dirty="0"/>
              <a:t> Εξωτερικό περιβάλλον:</a:t>
            </a:r>
            <a:endParaRPr lang="el-GR" sz="3200" noProof="1"/>
          </a:p>
          <a:p>
            <a:pPr>
              <a:buFont typeface="Courier New" panose="02070309020205020404" pitchFamily="49" charset="0"/>
              <a:buChar char="o"/>
            </a:pPr>
            <a:r>
              <a:rPr lang="el-GR" dirty="0"/>
              <a:t>Οτιδήποτε βρίσκεται εξωτερικά μιας επιχείρησης, με κάποια έννοια, μπορεί να θεωρηθεί και να μελετηθεί ως το εξωτερικό περιβάλλον</a:t>
            </a:r>
          </a:p>
          <a:p>
            <a:pPr rtl="0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noProof="1"/>
          </a:p>
          <a:p>
            <a:pPr rtl="0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noProof="1"/>
          </a:p>
        </p:txBody>
      </p:sp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4860000" cy="5724000"/>
          </a:xfrm>
        </p:spPr>
        <p:txBody>
          <a:bodyPr rtlCol="0"/>
          <a:lstStyle/>
          <a:p>
            <a:pPr algn="ctr" rtl="0"/>
            <a:r>
              <a:rPr lang="el-GR" sz="4400" dirty="0"/>
              <a:t>Κεφάλαιο 3ο</a:t>
            </a:r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7652806" y="4837186"/>
            <a:ext cx="4032266" cy="750814"/>
          </a:xfrm>
        </p:spPr>
        <p:txBody>
          <a:bodyPr rtlCol="0"/>
          <a:lstStyle/>
          <a:p>
            <a:pPr algn="ctr" rtl="0"/>
            <a:r>
              <a:rPr lang="el-GR" sz="2400" b="1" dirty="0"/>
              <a:t>Οι επιδράσεις του εξωτερικού περιβάλλοντος στον οργανωτικό σχεδιασμό</a:t>
            </a:r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</a:t>
            </a:fld>
            <a:endParaRPr lang="el-GR" dirty="0"/>
          </a:p>
        </p:txBody>
      </p:sp>
      <p:sp>
        <p:nvSpPr>
          <p:cNvPr id="18" name="TextBox 17"/>
          <p:cNvSpPr txBox="1"/>
          <p:nvPr/>
        </p:nvSpPr>
        <p:spPr>
          <a:xfrm>
            <a:off x="9765260" y="5951529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>
            <a:extLst>
              <a:ext uri="{FF2B5EF4-FFF2-40B4-BE49-F238E27FC236}">
                <a16:creationId xmlns:a16="http://schemas.microsoft.com/office/drawing/2014/main" xmlns="" id="{2F96F665-986E-4B59-8698-FCB4FCACCCE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6" name="Picture 2" descr="ÎÏÎ¿ÏÎ­Î»ÎµÏÎ¼Î± ÎµÎ¹ÎºÏÎ½Î±Ï Î³Î¹Î± COMPANY MASONRY BLACK WHITE">
            <a:extLst>
              <a:ext uri="{FF2B5EF4-FFF2-40B4-BE49-F238E27FC236}">
                <a16:creationId xmlns:a16="http://schemas.microsoft.com/office/drawing/2014/main" xmlns="" id="{2DCD2E2B-2D74-4D8F-B08D-D375154CF6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5" y="569931"/>
            <a:ext cx="4135094" cy="224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376394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26000" y="279254"/>
            <a:ext cx="11340000" cy="432000"/>
          </a:xfrm>
        </p:spPr>
        <p:txBody>
          <a:bodyPr rtlCol="0"/>
          <a:lstStyle/>
          <a:p>
            <a:pPr algn="ctr"/>
            <a:r>
              <a:rPr lang="el-GR" sz="2000" b="1" dirty="0"/>
              <a:t>Εισαγωγή στον Δομικό Σχεδιασμό των Οργανώσεων</a:t>
            </a:r>
            <a:r>
              <a:rPr lang="el-GR" sz="2000" dirty="0"/>
              <a:t/>
            </a:r>
            <a:br>
              <a:rPr lang="el-GR" sz="2000" dirty="0"/>
            </a:br>
            <a:r>
              <a:rPr lang="el-GR" sz="2000" b="1" dirty="0"/>
              <a:t>(περιβαλλοντικοί  παράγοντες &amp; </a:t>
            </a:r>
            <a:r>
              <a:rPr lang="el-GR" sz="2000" b="1" dirty="0" err="1"/>
              <a:t>οργανωσιακά</a:t>
            </a:r>
            <a:r>
              <a:rPr lang="el-GR" sz="2000" b="1" dirty="0"/>
              <a:t>   χαρακτηριστικά των αποτελεσματικών οργανώσεων)</a:t>
            </a:r>
            <a:endParaRPr lang="el-GR" sz="2000" dirty="0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>
          <a:xfrm>
            <a:off x="7089975" y="6487997"/>
            <a:ext cx="4114800" cy="206104"/>
          </a:xfrm>
        </p:spPr>
        <p:txBody>
          <a:bodyPr rtlCol="0"/>
          <a:lstStyle/>
          <a:p>
            <a:pPr rtl="0"/>
            <a:r>
              <a:rPr lang="el-GR"/>
              <a:t>Προσθέστε υποσέλιδο</a:t>
            </a:r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409431" y="6213621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80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>
                <a:solidFill>
                  <a:schemeClr val="bg1"/>
                </a:solidFill>
              </a:rPr>
              <a:t>.</a:t>
            </a:r>
          </a:p>
          <a:p>
            <a:r>
              <a:rPr lang="el-GR">
                <a:solidFill>
                  <a:schemeClr val="bg1"/>
                </a:solidFill>
              </a:rPr>
              <a:t>.</a:t>
            </a:r>
            <a:endParaRPr lang="el-GR" dirty="0">
              <a:solidFill>
                <a:schemeClr val="bg1"/>
              </a:solidFill>
            </a:endParaRPr>
          </a:p>
        </p:txBody>
      </p:sp>
      <p:graphicFrame>
        <p:nvGraphicFramePr>
          <p:cNvPr id="13" name="Πίνακας 12">
            <a:extLst>
              <a:ext uri="{FF2B5EF4-FFF2-40B4-BE49-F238E27FC236}">
                <a16:creationId xmlns:a16="http://schemas.microsoft.com/office/drawing/2014/main" xmlns="" id="{A7271DA1-1E99-4A87-973E-C77E4BA9DA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23333651"/>
              </p:ext>
            </p:extLst>
          </p:nvPr>
        </p:nvGraphicFramePr>
        <p:xfrm>
          <a:off x="746926" y="1208921"/>
          <a:ext cx="10698148" cy="463296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231131">
                  <a:extLst>
                    <a:ext uri="{9D8B030D-6E8A-4147-A177-3AD203B41FA5}">
                      <a16:colId xmlns:a16="http://schemas.microsoft.com/office/drawing/2014/main" xmlns="" val="3574281378"/>
                    </a:ext>
                  </a:extLst>
                </a:gridCol>
                <a:gridCol w="1340514">
                  <a:extLst>
                    <a:ext uri="{9D8B030D-6E8A-4147-A177-3AD203B41FA5}">
                      <a16:colId xmlns:a16="http://schemas.microsoft.com/office/drawing/2014/main" xmlns="" val="678910997"/>
                    </a:ext>
                  </a:extLst>
                </a:gridCol>
                <a:gridCol w="1445740">
                  <a:extLst>
                    <a:ext uri="{9D8B030D-6E8A-4147-A177-3AD203B41FA5}">
                      <a16:colId xmlns:a16="http://schemas.microsoft.com/office/drawing/2014/main" xmlns="" val="3474002320"/>
                    </a:ext>
                  </a:extLst>
                </a:gridCol>
                <a:gridCol w="1210962">
                  <a:extLst>
                    <a:ext uri="{9D8B030D-6E8A-4147-A177-3AD203B41FA5}">
                      <a16:colId xmlns:a16="http://schemas.microsoft.com/office/drawing/2014/main" xmlns="" val="1035949346"/>
                    </a:ext>
                  </a:extLst>
                </a:gridCol>
                <a:gridCol w="1297460">
                  <a:extLst>
                    <a:ext uri="{9D8B030D-6E8A-4147-A177-3AD203B41FA5}">
                      <a16:colId xmlns:a16="http://schemas.microsoft.com/office/drawing/2014/main" xmlns="" val="3174467044"/>
                    </a:ext>
                  </a:extLst>
                </a:gridCol>
                <a:gridCol w="1617296">
                  <a:extLst>
                    <a:ext uri="{9D8B030D-6E8A-4147-A177-3AD203B41FA5}">
                      <a16:colId xmlns:a16="http://schemas.microsoft.com/office/drawing/2014/main" xmlns="" val="1296464544"/>
                    </a:ext>
                  </a:extLst>
                </a:gridCol>
                <a:gridCol w="1138261">
                  <a:extLst>
                    <a:ext uri="{9D8B030D-6E8A-4147-A177-3AD203B41FA5}">
                      <a16:colId xmlns:a16="http://schemas.microsoft.com/office/drawing/2014/main" xmlns="" val="1143491868"/>
                    </a:ext>
                  </a:extLst>
                </a:gridCol>
                <a:gridCol w="1416784">
                  <a:extLst>
                    <a:ext uri="{9D8B030D-6E8A-4147-A177-3AD203B41FA5}">
                      <a16:colId xmlns:a16="http://schemas.microsoft.com/office/drawing/2014/main" xmlns="" val="12599187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Βιομηχανικός Κλάδος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Ποικιλομορφία Περιβάλλοντος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Πραγματική Διαφοροποίηση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Πραγματική Ολοκλήρωση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Τύποι Μηχανισμών Ολοκλήρωσης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Ειδικό προσωπικό Ολοκλήρωσης ως </a:t>
                      </a:r>
                      <a:r>
                        <a:rPr lang="el-GR" sz="1400" dirty="0" smtClean="0"/>
                        <a:t>% του </a:t>
                      </a:r>
                      <a:r>
                        <a:rPr lang="el-GR" sz="1400" dirty="0"/>
                        <a:t>συνολικού διοικητικού προσωπικού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Ιεραρχική Επιρροή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Μονάδα με σημαντική επιρροή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89374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Πλαστικά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Υψηλή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Υψηλή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Υψηλή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Ομάδες,</a:t>
                      </a:r>
                    </a:p>
                    <a:p>
                      <a:pPr algn="ctr"/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ρόλοι,</a:t>
                      </a:r>
                    </a:p>
                    <a:p>
                      <a:pPr algn="ctr"/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τμήματα,</a:t>
                      </a:r>
                    </a:p>
                    <a:p>
                      <a:pPr algn="ctr"/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ιεραρχία,</a:t>
                      </a:r>
                    </a:p>
                    <a:p>
                      <a:pPr algn="ctr"/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σχέδια και διαδικασίες</a:t>
                      </a:r>
                    </a:p>
                    <a:p>
                      <a:pPr algn="ctr"/>
                      <a:endParaRPr lang="el-G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22% *</a:t>
                      </a:r>
                    </a:p>
                    <a:p>
                      <a:pPr algn="ctr"/>
                      <a:endParaRPr lang="el-G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Ισότιμα </a:t>
                      </a:r>
                    </a:p>
                    <a:p>
                      <a:pPr marL="0" algn="ctr" defTabSz="914400" rtl="0" eaLnBrk="1" latinLnBrk="0" hangingPunct="1"/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καταμερισμένη</a:t>
                      </a:r>
                    </a:p>
                    <a:p>
                      <a:pPr algn="ctr"/>
                      <a:endParaRPr lang="el-G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Μονάδα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επίτευξης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ολοκλήρωσης</a:t>
                      </a:r>
                    </a:p>
                    <a:p>
                      <a:pPr algn="ctr"/>
                      <a:endParaRPr lang="el-G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495719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Τρόφιμα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Μέτρια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Μέτρια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Υψηλή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Ρόλοι, σχέδια,</a:t>
                      </a:r>
                    </a:p>
                    <a:p>
                      <a:pPr marL="0" algn="ctr" defTabSz="914400" rtl="0" eaLnBrk="1" latinLnBrk="0" hangingPunct="1"/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ιεραρχία,</a:t>
                      </a:r>
                    </a:p>
                    <a:p>
                      <a:pPr marL="0" algn="ctr" defTabSz="914400" rtl="0" eaLnBrk="1" latinLnBrk="0" hangingPunct="1"/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διαδικασίες</a:t>
                      </a:r>
                    </a:p>
                    <a:p>
                      <a:pPr algn="ctr"/>
                      <a:endParaRPr lang="el-G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17% *</a:t>
                      </a:r>
                    </a:p>
                    <a:p>
                      <a:pPr algn="ctr"/>
                      <a:endParaRPr lang="el-G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Ισότιμα </a:t>
                      </a:r>
                    </a:p>
                    <a:p>
                      <a:pPr algn="ctr"/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καταμερισμένη</a:t>
                      </a:r>
                    </a:p>
                    <a:p>
                      <a:pPr algn="ctr"/>
                      <a:endParaRPr lang="el-G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Πωλήσεις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και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Έρευνα</a:t>
                      </a:r>
                    </a:p>
                    <a:p>
                      <a:pPr algn="ctr"/>
                      <a:endParaRPr lang="el-G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42199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Υλικά </a:t>
                      </a:r>
                      <a:r>
                        <a:rPr lang="el-G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συσκευασίας</a:t>
                      </a:r>
                    </a:p>
                    <a:p>
                      <a:pPr algn="ctr"/>
                      <a:r>
                        <a:rPr lang="el-G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(κιβώτια)</a:t>
                      </a:r>
                    </a:p>
                    <a:p>
                      <a:pPr algn="ctr"/>
                      <a:endParaRPr lang="el-G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Χαμηλή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Χαμηλή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Υψηλή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Ιεραρχία,</a:t>
                      </a:r>
                    </a:p>
                    <a:p>
                      <a:pPr marL="0" algn="ctr" defTabSz="914400" rtl="0" eaLnBrk="1" latinLnBrk="0" hangingPunct="1"/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σχέδια και διαδικασίες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 *</a:t>
                      </a:r>
                    </a:p>
                    <a:p>
                      <a:pPr algn="ctr"/>
                      <a:endParaRPr lang="el-G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Υψηλή στην κορυφή και χαμηλή στη βάση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Πωλήσεις</a:t>
                      </a:r>
                    </a:p>
                    <a:p>
                      <a:pPr algn="ctr"/>
                      <a:endParaRPr lang="el-G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81416880"/>
                  </a:ext>
                </a:extLst>
              </a:tr>
            </a:tbl>
          </a:graphicData>
        </a:graphic>
      </p:graphicFrame>
      <p:graphicFrame>
        <p:nvGraphicFramePr>
          <p:cNvPr id="15" name="Πίνακας 14">
            <a:extLst>
              <a:ext uri="{FF2B5EF4-FFF2-40B4-BE49-F238E27FC236}">
                <a16:creationId xmlns:a16="http://schemas.microsoft.com/office/drawing/2014/main" xmlns="" id="{C320479C-20FD-4EEC-BBAE-6507F9FB12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0006252"/>
              </p:ext>
            </p:extLst>
          </p:nvPr>
        </p:nvGraphicFramePr>
        <p:xfrm>
          <a:off x="746926" y="6213677"/>
          <a:ext cx="10476018" cy="45720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0476018">
                  <a:extLst>
                    <a:ext uri="{9D8B030D-6E8A-4147-A177-3AD203B41FA5}">
                      <a16:colId xmlns:a16="http://schemas.microsoft.com/office/drawing/2014/main" xmlns="" val="21363025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l-GR" sz="1200" dirty="0">
                          <a:effectLst/>
                        </a:rPr>
                        <a:t> *Όπου υπάρχει αστερίσκος σημαίνει ότι αυτή η αναλογία ήταν σταθερή, για το προσωπικό υψηλής και χαμηλής ιεραρχικής βαθμίδας μέσα </a:t>
                      </a:r>
                      <a:r>
                        <a:rPr lang="el-GR" sz="1200" dirty="0" smtClean="0">
                          <a:effectLst/>
                        </a:rPr>
                        <a:t>σε αυτές </a:t>
                      </a:r>
                      <a:r>
                        <a:rPr lang="el-GR" sz="1200" dirty="0">
                          <a:effectLst/>
                        </a:rPr>
                        <a:t>τις βιομηχανίες.</a:t>
                      </a:r>
                      <a:endParaRPr lang="el-GR" sz="1200" dirty="0">
                        <a:effectLst/>
                        <a:latin typeface="HellasAll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591906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9129238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Ομάδα 72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81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7" name="Θέση εικόνας 11" descr="Κοντινή εικόνα εσωτερικού υλικού δόμησης">
            <a:extLst>
              <a:ext uri="{FF2B5EF4-FFF2-40B4-BE49-F238E27FC236}">
                <a16:creationId xmlns:a16="http://schemas.microsoft.com/office/drawing/2014/main" xmlns="" id="{9D096B03-1881-4A3D-BD66-84B0D528DD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307" y="252098"/>
            <a:ext cx="4627148" cy="6326648"/>
          </a:xfrm>
          <a:prstGeom prst="rect">
            <a:avLst/>
          </a:prstGeom>
        </p:spPr>
      </p:pic>
      <p:sp>
        <p:nvSpPr>
          <p:cNvPr id="22" name="Τίτλος 1">
            <a:extLst>
              <a:ext uri="{FF2B5EF4-FFF2-40B4-BE49-F238E27FC236}">
                <a16:creationId xmlns:a16="http://schemas.microsoft.com/office/drawing/2014/main" xmlns="" id="{05E751F3-854F-475F-A6A3-669CF32FE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6454" y="432000"/>
            <a:ext cx="6575546" cy="432000"/>
          </a:xfrm>
        </p:spPr>
        <p:txBody>
          <a:bodyPr rtlCol="0"/>
          <a:lstStyle/>
          <a:p>
            <a:pPr algn="ctr"/>
            <a:r>
              <a:rPr lang="en-US" sz="3200" dirty="0"/>
              <a:t>6</a:t>
            </a:r>
            <a:r>
              <a:rPr lang="el-GR" sz="3200" baseline="30000" dirty="0"/>
              <a:t>ο</a:t>
            </a:r>
            <a:r>
              <a:rPr lang="el-GR" sz="3200" dirty="0"/>
              <a:t> Αποτέλεσμα - Συμπέρασμα</a:t>
            </a:r>
          </a:p>
        </p:txBody>
      </p:sp>
      <p:sp>
        <p:nvSpPr>
          <p:cNvPr id="23" name="Τίτλος 1">
            <a:extLst>
              <a:ext uri="{FF2B5EF4-FFF2-40B4-BE49-F238E27FC236}">
                <a16:creationId xmlns:a16="http://schemas.microsoft.com/office/drawing/2014/main" xmlns="" id="{63352BB3-98BB-4367-A0ED-C2A86A822192}"/>
              </a:ext>
            </a:extLst>
          </p:cNvPr>
          <p:cNvSpPr>
            <a:spLocks noGrp="1"/>
          </p:cNvSpPr>
          <p:nvPr/>
        </p:nvSpPr>
        <p:spPr>
          <a:xfrm>
            <a:off x="5106547" y="1312179"/>
            <a:ext cx="6840146" cy="58734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 spc="-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l-GR" sz="1600" dirty="0"/>
              <a:t>Ανάλογα με το περιβάλλον που αντιμετωπίζουν, καθώς και με τον αριθμό και την πολυπλοκότητα των θεμάτων, τα οποία πρέπει να επιλύσουν, οι οργανώσεις χρησιμοποιούν </a:t>
            </a:r>
            <a:r>
              <a:rPr lang="el-GR" sz="1600" b="1" dirty="0"/>
              <a:t>έξι γενικούς τύπους μηχανισμών επίτευξης ολοκλή</a:t>
            </a:r>
            <a:r>
              <a:rPr lang="el-GR" sz="1600" dirty="0"/>
              <a:t>ρωσης :</a:t>
            </a:r>
          </a:p>
        </p:txBody>
      </p:sp>
      <p:sp>
        <p:nvSpPr>
          <p:cNvPr id="25" name="Θέση κειμένου 4">
            <a:extLst>
              <a:ext uri="{FF2B5EF4-FFF2-40B4-BE49-F238E27FC236}">
                <a16:creationId xmlns:a16="http://schemas.microsoft.com/office/drawing/2014/main" xmlns="" id="{7AED243A-8835-44B6-83E3-3C563B2AD81C}"/>
              </a:ext>
            </a:extLst>
          </p:cNvPr>
          <p:cNvSpPr txBox="1">
            <a:spLocks/>
          </p:cNvSpPr>
          <p:nvPr/>
        </p:nvSpPr>
        <p:spPr>
          <a:xfrm>
            <a:off x="5106546" y="3971432"/>
            <a:ext cx="1980000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Κοινός προϊστάμενος</a:t>
            </a:r>
          </a:p>
        </p:txBody>
      </p:sp>
      <p:sp>
        <p:nvSpPr>
          <p:cNvPr id="30" name="Θέση κειμένου 6">
            <a:extLst>
              <a:ext uri="{FF2B5EF4-FFF2-40B4-BE49-F238E27FC236}">
                <a16:creationId xmlns:a16="http://schemas.microsoft.com/office/drawing/2014/main" xmlns="" id="{F9830246-9179-4747-B8F7-DF1A59D85273}"/>
              </a:ext>
            </a:extLst>
          </p:cNvPr>
          <p:cNvSpPr txBox="1">
            <a:spLocks/>
          </p:cNvSpPr>
          <p:nvPr/>
        </p:nvSpPr>
        <p:spPr>
          <a:xfrm>
            <a:off x="7449308" y="3971432"/>
            <a:ext cx="1980000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Κανονισμοί</a:t>
            </a:r>
          </a:p>
        </p:txBody>
      </p:sp>
      <p:sp>
        <p:nvSpPr>
          <p:cNvPr id="34" name="Θέση κειμένου 8">
            <a:extLst>
              <a:ext uri="{FF2B5EF4-FFF2-40B4-BE49-F238E27FC236}">
                <a16:creationId xmlns:a16="http://schemas.microsoft.com/office/drawing/2014/main" xmlns="" id="{745069F4-C168-4338-8D7B-860A7241ADA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799788" y="3971432"/>
            <a:ext cx="1979930" cy="587342"/>
          </a:xfrm>
        </p:spPr>
        <p:txBody>
          <a:bodyPr rtlCol="0"/>
          <a:lstStyle/>
          <a:p>
            <a:r>
              <a:rPr lang="el-GR" b="1" dirty="0">
                <a:latin typeface="+mn-lt"/>
              </a:rPr>
              <a:t>Πλάνα</a:t>
            </a:r>
          </a:p>
        </p:txBody>
      </p:sp>
      <p:grpSp>
        <p:nvGrpSpPr>
          <p:cNvPr id="10" name="Γραφικό 2" descr="Χρήστης">
            <a:extLst>
              <a:ext uri="{FF2B5EF4-FFF2-40B4-BE49-F238E27FC236}">
                <a16:creationId xmlns:a16="http://schemas.microsoft.com/office/drawing/2014/main" xmlns="" id="{584F1778-2E62-4F67-B6D3-0F4EF41FD1AB}"/>
              </a:ext>
            </a:extLst>
          </p:cNvPr>
          <p:cNvGrpSpPr/>
          <p:nvPr/>
        </p:nvGrpSpPr>
        <p:grpSpPr>
          <a:xfrm>
            <a:off x="5721481" y="2849654"/>
            <a:ext cx="749038" cy="782558"/>
            <a:chOff x="5638800" y="29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1" name="Ελεύθερη σχεδίαση: Σχήμα 10">
              <a:extLst>
                <a:ext uri="{FF2B5EF4-FFF2-40B4-BE49-F238E27FC236}">
                  <a16:creationId xmlns:a16="http://schemas.microsoft.com/office/drawing/2014/main" xmlns="" id="{142496A2-1EC4-453C-8DBD-4F34E8D427F0}"/>
                </a:ext>
              </a:extLst>
            </p:cNvPr>
            <p:cNvSpPr/>
            <p:nvPr/>
          </p:nvSpPr>
          <p:spPr>
            <a:xfrm>
              <a:off x="5936456" y="3098006"/>
              <a:ext cx="314325" cy="314325"/>
            </a:xfrm>
            <a:custGeom>
              <a:avLst/>
              <a:gdLst>
                <a:gd name="connsiteX0" fmla="*/ 311944 w 314325"/>
                <a:gd name="connsiteY0" fmla="*/ 159544 h 314325"/>
                <a:gd name="connsiteX1" fmla="*/ 159544 w 314325"/>
                <a:gd name="connsiteY1" fmla="*/ 311944 h 314325"/>
                <a:gd name="connsiteX2" fmla="*/ 7144 w 314325"/>
                <a:gd name="connsiteY2" fmla="*/ 159544 h 314325"/>
                <a:gd name="connsiteX3" fmla="*/ 159544 w 314325"/>
                <a:gd name="connsiteY3" fmla="*/ 7144 h 314325"/>
                <a:gd name="connsiteX4" fmla="*/ 311944 w 314325"/>
                <a:gd name="connsiteY4" fmla="*/ 1595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14325">
                  <a:moveTo>
                    <a:pt x="311944" y="159544"/>
                  </a:moveTo>
                  <a:cubicBezTo>
                    <a:pt x="311944" y="243712"/>
                    <a:pt x="243712" y="311944"/>
                    <a:pt x="159544" y="311944"/>
                  </a:cubicBezTo>
                  <a:cubicBezTo>
                    <a:pt x="75376" y="311944"/>
                    <a:pt x="7144" y="243712"/>
                    <a:pt x="7144" y="159544"/>
                  </a:cubicBezTo>
                  <a:cubicBezTo>
                    <a:pt x="7144" y="75376"/>
                    <a:pt x="75376" y="7144"/>
                    <a:pt x="159544" y="7144"/>
                  </a:cubicBezTo>
                  <a:cubicBezTo>
                    <a:pt x="243712" y="7144"/>
                    <a:pt x="311944" y="75376"/>
                    <a:pt x="311944" y="1595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2" name="Ελεύθερη σχεδίαση: Σχήμα 11">
              <a:extLst>
                <a:ext uri="{FF2B5EF4-FFF2-40B4-BE49-F238E27FC236}">
                  <a16:creationId xmlns:a16="http://schemas.microsoft.com/office/drawing/2014/main" xmlns="" id="{D4BEB8D5-F113-4DBF-AC70-BA16319A0514}"/>
                </a:ext>
              </a:extLst>
            </p:cNvPr>
            <p:cNvSpPr/>
            <p:nvPr/>
          </p:nvSpPr>
          <p:spPr>
            <a:xfrm>
              <a:off x="5784056" y="3440906"/>
              <a:ext cx="619125" cy="314325"/>
            </a:xfrm>
            <a:custGeom>
              <a:avLst/>
              <a:gdLst>
                <a:gd name="connsiteX0" fmla="*/ 616744 w 619125"/>
                <a:gd name="connsiteY0" fmla="*/ 311944 h 314325"/>
                <a:gd name="connsiteX1" fmla="*/ 616744 w 619125"/>
                <a:gd name="connsiteY1" fmla="*/ 159544 h 314325"/>
                <a:gd name="connsiteX2" fmla="*/ 586264 w 619125"/>
                <a:gd name="connsiteY2" fmla="*/ 98584 h 314325"/>
                <a:gd name="connsiteX3" fmla="*/ 437674 w 619125"/>
                <a:gd name="connsiteY3" fmla="*/ 26194 h 314325"/>
                <a:gd name="connsiteX4" fmla="*/ 311944 w 619125"/>
                <a:gd name="connsiteY4" fmla="*/ 7144 h 314325"/>
                <a:gd name="connsiteX5" fmla="*/ 186214 w 619125"/>
                <a:gd name="connsiteY5" fmla="*/ 26194 h 314325"/>
                <a:gd name="connsiteX6" fmla="*/ 37624 w 619125"/>
                <a:gd name="connsiteY6" fmla="*/ 98584 h 314325"/>
                <a:gd name="connsiteX7" fmla="*/ 7144 w 619125"/>
                <a:gd name="connsiteY7" fmla="*/ 159544 h 314325"/>
                <a:gd name="connsiteX8" fmla="*/ 7144 w 619125"/>
                <a:gd name="connsiteY8" fmla="*/ 311944 h 314325"/>
                <a:gd name="connsiteX9" fmla="*/ 616744 w 619125"/>
                <a:gd name="connsiteY9" fmla="*/ 3119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125" h="314325">
                  <a:moveTo>
                    <a:pt x="616744" y="311944"/>
                  </a:moveTo>
                  <a:lnTo>
                    <a:pt x="616744" y="159544"/>
                  </a:lnTo>
                  <a:cubicBezTo>
                    <a:pt x="616744" y="136684"/>
                    <a:pt x="605314" y="113824"/>
                    <a:pt x="586264" y="98584"/>
                  </a:cubicBezTo>
                  <a:cubicBezTo>
                    <a:pt x="544354" y="64294"/>
                    <a:pt x="491014" y="41434"/>
                    <a:pt x="437674" y="26194"/>
                  </a:cubicBezTo>
                  <a:cubicBezTo>
                    <a:pt x="399574" y="14764"/>
                    <a:pt x="357664" y="7144"/>
                    <a:pt x="311944" y="7144"/>
                  </a:cubicBezTo>
                  <a:cubicBezTo>
                    <a:pt x="270034" y="7144"/>
                    <a:pt x="228124" y="14764"/>
                    <a:pt x="186214" y="26194"/>
                  </a:cubicBezTo>
                  <a:cubicBezTo>
                    <a:pt x="132874" y="41434"/>
                    <a:pt x="79534" y="68104"/>
                    <a:pt x="37624" y="98584"/>
                  </a:cubicBezTo>
                  <a:cubicBezTo>
                    <a:pt x="18574" y="113824"/>
                    <a:pt x="7144" y="136684"/>
                    <a:pt x="7144" y="159544"/>
                  </a:cubicBezTo>
                  <a:lnTo>
                    <a:pt x="7144" y="311944"/>
                  </a:lnTo>
                  <a:lnTo>
                    <a:pt x="616744" y="3119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 dirty="0"/>
            </a:p>
          </p:txBody>
        </p:sp>
      </p:grpSp>
      <p:grpSp>
        <p:nvGrpSpPr>
          <p:cNvPr id="13" name="Γραφικό 6" descr="Λίστα ελέγχου">
            <a:extLst>
              <a:ext uri="{FF2B5EF4-FFF2-40B4-BE49-F238E27FC236}">
                <a16:creationId xmlns:a16="http://schemas.microsoft.com/office/drawing/2014/main" xmlns="" id="{76E4D39D-007F-4273-A464-9DAC3FCF0771}"/>
              </a:ext>
            </a:extLst>
          </p:cNvPr>
          <p:cNvGrpSpPr/>
          <p:nvPr/>
        </p:nvGrpSpPr>
        <p:grpSpPr>
          <a:xfrm>
            <a:off x="8255622" y="3018506"/>
            <a:ext cx="456307" cy="509350"/>
            <a:chOff x="5943581" y="3190856"/>
            <a:chExt cx="600075" cy="77152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4" name="Ελεύθερη σχεδίαση: Σχήμα 13">
              <a:extLst>
                <a:ext uri="{FF2B5EF4-FFF2-40B4-BE49-F238E27FC236}">
                  <a16:creationId xmlns:a16="http://schemas.microsoft.com/office/drawing/2014/main" xmlns="" id="{D59BF95A-2567-405A-9FA0-B3B4E237AD79}"/>
                </a:ext>
              </a:extLst>
            </p:cNvPr>
            <p:cNvSpPr/>
            <p:nvPr/>
          </p:nvSpPr>
          <p:spPr>
            <a:xfrm>
              <a:off x="5943581" y="3190856"/>
              <a:ext cx="600075" cy="771525"/>
            </a:xfrm>
            <a:custGeom>
              <a:avLst/>
              <a:gdLst>
                <a:gd name="connsiteX0" fmla="*/ 64294 w 600075"/>
                <a:gd name="connsiteY0" fmla="*/ 64294 h 771525"/>
                <a:gd name="connsiteX1" fmla="*/ 540544 w 600075"/>
                <a:gd name="connsiteY1" fmla="*/ 64294 h 771525"/>
                <a:gd name="connsiteX2" fmla="*/ 540544 w 600075"/>
                <a:gd name="connsiteY2" fmla="*/ 711994 h 771525"/>
                <a:gd name="connsiteX3" fmla="*/ 64294 w 600075"/>
                <a:gd name="connsiteY3" fmla="*/ 711994 h 771525"/>
                <a:gd name="connsiteX4" fmla="*/ 64294 w 600075"/>
                <a:gd name="connsiteY4" fmla="*/ 64294 h 771525"/>
                <a:gd name="connsiteX5" fmla="*/ 7144 w 600075"/>
                <a:gd name="connsiteY5" fmla="*/ 769144 h 771525"/>
                <a:gd name="connsiteX6" fmla="*/ 597694 w 600075"/>
                <a:gd name="connsiteY6" fmla="*/ 769144 h 771525"/>
                <a:gd name="connsiteX7" fmla="*/ 597694 w 600075"/>
                <a:gd name="connsiteY7" fmla="*/ 7144 h 771525"/>
                <a:gd name="connsiteX8" fmla="*/ 7144 w 600075"/>
                <a:gd name="connsiteY8" fmla="*/ 7144 h 771525"/>
                <a:gd name="connsiteX9" fmla="*/ 7144 w 600075"/>
                <a:gd name="connsiteY9" fmla="*/ 769144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0075" h="771525">
                  <a:moveTo>
                    <a:pt x="64294" y="64294"/>
                  </a:moveTo>
                  <a:lnTo>
                    <a:pt x="540544" y="64294"/>
                  </a:lnTo>
                  <a:lnTo>
                    <a:pt x="540544" y="711994"/>
                  </a:lnTo>
                  <a:lnTo>
                    <a:pt x="64294" y="711994"/>
                  </a:lnTo>
                  <a:lnTo>
                    <a:pt x="64294" y="64294"/>
                  </a:lnTo>
                  <a:close/>
                  <a:moveTo>
                    <a:pt x="7144" y="769144"/>
                  </a:moveTo>
                  <a:lnTo>
                    <a:pt x="597694" y="769144"/>
                  </a:lnTo>
                  <a:lnTo>
                    <a:pt x="597694" y="7144"/>
                  </a:lnTo>
                  <a:lnTo>
                    <a:pt x="7144" y="7144"/>
                  </a:lnTo>
                  <a:lnTo>
                    <a:pt x="7144" y="769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5" name="Ελεύθερη σχεδίαση: Σχήμα 14">
              <a:extLst>
                <a:ext uri="{FF2B5EF4-FFF2-40B4-BE49-F238E27FC236}">
                  <a16:creationId xmlns:a16="http://schemas.microsoft.com/office/drawing/2014/main" xmlns="" id="{287C9CE5-8C45-4724-AD50-6B2AE12662CB}"/>
                </a:ext>
              </a:extLst>
            </p:cNvPr>
            <p:cNvSpPr/>
            <p:nvPr/>
          </p:nvSpPr>
          <p:spPr>
            <a:xfrm>
              <a:off x="6257906" y="3333731"/>
              <a:ext cx="171450" cy="47625"/>
            </a:xfrm>
            <a:custGeom>
              <a:avLst/>
              <a:gdLst>
                <a:gd name="connsiteX0" fmla="*/ 7144 w 171450"/>
                <a:gd name="connsiteY0" fmla="*/ 7144 h 47625"/>
                <a:gd name="connsiteX1" fmla="*/ 169069 w 171450"/>
                <a:gd name="connsiteY1" fmla="*/ 7144 h 47625"/>
                <a:gd name="connsiteX2" fmla="*/ 169069 w 171450"/>
                <a:gd name="connsiteY2" fmla="*/ 45244 h 47625"/>
                <a:gd name="connsiteX3" fmla="*/ 7144 w 171450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47625">
                  <a:moveTo>
                    <a:pt x="7144" y="7144"/>
                  </a:moveTo>
                  <a:lnTo>
                    <a:pt x="169069" y="7144"/>
                  </a:lnTo>
                  <a:lnTo>
                    <a:pt x="169069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6" name="Ελεύθερη σχεδίαση: Σχήμα 15">
              <a:extLst>
                <a:ext uri="{FF2B5EF4-FFF2-40B4-BE49-F238E27FC236}">
                  <a16:creationId xmlns:a16="http://schemas.microsoft.com/office/drawing/2014/main" xmlns="" id="{AF973A6C-0B87-4FB1-9F06-1C04213E58AC}"/>
                </a:ext>
              </a:extLst>
            </p:cNvPr>
            <p:cNvSpPr/>
            <p:nvPr/>
          </p:nvSpPr>
          <p:spPr>
            <a:xfrm>
              <a:off x="6257906" y="3486131"/>
              <a:ext cx="171450" cy="47625"/>
            </a:xfrm>
            <a:custGeom>
              <a:avLst/>
              <a:gdLst>
                <a:gd name="connsiteX0" fmla="*/ 7144 w 171450"/>
                <a:gd name="connsiteY0" fmla="*/ 7144 h 47625"/>
                <a:gd name="connsiteX1" fmla="*/ 169069 w 171450"/>
                <a:gd name="connsiteY1" fmla="*/ 7144 h 47625"/>
                <a:gd name="connsiteX2" fmla="*/ 169069 w 171450"/>
                <a:gd name="connsiteY2" fmla="*/ 45244 h 47625"/>
                <a:gd name="connsiteX3" fmla="*/ 7144 w 171450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47625">
                  <a:moveTo>
                    <a:pt x="7144" y="7144"/>
                  </a:moveTo>
                  <a:lnTo>
                    <a:pt x="169069" y="7144"/>
                  </a:lnTo>
                  <a:lnTo>
                    <a:pt x="169069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8" name="Ελεύθερη σχεδίαση: Σχήμα 17">
              <a:extLst>
                <a:ext uri="{FF2B5EF4-FFF2-40B4-BE49-F238E27FC236}">
                  <a16:creationId xmlns:a16="http://schemas.microsoft.com/office/drawing/2014/main" xmlns="" id="{2775C0BB-D4F8-46B4-BF4A-6F6A782C6188}"/>
                </a:ext>
              </a:extLst>
            </p:cNvPr>
            <p:cNvSpPr/>
            <p:nvPr/>
          </p:nvSpPr>
          <p:spPr>
            <a:xfrm>
              <a:off x="6257906" y="3790931"/>
              <a:ext cx="171450" cy="47625"/>
            </a:xfrm>
            <a:custGeom>
              <a:avLst/>
              <a:gdLst>
                <a:gd name="connsiteX0" fmla="*/ 7144 w 171450"/>
                <a:gd name="connsiteY0" fmla="*/ 7144 h 47625"/>
                <a:gd name="connsiteX1" fmla="*/ 169069 w 171450"/>
                <a:gd name="connsiteY1" fmla="*/ 7144 h 47625"/>
                <a:gd name="connsiteX2" fmla="*/ 169069 w 171450"/>
                <a:gd name="connsiteY2" fmla="*/ 45244 h 47625"/>
                <a:gd name="connsiteX3" fmla="*/ 7144 w 171450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47625">
                  <a:moveTo>
                    <a:pt x="7144" y="7144"/>
                  </a:moveTo>
                  <a:lnTo>
                    <a:pt x="169069" y="7144"/>
                  </a:lnTo>
                  <a:lnTo>
                    <a:pt x="169069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9" name="Ελεύθερη σχεδίαση: Σχήμα 18">
              <a:extLst>
                <a:ext uri="{FF2B5EF4-FFF2-40B4-BE49-F238E27FC236}">
                  <a16:creationId xmlns:a16="http://schemas.microsoft.com/office/drawing/2014/main" xmlns="" id="{94CE953D-A11C-40D0-A485-6F0D9C3B8D59}"/>
                </a:ext>
              </a:extLst>
            </p:cNvPr>
            <p:cNvSpPr/>
            <p:nvPr/>
          </p:nvSpPr>
          <p:spPr>
            <a:xfrm>
              <a:off x="6257906" y="3638531"/>
              <a:ext cx="171449" cy="47624"/>
            </a:xfrm>
            <a:custGeom>
              <a:avLst/>
              <a:gdLst>
                <a:gd name="connsiteX0" fmla="*/ 7144 w 171450"/>
                <a:gd name="connsiteY0" fmla="*/ 7144 h 47625"/>
                <a:gd name="connsiteX1" fmla="*/ 169069 w 171450"/>
                <a:gd name="connsiteY1" fmla="*/ 7144 h 47625"/>
                <a:gd name="connsiteX2" fmla="*/ 169069 w 171450"/>
                <a:gd name="connsiteY2" fmla="*/ 45244 h 47625"/>
                <a:gd name="connsiteX3" fmla="*/ 7144 w 171450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47625">
                  <a:moveTo>
                    <a:pt x="7144" y="7144"/>
                  </a:moveTo>
                  <a:lnTo>
                    <a:pt x="169069" y="7144"/>
                  </a:lnTo>
                  <a:lnTo>
                    <a:pt x="169069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1" name="Ελεύθερη σχεδίαση: Σχήμα 20">
              <a:extLst>
                <a:ext uri="{FF2B5EF4-FFF2-40B4-BE49-F238E27FC236}">
                  <a16:creationId xmlns:a16="http://schemas.microsoft.com/office/drawing/2014/main" xmlns="" id="{0DD6F69E-E4DF-41E2-9B76-2E3AD69FBA0E}"/>
                </a:ext>
              </a:extLst>
            </p:cNvPr>
            <p:cNvSpPr/>
            <p:nvPr/>
          </p:nvSpPr>
          <p:spPr>
            <a:xfrm>
              <a:off x="6057881" y="3286106"/>
              <a:ext cx="152400" cy="123825"/>
            </a:xfrm>
            <a:custGeom>
              <a:avLst/>
              <a:gdLst>
                <a:gd name="connsiteX0" fmla="*/ 148114 w 152400"/>
                <a:gd name="connsiteY0" fmla="*/ 33814 h 123825"/>
                <a:gd name="connsiteX1" fmla="*/ 121444 w 152400"/>
                <a:gd name="connsiteY1" fmla="*/ 7144 h 123825"/>
                <a:gd name="connsiteX2" fmla="*/ 58579 w 152400"/>
                <a:gd name="connsiteY2" fmla="*/ 70009 h 123825"/>
                <a:gd name="connsiteX3" fmla="*/ 33814 w 152400"/>
                <a:gd name="connsiteY3" fmla="*/ 45244 h 123825"/>
                <a:gd name="connsiteX4" fmla="*/ 7144 w 152400"/>
                <a:gd name="connsiteY4" fmla="*/ 71914 h 123825"/>
                <a:gd name="connsiteX5" fmla="*/ 58579 w 152400"/>
                <a:gd name="connsiteY5" fmla="*/ 12334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0" h="123825">
                  <a:moveTo>
                    <a:pt x="148114" y="33814"/>
                  </a:moveTo>
                  <a:lnTo>
                    <a:pt x="121444" y="7144"/>
                  </a:lnTo>
                  <a:lnTo>
                    <a:pt x="58579" y="70009"/>
                  </a:lnTo>
                  <a:lnTo>
                    <a:pt x="33814" y="45244"/>
                  </a:lnTo>
                  <a:lnTo>
                    <a:pt x="7144" y="71914"/>
                  </a:lnTo>
                  <a:lnTo>
                    <a:pt x="58579" y="1233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4" name="Ελεύθερη σχεδίαση: Σχήμα 23">
              <a:extLst>
                <a:ext uri="{FF2B5EF4-FFF2-40B4-BE49-F238E27FC236}">
                  <a16:creationId xmlns:a16="http://schemas.microsoft.com/office/drawing/2014/main" xmlns="" id="{26D674B9-AB9F-42D7-9B4F-5795B2C5B7F2}"/>
                </a:ext>
              </a:extLst>
            </p:cNvPr>
            <p:cNvSpPr/>
            <p:nvPr/>
          </p:nvSpPr>
          <p:spPr>
            <a:xfrm>
              <a:off x="6057881" y="3438506"/>
              <a:ext cx="152400" cy="123825"/>
            </a:xfrm>
            <a:custGeom>
              <a:avLst/>
              <a:gdLst>
                <a:gd name="connsiteX0" fmla="*/ 148114 w 152400"/>
                <a:gd name="connsiteY0" fmla="*/ 33814 h 123825"/>
                <a:gd name="connsiteX1" fmla="*/ 121444 w 152400"/>
                <a:gd name="connsiteY1" fmla="*/ 7144 h 123825"/>
                <a:gd name="connsiteX2" fmla="*/ 58579 w 152400"/>
                <a:gd name="connsiteY2" fmla="*/ 70009 h 123825"/>
                <a:gd name="connsiteX3" fmla="*/ 33814 w 152400"/>
                <a:gd name="connsiteY3" fmla="*/ 45244 h 123825"/>
                <a:gd name="connsiteX4" fmla="*/ 7144 w 152400"/>
                <a:gd name="connsiteY4" fmla="*/ 71914 h 123825"/>
                <a:gd name="connsiteX5" fmla="*/ 58579 w 152400"/>
                <a:gd name="connsiteY5" fmla="*/ 12334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0" h="123825">
                  <a:moveTo>
                    <a:pt x="148114" y="33814"/>
                  </a:moveTo>
                  <a:lnTo>
                    <a:pt x="121444" y="7144"/>
                  </a:lnTo>
                  <a:lnTo>
                    <a:pt x="58579" y="70009"/>
                  </a:lnTo>
                  <a:lnTo>
                    <a:pt x="33814" y="45244"/>
                  </a:lnTo>
                  <a:lnTo>
                    <a:pt x="7144" y="71914"/>
                  </a:lnTo>
                  <a:lnTo>
                    <a:pt x="58579" y="1233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7" name="Ελεύθερη σχεδίαση: Σχήμα 26">
              <a:extLst>
                <a:ext uri="{FF2B5EF4-FFF2-40B4-BE49-F238E27FC236}">
                  <a16:creationId xmlns:a16="http://schemas.microsoft.com/office/drawing/2014/main" xmlns="" id="{47F629FC-DE40-469F-97F9-051182DA46EA}"/>
                </a:ext>
              </a:extLst>
            </p:cNvPr>
            <p:cNvSpPr/>
            <p:nvPr/>
          </p:nvSpPr>
          <p:spPr>
            <a:xfrm>
              <a:off x="6057881" y="3590906"/>
              <a:ext cx="152400" cy="123825"/>
            </a:xfrm>
            <a:custGeom>
              <a:avLst/>
              <a:gdLst>
                <a:gd name="connsiteX0" fmla="*/ 148114 w 152400"/>
                <a:gd name="connsiteY0" fmla="*/ 33814 h 123825"/>
                <a:gd name="connsiteX1" fmla="*/ 121444 w 152400"/>
                <a:gd name="connsiteY1" fmla="*/ 7144 h 123825"/>
                <a:gd name="connsiteX2" fmla="*/ 58579 w 152400"/>
                <a:gd name="connsiteY2" fmla="*/ 70009 h 123825"/>
                <a:gd name="connsiteX3" fmla="*/ 33814 w 152400"/>
                <a:gd name="connsiteY3" fmla="*/ 45244 h 123825"/>
                <a:gd name="connsiteX4" fmla="*/ 7144 w 152400"/>
                <a:gd name="connsiteY4" fmla="*/ 71914 h 123825"/>
                <a:gd name="connsiteX5" fmla="*/ 58579 w 152400"/>
                <a:gd name="connsiteY5" fmla="*/ 12334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0" h="123825">
                  <a:moveTo>
                    <a:pt x="148114" y="33814"/>
                  </a:moveTo>
                  <a:lnTo>
                    <a:pt x="121444" y="7144"/>
                  </a:lnTo>
                  <a:lnTo>
                    <a:pt x="58579" y="70009"/>
                  </a:lnTo>
                  <a:lnTo>
                    <a:pt x="33814" y="45244"/>
                  </a:lnTo>
                  <a:lnTo>
                    <a:pt x="7144" y="71914"/>
                  </a:lnTo>
                  <a:lnTo>
                    <a:pt x="58579" y="1233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8" name="Ελεύθερη σχεδίαση: Σχήμα 27">
              <a:extLst>
                <a:ext uri="{FF2B5EF4-FFF2-40B4-BE49-F238E27FC236}">
                  <a16:creationId xmlns:a16="http://schemas.microsoft.com/office/drawing/2014/main" xmlns="" id="{EC87076B-0710-4DAE-A2D1-D2E7CC9D0404}"/>
                </a:ext>
              </a:extLst>
            </p:cNvPr>
            <p:cNvSpPr/>
            <p:nvPr/>
          </p:nvSpPr>
          <p:spPr>
            <a:xfrm>
              <a:off x="6057881" y="3741401"/>
              <a:ext cx="152400" cy="123825"/>
            </a:xfrm>
            <a:custGeom>
              <a:avLst/>
              <a:gdLst>
                <a:gd name="connsiteX0" fmla="*/ 148114 w 152400"/>
                <a:gd name="connsiteY0" fmla="*/ 33814 h 123825"/>
                <a:gd name="connsiteX1" fmla="*/ 121444 w 152400"/>
                <a:gd name="connsiteY1" fmla="*/ 7144 h 123825"/>
                <a:gd name="connsiteX2" fmla="*/ 58579 w 152400"/>
                <a:gd name="connsiteY2" fmla="*/ 70009 h 123825"/>
                <a:gd name="connsiteX3" fmla="*/ 33814 w 152400"/>
                <a:gd name="connsiteY3" fmla="*/ 45244 h 123825"/>
                <a:gd name="connsiteX4" fmla="*/ 7144 w 152400"/>
                <a:gd name="connsiteY4" fmla="*/ 71914 h 123825"/>
                <a:gd name="connsiteX5" fmla="*/ 58579 w 152400"/>
                <a:gd name="connsiteY5" fmla="*/ 12334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0" h="123825">
                  <a:moveTo>
                    <a:pt x="148114" y="33814"/>
                  </a:moveTo>
                  <a:lnTo>
                    <a:pt x="121444" y="7144"/>
                  </a:lnTo>
                  <a:lnTo>
                    <a:pt x="58579" y="70009"/>
                  </a:lnTo>
                  <a:lnTo>
                    <a:pt x="33814" y="45244"/>
                  </a:lnTo>
                  <a:lnTo>
                    <a:pt x="7144" y="71914"/>
                  </a:lnTo>
                  <a:lnTo>
                    <a:pt x="58579" y="1233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29" name="Γραφικό 8" descr="Δάσκαλος">
            <a:extLst>
              <a:ext uri="{FF2B5EF4-FFF2-40B4-BE49-F238E27FC236}">
                <a16:creationId xmlns:a16="http://schemas.microsoft.com/office/drawing/2014/main" xmlns="" id="{AF089AC1-3F9E-4617-8668-4E5479908289}"/>
              </a:ext>
            </a:extLst>
          </p:cNvPr>
          <p:cNvGrpSpPr/>
          <p:nvPr/>
        </p:nvGrpSpPr>
        <p:grpSpPr>
          <a:xfrm>
            <a:off x="10332912" y="2843983"/>
            <a:ext cx="914400" cy="914400"/>
            <a:chOff x="5938800" y="32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2" name="Ελεύθερη σχεδίαση: Σχήμα 31">
              <a:extLst>
                <a:ext uri="{FF2B5EF4-FFF2-40B4-BE49-F238E27FC236}">
                  <a16:creationId xmlns:a16="http://schemas.microsoft.com/office/drawing/2014/main" xmlns="" id="{6DFC4694-A264-4124-A819-BBAD2B2E810E}"/>
                </a:ext>
              </a:extLst>
            </p:cNvPr>
            <p:cNvSpPr/>
            <p:nvPr/>
          </p:nvSpPr>
          <p:spPr>
            <a:xfrm>
              <a:off x="6120251" y="3445631"/>
              <a:ext cx="695325" cy="485775"/>
            </a:xfrm>
            <a:custGeom>
              <a:avLst/>
              <a:gdLst>
                <a:gd name="connsiteX0" fmla="*/ 654844 w 695325"/>
                <a:gd name="connsiteY0" fmla="*/ 7144 h 485775"/>
                <a:gd name="connsiteX1" fmla="*/ 45244 w 695325"/>
                <a:gd name="connsiteY1" fmla="*/ 7144 h 485775"/>
                <a:gd name="connsiteX2" fmla="*/ 7144 w 695325"/>
                <a:gd name="connsiteY2" fmla="*/ 45244 h 485775"/>
                <a:gd name="connsiteX3" fmla="*/ 7144 w 695325"/>
                <a:gd name="connsiteY3" fmla="*/ 183356 h 485775"/>
                <a:gd name="connsiteX4" fmla="*/ 41434 w 695325"/>
                <a:gd name="connsiteY4" fmla="*/ 178594 h 485775"/>
                <a:gd name="connsiteX5" fmla="*/ 64294 w 695325"/>
                <a:gd name="connsiteY5" fmla="*/ 180499 h 485775"/>
                <a:gd name="connsiteX6" fmla="*/ 64294 w 695325"/>
                <a:gd name="connsiteY6" fmla="*/ 64294 h 485775"/>
                <a:gd name="connsiteX7" fmla="*/ 635794 w 695325"/>
                <a:gd name="connsiteY7" fmla="*/ 64294 h 485775"/>
                <a:gd name="connsiteX8" fmla="*/ 635794 w 695325"/>
                <a:gd name="connsiteY8" fmla="*/ 426244 h 485775"/>
                <a:gd name="connsiteX9" fmla="*/ 312896 w 695325"/>
                <a:gd name="connsiteY9" fmla="*/ 426244 h 485775"/>
                <a:gd name="connsiteX10" fmla="*/ 258604 w 695325"/>
                <a:gd name="connsiteY10" fmla="*/ 483394 h 485775"/>
                <a:gd name="connsiteX11" fmla="*/ 654844 w 695325"/>
                <a:gd name="connsiteY11" fmla="*/ 483394 h 485775"/>
                <a:gd name="connsiteX12" fmla="*/ 692944 w 695325"/>
                <a:gd name="connsiteY12" fmla="*/ 445294 h 485775"/>
                <a:gd name="connsiteX13" fmla="*/ 692944 w 695325"/>
                <a:gd name="connsiteY13" fmla="*/ 45244 h 485775"/>
                <a:gd name="connsiteX14" fmla="*/ 654844 w 695325"/>
                <a:gd name="connsiteY14" fmla="*/ 7144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5325" h="485775">
                  <a:moveTo>
                    <a:pt x="654844" y="7144"/>
                  </a:moveTo>
                  <a:lnTo>
                    <a:pt x="45244" y="7144"/>
                  </a:lnTo>
                  <a:cubicBezTo>
                    <a:pt x="24289" y="7144"/>
                    <a:pt x="7144" y="24289"/>
                    <a:pt x="7144" y="45244"/>
                  </a:cubicBezTo>
                  <a:lnTo>
                    <a:pt x="7144" y="183356"/>
                  </a:lnTo>
                  <a:cubicBezTo>
                    <a:pt x="17621" y="180499"/>
                    <a:pt x="30004" y="178594"/>
                    <a:pt x="41434" y="178594"/>
                  </a:cubicBezTo>
                  <a:cubicBezTo>
                    <a:pt x="49054" y="178594"/>
                    <a:pt x="56674" y="179546"/>
                    <a:pt x="64294" y="180499"/>
                  </a:cubicBezTo>
                  <a:lnTo>
                    <a:pt x="64294" y="64294"/>
                  </a:lnTo>
                  <a:lnTo>
                    <a:pt x="635794" y="64294"/>
                  </a:lnTo>
                  <a:lnTo>
                    <a:pt x="635794" y="426244"/>
                  </a:lnTo>
                  <a:lnTo>
                    <a:pt x="312896" y="426244"/>
                  </a:lnTo>
                  <a:lnTo>
                    <a:pt x="258604" y="483394"/>
                  </a:lnTo>
                  <a:lnTo>
                    <a:pt x="654844" y="483394"/>
                  </a:lnTo>
                  <a:cubicBezTo>
                    <a:pt x="675799" y="483394"/>
                    <a:pt x="692944" y="466249"/>
                    <a:pt x="692944" y="445294"/>
                  </a:cubicBezTo>
                  <a:lnTo>
                    <a:pt x="692944" y="45244"/>
                  </a:lnTo>
                  <a:cubicBezTo>
                    <a:pt x="692944" y="24289"/>
                    <a:pt x="675799" y="7144"/>
                    <a:pt x="654844" y="714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3" name="Ελεύθερη σχεδίαση: Σχήμα 32">
              <a:extLst>
                <a:ext uri="{FF2B5EF4-FFF2-40B4-BE49-F238E27FC236}">
                  <a16:creationId xmlns:a16="http://schemas.microsoft.com/office/drawing/2014/main" xmlns="" id="{5246F843-E04C-4238-9B5E-93AC96722FE7}"/>
                </a:ext>
              </a:extLst>
            </p:cNvPr>
            <p:cNvSpPr/>
            <p:nvPr/>
          </p:nvSpPr>
          <p:spPr>
            <a:xfrm>
              <a:off x="6074513" y="3655181"/>
              <a:ext cx="171450" cy="171450"/>
            </a:xfrm>
            <a:custGeom>
              <a:avLst/>
              <a:gdLst>
                <a:gd name="connsiteX0" fmla="*/ 88124 w 171450"/>
                <a:gd name="connsiteY0" fmla="*/ 169069 h 171450"/>
                <a:gd name="connsiteX1" fmla="*/ 169087 w 171450"/>
                <a:gd name="connsiteY1" fmla="*/ 88106 h 171450"/>
                <a:gd name="connsiteX2" fmla="*/ 88124 w 171450"/>
                <a:gd name="connsiteY2" fmla="*/ 7144 h 171450"/>
                <a:gd name="connsiteX3" fmla="*/ 7162 w 171450"/>
                <a:gd name="connsiteY3" fmla="*/ 88106 h 171450"/>
                <a:gd name="connsiteX4" fmla="*/ 88124 w 171450"/>
                <a:gd name="connsiteY4" fmla="*/ 169069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88124" y="169069"/>
                  </a:moveTo>
                  <a:cubicBezTo>
                    <a:pt x="132892" y="169069"/>
                    <a:pt x="169087" y="132874"/>
                    <a:pt x="169087" y="88106"/>
                  </a:cubicBezTo>
                  <a:cubicBezTo>
                    <a:pt x="169087" y="43339"/>
                    <a:pt x="132892" y="7144"/>
                    <a:pt x="88124" y="7144"/>
                  </a:cubicBezTo>
                  <a:cubicBezTo>
                    <a:pt x="43357" y="7144"/>
                    <a:pt x="7162" y="43339"/>
                    <a:pt x="7162" y="88106"/>
                  </a:cubicBezTo>
                  <a:cubicBezTo>
                    <a:pt x="6209" y="132874"/>
                    <a:pt x="43357" y="169069"/>
                    <a:pt x="88124" y="16906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6" name="Ελεύθερη σχεδίαση: Σχήμα 35">
              <a:extLst>
                <a:ext uri="{FF2B5EF4-FFF2-40B4-BE49-F238E27FC236}">
                  <a16:creationId xmlns:a16="http://schemas.microsoft.com/office/drawing/2014/main" xmlns="" id="{7DB493B0-89BE-45C4-AEB6-C277AB1A105D}"/>
                </a:ext>
              </a:extLst>
            </p:cNvPr>
            <p:cNvSpPr/>
            <p:nvPr/>
          </p:nvSpPr>
          <p:spPr>
            <a:xfrm>
              <a:off x="5971661" y="3704289"/>
              <a:ext cx="514350" cy="304800"/>
            </a:xfrm>
            <a:custGeom>
              <a:avLst/>
              <a:gdLst>
                <a:gd name="connsiteX0" fmla="*/ 502444 w 514350"/>
                <a:gd name="connsiteY0" fmla="*/ 25664 h 304800"/>
                <a:gd name="connsiteX1" fmla="*/ 446246 w 514350"/>
                <a:gd name="connsiteY1" fmla="*/ 13281 h 304800"/>
                <a:gd name="connsiteX2" fmla="*/ 438626 w 514350"/>
                <a:gd name="connsiteY2" fmla="*/ 20901 h 304800"/>
                <a:gd name="connsiteX3" fmla="*/ 299561 w 514350"/>
                <a:gd name="connsiteY3" fmla="*/ 165681 h 304800"/>
                <a:gd name="connsiteX4" fmla="*/ 257651 w 514350"/>
                <a:gd name="connsiteY4" fmla="*/ 148536 h 304800"/>
                <a:gd name="connsiteX5" fmla="*/ 190976 w 514350"/>
                <a:gd name="connsiteY5" fmla="*/ 139964 h 304800"/>
                <a:gd name="connsiteX6" fmla="*/ 124301 w 514350"/>
                <a:gd name="connsiteY6" fmla="*/ 150441 h 304800"/>
                <a:gd name="connsiteX7" fmla="*/ 39529 w 514350"/>
                <a:gd name="connsiteY7" fmla="*/ 195209 h 304800"/>
                <a:gd name="connsiteX8" fmla="*/ 27146 w 514350"/>
                <a:gd name="connsiteY8" fmla="*/ 217116 h 304800"/>
                <a:gd name="connsiteX9" fmla="*/ 7144 w 514350"/>
                <a:gd name="connsiteY9" fmla="*/ 300936 h 304800"/>
                <a:gd name="connsiteX10" fmla="*/ 291941 w 514350"/>
                <a:gd name="connsiteY10" fmla="*/ 300936 h 304800"/>
                <a:gd name="connsiteX11" fmla="*/ 291941 w 514350"/>
                <a:gd name="connsiteY11" fmla="*/ 299984 h 304800"/>
                <a:gd name="connsiteX12" fmla="*/ 372904 w 514350"/>
                <a:gd name="connsiteY12" fmla="*/ 205686 h 304800"/>
                <a:gd name="connsiteX13" fmla="*/ 497681 w 514350"/>
                <a:gd name="connsiteY13" fmla="*/ 74241 h 304800"/>
                <a:gd name="connsiteX14" fmla="*/ 502444 w 514350"/>
                <a:gd name="connsiteY14" fmla="*/ 25664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4350" h="304800">
                  <a:moveTo>
                    <a:pt x="502444" y="25664"/>
                  </a:moveTo>
                  <a:cubicBezTo>
                    <a:pt x="490061" y="6614"/>
                    <a:pt x="465296" y="1851"/>
                    <a:pt x="446246" y="13281"/>
                  </a:cubicBezTo>
                  <a:cubicBezTo>
                    <a:pt x="442436" y="15186"/>
                    <a:pt x="440531" y="18996"/>
                    <a:pt x="438626" y="20901"/>
                  </a:cubicBezTo>
                  <a:lnTo>
                    <a:pt x="299561" y="165681"/>
                  </a:lnTo>
                  <a:cubicBezTo>
                    <a:pt x="286226" y="159014"/>
                    <a:pt x="271939" y="153299"/>
                    <a:pt x="257651" y="148536"/>
                  </a:cubicBezTo>
                  <a:cubicBezTo>
                    <a:pt x="235744" y="144726"/>
                    <a:pt x="212884" y="139964"/>
                    <a:pt x="190976" y="139964"/>
                  </a:cubicBezTo>
                  <a:cubicBezTo>
                    <a:pt x="169069" y="139964"/>
                    <a:pt x="146209" y="143774"/>
                    <a:pt x="124301" y="150441"/>
                  </a:cubicBezTo>
                  <a:cubicBezTo>
                    <a:pt x="91916" y="159014"/>
                    <a:pt x="63341" y="175206"/>
                    <a:pt x="39529" y="195209"/>
                  </a:cubicBezTo>
                  <a:cubicBezTo>
                    <a:pt x="33814" y="200924"/>
                    <a:pt x="29051" y="209496"/>
                    <a:pt x="27146" y="217116"/>
                  </a:cubicBezTo>
                  <a:lnTo>
                    <a:pt x="7144" y="300936"/>
                  </a:lnTo>
                  <a:lnTo>
                    <a:pt x="291941" y="300936"/>
                  </a:lnTo>
                  <a:lnTo>
                    <a:pt x="291941" y="299984"/>
                  </a:lnTo>
                  <a:lnTo>
                    <a:pt x="372904" y="205686"/>
                  </a:lnTo>
                  <a:lnTo>
                    <a:pt x="497681" y="74241"/>
                  </a:lnTo>
                  <a:cubicBezTo>
                    <a:pt x="509111" y="62811"/>
                    <a:pt x="512921" y="40904"/>
                    <a:pt x="502444" y="2566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pic>
        <p:nvPicPr>
          <p:cNvPr id="56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BE655DE5-1E00-4650-A0BF-89DA4CC327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818" y="252098"/>
            <a:ext cx="4634679" cy="635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Ομάδα 34" descr="Θέση εικόνας">
            <a:extLst>
              <a:ext uri="{FF2B5EF4-FFF2-40B4-BE49-F238E27FC236}">
                <a16:creationId xmlns:a16="http://schemas.microsoft.com/office/drawing/2014/main" xmlns="" id="{F3A507D8-6521-44A0-9A6D-290FE5502D20}"/>
              </a:ext>
            </a:extLst>
          </p:cNvPr>
          <p:cNvGrpSpPr/>
          <p:nvPr/>
        </p:nvGrpSpPr>
        <p:grpSpPr>
          <a:xfrm>
            <a:off x="334948" y="369000"/>
            <a:ext cx="4320000" cy="6120000"/>
            <a:chOff x="180000" y="180000"/>
            <a:chExt cx="4330700" cy="6292683"/>
          </a:xfrm>
        </p:grpSpPr>
        <p:sp>
          <p:nvSpPr>
            <p:cNvPr id="37" name="Ορθογώνιο 6">
              <a:extLst>
                <a:ext uri="{FF2B5EF4-FFF2-40B4-BE49-F238E27FC236}">
                  <a16:creationId xmlns:a16="http://schemas.microsoft.com/office/drawing/2014/main" xmlns="" id="{72B19A2A-5B8B-47C7-9D9B-FFB734E454FE}"/>
                </a:ext>
              </a:extLst>
            </p:cNvPr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39" name="Ορθογώνιο 6">
              <a:extLst>
                <a:ext uri="{FF2B5EF4-FFF2-40B4-BE49-F238E27FC236}">
                  <a16:creationId xmlns:a16="http://schemas.microsoft.com/office/drawing/2014/main" xmlns="" id="{72D7250B-9DE0-4965-AA05-CC214DD3E4EB}"/>
                </a:ext>
              </a:extLst>
            </p:cNvPr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30538108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Ομάδα 72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82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622054" y="6073017"/>
            <a:ext cx="159678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2" name="Τίτλος 1">
            <a:extLst>
              <a:ext uri="{FF2B5EF4-FFF2-40B4-BE49-F238E27FC236}">
                <a16:creationId xmlns:a16="http://schemas.microsoft.com/office/drawing/2014/main" xmlns="" id="{05E751F3-854F-475F-A6A3-669CF32FE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0682" y="768739"/>
            <a:ext cx="6575546" cy="432000"/>
          </a:xfrm>
        </p:spPr>
        <p:txBody>
          <a:bodyPr rtlCol="0"/>
          <a:lstStyle/>
          <a:p>
            <a:pPr algn="ctr"/>
            <a:r>
              <a:rPr lang="en-US" sz="3200" dirty="0"/>
              <a:t>6</a:t>
            </a:r>
            <a:r>
              <a:rPr lang="el-GR" sz="3200" baseline="30000" dirty="0"/>
              <a:t>ο</a:t>
            </a:r>
            <a:r>
              <a:rPr lang="el-GR" sz="3200" dirty="0"/>
              <a:t> Αποτέλεσμα - Συμπέρασμα</a:t>
            </a:r>
            <a:br>
              <a:rPr lang="el-GR" sz="3200" dirty="0"/>
            </a:br>
            <a:endParaRPr lang="el-GR" sz="3200" dirty="0"/>
          </a:p>
        </p:txBody>
      </p:sp>
      <p:sp>
        <p:nvSpPr>
          <p:cNvPr id="23" name="Τίτλος 1">
            <a:extLst>
              <a:ext uri="{FF2B5EF4-FFF2-40B4-BE49-F238E27FC236}">
                <a16:creationId xmlns:a16="http://schemas.microsoft.com/office/drawing/2014/main" xmlns="" id="{63352BB3-98BB-4367-A0ED-C2A86A822192}"/>
              </a:ext>
            </a:extLst>
          </p:cNvPr>
          <p:cNvSpPr>
            <a:spLocks noGrp="1"/>
          </p:cNvSpPr>
          <p:nvPr/>
        </p:nvSpPr>
        <p:spPr>
          <a:xfrm>
            <a:off x="5190681" y="1155834"/>
            <a:ext cx="6568561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 spc="-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l-GR" sz="1800" dirty="0"/>
              <a:t>Μέρος Δεύτερο</a:t>
            </a:r>
          </a:p>
        </p:txBody>
      </p:sp>
      <p:sp>
        <p:nvSpPr>
          <p:cNvPr id="27" name="Θέση κειμένου 6">
            <a:extLst>
              <a:ext uri="{FF2B5EF4-FFF2-40B4-BE49-F238E27FC236}">
                <a16:creationId xmlns:a16="http://schemas.microsoft.com/office/drawing/2014/main" xmlns="" id="{C405B4F0-EC96-4A92-A776-AED0540696AA}"/>
              </a:ext>
            </a:extLst>
          </p:cNvPr>
          <p:cNvSpPr txBox="1">
            <a:spLocks/>
          </p:cNvSpPr>
          <p:nvPr/>
        </p:nvSpPr>
        <p:spPr>
          <a:xfrm>
            <a:off x="5106546" y="3971432"/>
            <a:ext cx="1980000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Ατομικοί ρόλοι οριζόντιας ολοκλήρωσης</a:t>
            </a:r>
          </a:p>
        </p:txBody>
      </p:sp>
      <p:sp>
        <p:nvSpPr>
          <p:cNvPr id="29" name="Θέση κειμένου 8">
            <a:extLst>
              <a:ext uri="{FF2B5EF4-FFF2-40B4-BE49-F238E27FC236}">
                <a16:creationId xmlns:a16="http://schemas.microsoft.com/office/drawing/2014/main" xmlns="" id="{0FB3E89E-3EEE-4DE6-887B-684B7FCCE56C}"/>
              </a:ext>
            </a:extLst>
          </p:cNvPr>
          <p:cNvSpPr txBox="1">
            <a:spLocks/>
          </p:cNvSpPr>
          <p:nvPr/>
        </p:nvSpPr>
        <p:spPr>
          <a:xfrm>
            <a:off x="7499072" y="3975982"/>
            <a:ext cx="1979930" cy="58734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b="1" dirty="0">
                <a:latin typeface="+mn-lt"/>
              </a:rPr>
              <a:t>Ομαδικοί ρόλοι οριζόντιας ολοκλήρωσης</a:t>
            </a:r>
          </a:p>
        </p:txBody>
      </p:sp>
      <p:sp>
        <p:nvSpPr>
          <p:cNvPr id="33" name="Θέση κειμένου 10">
            <a:extLst>
              <a:ext uri="{FF2B5EF4-FFF2-40B4-BE49-F238E27FC236}">
                <a16:creationId xmlns:a16="http://schemas.microsoft.com/office/drawing/2014/main" xmlns="" id="{DE656E4B-A423-4D5C-90E7-5FA767977D16}"/>
              </a:ext>
            </a:extLst>
          </p:cNvPr>
          <p:cNvSpPr txBox="1">
            <a:spLocks/>
          </p:cNvSpPr>
          <p:nvPr/>
        </p:nvSpPr>
        <p:spPr>
          <a:xfrm>
            <a:off x="9879535" y="3971432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b="1" dirty="0">
                <a:latin typeface="+mn-lt"/>
              </a:rPr>
              <a:t>Σύστημα μήτρας</a:t>
            </a:r>
          </a:p>
        </p:txBody>
      </p:sp>
      <p:grpSp>
        <p:nvGrpSpPr>
          <p:cNvPr id="37" name="Γραφικό 36" descr="Χρήστες">
            <a:extLst>
              <a:ext uri="{FF2B5EF4-FFF2-40B4-BE49-F238E27FC236}">
                <a16:creationId xmlns:a16="http://schemas.microsoft.com/office/drawing/2014/main" xmlns="" id="{44E9CC82-92A8-4396-914B-8C459EB22D86}"/>
              </a:ext>
            </a:extLst>
          </p:cNvPr>
          <p:cNvGrpSpPr/>
          <p:nvPr/>
        </p:nvGrpSpPr>
        <p:grpSpPr>
          <a:xfrm>
            <a:off x="7933038" y="2729755"/>
            <a:ext cx="985006" cy="967322"/>
            <a:chOff x="5638800" y="29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9" name="Ελεύθερη σχεδίαση: Σχήμα 38">
              <a:extLst>
                <a:ext uri="{FF2B5EF4-FFF2-40B4-BE49-F238E27FC236}">
                  <a16:creationId xmlns:a16="http://schemas.microsoft.com/office/drawing/2014/main" xmlns="" id="{7F2B7B1E-AD9E-49F8-B184-20AA3EBEFCA9}"/>
                </a:ext>
              </a:extLst>
            </p:cNvPr>
            <p:cNvSpPr/>
            <p:nvPr/>
          </p:nvSpPr>
          <p:spPr>
            <a:xfrm>
              <a:off x="5774531" y="3172301"/>
              <a:ext cx="180975" cy="180975"/>
            </a:xfrm>
            <a:custGeom>
              <a:avLst/>
              <a:gdLst>
                <a:gd name="connsiteX0" fmla="*/ 178594 w 180975"/>
                <a:gd name="connsiteY0" fmla="*/ 92869 h 180975"/>
                <a:gd name="connsiteX1" fmla="*/ 92869 w 180975"/>
                <a:gd name="connsiteY1" fmla="*/ 178594 h 180975"/>
                <a:gd name="connsiteX2" fmla="*/ 7144 w 180975"/>
                <a:gd name="connsiteY2" fmla="*/ 92869 h 180975"/>
                <a:gd name="connsiteX3" fmla="*/ 92869 w 180975"/>
                <a:gd name="connsiteY3" fmla="*/ 7144 h 180975"/>
                <a:gd name="connsiteX4" fmla="*/ 178594 w 180975"/>
                <a:gd name="connsiteY4" fmla="*/ 9286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80975">
                  <a:moveTo>
                    <a:pt x="178594" y="92869"/>
                  </a:moveTo>
                  <a:cubicBezTo>
                    <a:pt x="178594" y="140213"/>
                    <a:pt x="140213" y="178594"/>
                    <a:pt x="92869" y="178594"/>
                  </a:cubicBezTo>
                  <a:cubicBezTo>
                    <a:pt x="45524" y="178594"/>
                    <a:pt x="7144" y="140213"/>
                    <a:pt x="7144" y="92869"/>
                  </a:cubicBezTo>
                  <a:cubicBezTo>
                    <a:pt x="7144" y="45524"/>
                    <a:pt x="45524" y="7144"/>
                    <a:pt x="92869" y="7144"/>
                  </a:cubicBezTo>
                  <a:cubicBezTo>
                    <a:pt x="140213" y="7144"/>
                    <a:pt x="178594" y="45524"/>
                    <a:pt x="17859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0" name="Ελεύθερη σχεδίαση: Σχήμα 39">
              <a:extLst>
                <a:ext uri="{FF2B5EF4-FFF2-40B4-BE49-F238E27FC236}">
                  <a16:creationId xmlns:a16="http://schemas.microsoft.com/office/drawing/2014/main" xmlns="" id="{98FABD81-8C2A-402A-BBE3-9F12E21F011E}"/>
                </a:ext>
              </a:extLst>
            </p:cNvPr>
            <p:cNvSpPr/>
            <p:nvPr/>
          </p:nvSpPr>
          <p:spPr>
            <a:xfrm>
              <a:off x="6231731" y="3172301"/>
              <a:ext cx="180975" cy="180975"/>
            </a:xfrm>
            <a:custGeom>
              <a:avLst/>
              <a:gdLst>
                <a:gd name="connsiteX0" fmla="*/ 178594 w 180975"/>
                <a:gd name="connsiteY0" fmla="*/ 92869 h 180975"/>
                <a:gd name="connsiteX1" fmla="*/ 92869 w 180975"/>
                <a:gd name="connsiteY1" fmla="*/ 178594 h 180975"/>
                <a:gd name="connsiteX2" fmla="*/ 7144 w 180975"/>
                <a:gd name="connsiteY2" fmla="*/ 92869 h 180975"/>
                <a:gd name="connsiteX3" fmla="*/ 92869 w 180975"/>
                <a:gd name="connsiteY3" fmla="*/ 7144 h 180975"/>
                <a:gd name="connsiteX4" fmla="*/ 178594 w 180975"/>
                <a:gd name="connsiteY4" fmla="*/ 9286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80975">
                  <a:moveTo>
                    <a:pt x="178594" y="92869"/>
                  </a:moveTo>
                  <a:cubicBezTo>
                    <a:pt x="178594" y="140213"/>
                    <a:pt x="140213" y="178594"/>
                    <a:pt x="92869" y="178594"/>
                  </a:cubicBezTo>
                  <a:cubicBezTo>
                    <a:pt x="45524" y="178594"/>
                    <a:pt x="7144" y="140213"/>
                    <a:pt x="7144" y="92869"/>
                  </a:cubicBezTo>
                  <a:cubicBezTo>
                    <a:pt x="7144" y="45524"/>
                    <a:pt x="45524" y="7144"/>
                    <a:pt x="92869" y="7144"/>
                  </a:cubicBezTo>
                  <a:cubicBezTo>
                    <a:pt x="140213" y="7144"/>
                    <a:pt x="178594" y="45524"/>
                    <a:pt x="17859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1" name="Ελεύθερη σχεδίαση: Σχήμα 40">
              <a:extLst>
                <a:ext uri="{FF2B5EF4-FFF2-40B4-BE49-F238E27FC236}">
                  <a16:creationId xmlns:a16="http://schemas.microsoft.com/office/drawing/2014/main" xmlns="" id="{AA98F21F-95A9-4139-A6D9-467DDC6B49F4}"/>
                </a:ext>
              </a:extLst>
            </p:cNvPr>
            <p:cNvSpPr/>
            <p:nvPr/>
          </p:nvSpPr>
          <p:spPr>
            <a:xfrm>
              <a:off x="5917406" y="3499961"/>
              <a:ext cx="352425" cy="180975"/>
            </a:xfrm>
            <a:custGeom>
              <a:avLst/>
              <a:gdLst>
                <a:gd name="connsiteX0" fmla="*/ 350044 w 352425"/>
                <a:gd name="connsiteY0" fmla="*/ 178594 h 180975"/>
                <a:gd name="connsiteX1" fmla="*/ 350044 w 352425"/>
                <a:gd name="connsiteY1" fmla="*/ 92869 h 180975"/>
                <a:gd name="connsiteX2" fmla="*/ 332899 w 352425"/>
                <a:gd name="connsiteY2" fmla="*/ 58579 h 180975"/>
                <a:gd name="connsiteX3" fmla="*/ 249079 w 352425"/>
                <a:gd name="connsiteY3" fmla="*/ 18574 h 180975"/>
                <a:gd name="connsiteX4" fmla="*/ 178594 w 352425"/>
                <a:gd name="connsiteY4" fmla="*/ 7144 h 180975"/>
                <a:gd name="connsiteX5" fmla="*/ 108109 w 352425"/>
                <a:gd name="connsiteY5" fmla="*/ 18574 h 180975"/>
                <a:gd name="connsiteX6" fmla="*/ 24289 w 352425"/>
                <a:gd name="connsiteY6" fmla="*/ 58579 h 180975"/>
                <a:gd name="connsiteX7" fmla="*/ 7144 w 352425"/>
                <a:gd name="connsiteY7" fmla="*/ 92869 h 180975"/>
                <a:gd name="connsiteX8" fmla="*/ 7144 w 352425"/>
                <a:gd name="connsiteY8" fmla="*/ 178594 h 180975"/>
                <a:gd name="connsiteX9" fmla="*/ 350044 w 352425"/>
                <a:gd name="connsiteY9" fmla="*/ 178594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425" h="180975">
                  <a:moveTo>
                    <a:pt x="350044" y="178594"/>
                  </a:moveTo>
                  <a:lnTo>
                    <a:pt x="350044" y="92869"/>
                  </a:lnTo>
                  <a:cubicBezTo>
                    <a:pt x="350044" y="79534"/>
                    <a:pt x="344329" y="66199"/>
                    <a:pt x="332899" y="58579"/>
                  </a:cubicBezTo>
                  <a:cubicBezTo>
                    <a:pt x="310039" y="39529"/>
                    <a:pt x="279559" y="26194"/>
                    <a:pt x="249079" y="18574"/>
                  </a:cubicBezTo>
                  <a:cubicBezTo>
                    <a:pt x="228124" y="12859"/>
                    <a:pt x="203359" y="7144"/>
                    <a:pt x="178594" y="7144"/>
                  </a:cubicBezTo>
                  <a:cubicBezTo>
                    <a:pt x="155734" y="7144"/>
                    <a:pt x="130969" y="10954"/>
                    <a:pt x="108109" y="18574"/>
                  </a:cubicBezTo>
                  <a:cubicBezTo>
                    <a:pt x="77629" y="26194"/>
                    <a:pt x="49054" y="41434"/>
                    <a:pt x="24289" y="58579"/>
                  </a:cubicBezTo>
                  <a:cubicBezTo>
                    <a:pt x="12859" y="68104"/>
                    <a:pt x="7144" y="79534"/>
                    <a:pt x="7144" y="92869"/>
                  </a:cubicBezTo>
                  <a:lnTo>
                    <a:pt x="7144" y="178594"/>
                  </a:lnTo>
                  <a:lnTo>
                    <a:pt x="350044" y="1785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2" name="Ελεύθερη σχεδίαση: Σχήμα 41">
              <a:extLst>
                <a:ext uri="{FF2B5EF4-FFF2-40B4-BE49-F238E27FC236}">
                  <a16:creationId xmlns:a16="http://schemas.microsoft.com/office/drawing/2014/main" xmlns="" id="{6D04B131-14A2-4A92-9396-167C139FF063}"/>
                </a:ext>
              </a:extLst>
            </p:cNvPr>
            <p:cNvSpPr/>
            <p:nvPr/>
          </p:nvSpPr>
          <p:spPr>
            <a:xfrm>
              <a:off x="6003131" y="3305651"/>
              <a:ext cx="180975" cy="180975"/>
            </a:xfrm>
            <a:custGeom>
              <a:avLst/>
              <a:gdLst>
                <a:gd name="connsiteX0" fmla="*/ 178594 w 180975"/>
                <a:gd name="connsiteY0" fmla="*/ 92869 h 180975"/>
                <a:gd name="connsiteX1" fmla="*/ 92869 w 180975"/>
                <a:gd name="connsiteY1" fmla="*/ 178594 h 180975"/>
                <a:gd name="connsiteX2" fmla="*/ 7144 w 180975"/>
                <a:gd name="connsiteY2" fmla="*/ 92869 h 180975"/>
                <a:gd name="connsiteX3" fmla="*/ 92869 w 180975"/>
                <a:gd name="connsiteY3" fmla="*/ 7144 h 180975"/>
                <a:gd name="connsiteX4" fmla="*/ 178594 w 180975"/>
                <a:gd name="connsiteY4" fmla="*/ 9286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80975">
                  <a:moveTo>
                    <a:pt x="178594" y="92869"/>
                  </a:moveTo>
                  <a:cubicBezTo>
                    <a:pt x="178594" y="140213"/>
                    <a:pt x="140213" y="178594"/>
                    <a:pt x="92869" y="178594"/>
                  </a:cubicBezTo>
                  <a:cubicBezTo>
                    <a:pt x="45524" y="178594"/>
                    <a:pt x="7144" y="140213"/>
                    <a:pt x="7144" y="92869"/>
                  </a:cubicBezTo>
                  <a:cubicBezTo>
                    <a:pt x="7144" y="45524"/>
                    <a:pt x="45524" y="7144"/>
                    <a:pt x="92869" y="7144"/>
                  </a:cubicBezTo>
                  <a:cubicBezTo>
                    <a:pt x="140213" y="7144"/>
                    <a:pt x="178594" y="45524"/>
                    <a:pt x="178594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3" name="Ελεύθερη σχεδίαση: Σχήμα 42">
              <a:extLst>
                <a:ext uri="{FF2B5EF4-FFF2-40B4-BE49-F238E27FC236}">
                  <a16:creationId xmlns:a16="http://schemas.microsoft.com/office/drawing/2014/main" xmlns="" id="{DF0F0D1C-CC99-48FF-B7F2-D7AD76E65090}"/>
                </a:ext>
              </a:extLst>
            </p:cNvPr>
            <p:cNvSpPr/>
            <p:nvPr/>
          </p:nvSpPr>
          <p:spPr>
            <a:xfrm>
              <a:off x="6178391" y="3366611"/>
              <a:ext cx="323850" cy="180975"/>
            </a:xfrm>
            <a:custGeom>
              <a:avLst/>
              <a:gdLst>
                <a:gd name="connsiteX0" fmla="*/ 300514 w 323850"/>
                <a:gd name="connsiteY0" fmla="*/ 58579 h 180975"/>
                <a:gd name="connsiteX1" fmla="*/ 216694 w 323850"/>
                <a:gd name="connsiteY1" fmla="*/ 18574 h 180975"/>
                <a:gd name="connsiteX2" fmla="*/ 146209 w 323850"/>
                <a:gd name="connsiteY2" fmla="*/ 7144 h 180975"/>
                <a:gd name="connsiteX3" fmla="*/ 75724 w 323850"/>
                <a:gd name="connsiteY3" fmla="*/ 18574 h 180975"/>
                <a:gd name="connsiteX4" fmla="*/ 41434 w 323850"/>
                <a:gd name="connsiteY4" fmla="*/ 31909 h 180975"/>
                <a:gd name="connsiteX5" fmla="*/ 41434 w 323850"/>
                <a:gd name="connsiteY5" fmla="*/ 33814 h 180975"/>
                <a:gd name="connsiteX6" fmla="*/ 7144 w 323850"/>
                <a:gd name="connsiteY6" fmla="*/ 117634 h 180975"/>
                <a:gd name="connsiteX7" fmla="*/ 94774 w 323850"/>
                <a:gd name="connsiteY7" fmla="*/ 161449 h 180975"/>
                <a:gd name="connsiteX8" fmla="*/ 110014 w 323850"/>
                <a:gd name="connsiteY8" fmla="*/ 178594 h 180975"/>
                <a:gd name="connsiteX9" fmla="*/ 317659 w 323850"/>
                <a:gd name="connsiteY9" fmla="*/ 178594 h 180975"/>
                <a:gd name="connsiteX10" fmla="*/ 317659 w 323850"/>
                <a:gd name="connsiteY10" fmla="*/ 92869 h 180975"/>
                <a:gd name="connsiteX11" fmla="*/ 300514 w 323850"/>
                <a:gd name="connsiteY11" fmla="*/ 5857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850" h="180975">
                  <a:moveTo>
                    <a:pt x="300514" y="58579"/>
                  </a:moveTo>
                  <a:cubicBezTo>
                    <a:pt x="277654" y="39529"/>
                    <a:pt x="247174" y="26194"/>
                    <a:pt x="216694" y="18574"/>
                  </a:cubicBezTo>
                  <a:cubicBezTo>
                    <a:pt x="195739" y="12859"/>
                    <a:pt x="170974" y="7144"/>
                    <a:pt x="146209" y="7144"/>
                  </a:cubicBezTo>
                  <a:cubicBezTo>
                    <a:pt x="123349" y="7144"/>
                    <a:pt x="98584" y="10954"/>
                    <a:pt x="75724" y="18574"/>
                  </a:cubicBezTo>
                  <a:cubicBezTo>
                    <a:pt x="64294" y="22384"/>
                    <a:pt x="52864" y="26194"/>
                    <a:pt x="41434" y="31909"/>
                  </a:cubicBezTo>
                  <a:lnTo>
                    <a:pt x="41434" y="33814"/>
                  </a:lnTo>
                  <a:cubicBezTo>
                    <a:pt x="41434" y="66199"/>
                    <a:pt x="28099" y="96679"/>
                    <a:pt x="7144" y="117634"/>
                  </a:cubicBezTo>
                  <a:cubicBezTo>
                    <a:pt x="43339" y="129064"/>
                    <a:pt x="71914" y="144304"/>
                    <a:pt x="94774" y="161449"/>
                  </a:cubicBezTo>
                  <a:cubicBezTo>
                    <a:pt x="100489" y="167164"/>
                    <a:pt x="106204" y="170974"/>
                    <a:pt x="110014" y="178594"/>
                  </a:cubicBezTo>
                  <a:lnTo>
                    <a:pt x="317659" y="178594"/>
                  </a:lnTo>
                  <a:lnTo>
                    <a:pt x="317659" y="92869"/>
                  </a:lnTo>
                  <a:cubicBezTo>
                    <a:pt x="317659" y="79534"/>
                    <a:pt x="311944" y="66199"/>
                    <a:pt x="300514" y="58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4" name="Ελεύθερη σχεδίαση: Σχήμα 43">
              <a:extLst>
                <a:ext uri="{FF2B5EF4-FFF2-40B4-BE49-F238E27FC236}">
                  <a16:creationId xmlns:a16="http://schemas.microsoft.com/office/drawing/2014/main" xmlns="" id="{8C518DEB-C71A-48ED-8180-1E16D04AC1B5}"/>
                </a:ext>
              </a:extLst>
            </p:cNvPr>
            <p:cNvSpPr/>
            <p:nvPr/>
          </p:nvSpPr>
          <p:spPr>
            <a:xfrm>
              <a:off x="5688806" y="3366611"/>
              <a:ext cx="323850" cy="180975"/>
            </a:xfrm>
            <a:custGeom>
              <a:avLst/>
              <a:gdLst>
                <a:gd name="connsiteX0" fmla="*/ 230029 w 323850"/>
                <a:gd name="connsiteY0" fmla="*/ 161449 h 180975"/>
                <a:gd name="connsiteX1" fmla="*/ 230029 w 323850"/>
                <a:gd name="connsiteY1" fmla="*/ 161449 h 180975"/>
                <a:gd name="connsiteX2" fmla="*/ 317659 w 323850"/>
                <a:gd name="connsiteY2" fmla="*/ 117634 h 180975"/>
                <a:gd name="connsiteX3" fmla="*/ 283369 w 323850"/>
                <a:gd name="connsiteY3" fmla="*/ 33814 h 180975"/>
                <a:gd name="connsiteX4" fmla="*/ 283369 w 323850"/>
                <a:gd name="connsiteY4" fmla="*/ 30004 h 180975"/>
                <a:gd name="connsiteX5" fmla="*/ 249079 w 323850"/>
                <a:gd name="connsiteY5" fmla="*/ 18574 h 180975"/>
                <a:gd name="connsiteX6" fmla="*/ 178594 w 323850"/>
                <a:gd name="connsiteY6" fmla="*/ 7144 h 180975"/>
                <a:gd name="connsiteX7" fmla="*/ 108109 w 323850"/>
                <a:gd name="connsiteY7" fmla="*/ 18574 h 180975"/>
                <a:gd name="connsiteX8" fmla="*/ 24289 w 323850"/>
                <a:gd name="connsiteY8" fmla="*/ 58579 h 180975"/>
                <a:gd name="connsiteX9" fmla="*/ 7144 w 323850"/>
                <a:gd name="connsiteY9" fmla="*/ 92869 h 180975"/>
                <a:gd name="connsiteX10" fmla="*/ 7144 w 323850"/>
                <a:gd name="connsiteY10" fmla="*/ 178594 h 180975"/>
                <a:gd name="connsiteX11" fmla="*/ 212884 w 323850"/>
                <a:gd name="connsiteY11" fmla="*/ 178594 h 180975"/>
                <a:gd name="connsiteX12" fmla="*/ 230029 w 323850"/>
                <a:gd name="connsiteY12" fmla="*/ 16144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850" h="180975">
                  <a:moveTo>
                    <a:pt x="230029" y="161449"/>
                  </a:moveTo>
                  <a:lnTo>
                    <a:pt x="230029" y="161449"/>
                  </a:lnTo>
                  <a:cubicBezTo>
                    <a:pt x="256699" y="142399"/>
                    <a:pt x="287179" y="127159"/>
                    <a:pt x="317659" y="117634"/>
                  </a:cubicBezTo>
                  <a:cubicBezTo>
                    <a:pt x="296704" y="94774"/>
                    <a:pt x="283369" y="66199"/>
                    <a:pt x="283369" y="33814"/>
                  </a:cubicBezTo>
                  <a:cubicBezTo>
                    <a:pt x="283369" y="31909"/>
                    <a:pt x="283369" y="31909"/>
                    <a:pt x="283369" y="30004"/>
                  </a:cubicBezTo>
                  <a:cubicBezTo>
                    <a:pt x="271939" y="26194"/>
                    <a:pt x="260509" y="20479"/>
                    <a:pt x="249079" y="18574"/>
                  </a:cubicBezTo>
                  <a:cubicBezTo>
                    <a:pt x="228124" y="12859"/>
                    <a:pt x="203359" y="7144"/>
                    <a:pt x="178594" y="7144"/>
                  </a:cubicBezTo>
                  <a:cubicBezTo>
                    <a:pt x="155734" y="7144"/>
                    <a:pt x="130969" y="10954"/>
                    <a:pt x="108109" y="18574"/>
                  </a:cubicBezTo>
                  <a:cubicBezTo>
                    <a:pt x="77629" y="28099"/>
                    <a:pt x="49054" y="41434"/>
                    <a:pt x="24289" y="58579"/>
                  </a:cubicBezTo>
                  <a:cubicBezTo>
                    <a:pt x="12859" y="66199"/>
                    <a:pt x="7144" y="79534"/>
                    <a:pt x="7144" y="92869"/>
                  </a:cubicBezTo>
                  <a:lnTo>
                    <a:pt x="7144" y="178594"/>
                  </a:lnTo>
                  <a:lnTo>
                    <a:pt x="212884" y="178594"/>
                  </a:lnTo>
                  <a:cubicBezTo>
                    <a:pt x="218599" y="170974"/>
                    <a:pt x="222409" y="167164"/>
                    <a:pt x="230029" y="1614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6" name="Γραφικό 2" descr="Λέκτορας">
            <a:extLst>
              <a:ext uri="{FF2B5EF4-FFF2-40B4-BE49-F238E27FC236}">
                <a16:creationId xmlns:a16="http://schemas.microsoft.com/office/drawing/2014/main" xmlns="" id="{E396F93C-1414-4C4A-800C-F525C36BE2AC}"/>
              </a:ext>
            </a:extLst>
          </p:cNvPr>
          <p:cNvGrpSpPr/>
          <p:nvPr/>
        </p:nvGrpSpPr>
        <p:grpSpPr>
          <a:xfrm>
            <a:off x="5637073" y="2729940"/>
            <a:ext cx="875927" cy="834952"/>
            <a:chOff x="5638800" y="29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" name="Ελεύθερη σχεδίαση: Σχήμα 6">
              <a:extLst>
                <a:ext uri="{FF2B5EF4-FFF2-40B4-BE49-F238E27FC236}">
                  <a16:creationId xmlns:a16="http://schemas.microsoft.com/office/drawing/2014/main" xmlns="" id="{9B7097C7-3D0A-4126-99B3-939CD8DB54D1}"/>
                </a:ext>
              </a:extLst>
            </p:cNvPr>
            <p:cNvSpPr/>
            <p:nvPr/>
          </p:nvSpPr>
          <p:spPr>
            <a:xfrm>
              <a:off x="6012656" y="2997994"/>
              <a:ext cx="161925" cy="161925"/>
            </a:xfrm>
            <a:custGeom>
              <a:avLst/>
              <a:gdLst>
                <a:gd name="connsiteX0" fmla="*/ 83344 w 161925"/>
                <a:gd name="connsiteY0" fmla="*/ 159544 h 161925"/>
                <a:gd name="connsiteX1" fmla="*/ 159544 w 161925"/>
                <a:gd name="connsiteY1" fmla="*/ 83344 h 161925"/>
                <a:gd name="connsiteX2" fmla="*/ 83344 w 161925"/>
                <a:gd name="connsiteY2" fmla="*/ 7144 h 161925"/>
                <a:gd name="connsiteX3" fmla="*/ 7144 w 161925"/>
                <a:gd name="connsiteY3" fmla="*/ 83344 h 161925"/>
                <a:gd name="connsiteX4" fmla="*/ 83344 w 161925"/>
                <a:gd name="connsiteY4" fmla="*/ 1595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83344" y="159544"/>
                  </a:moveTo>
                  <a:cubicBezTo>
                    <a:pt x="125254" y="159544"/>
                    <a:pt x="159544" y="125254"/>
                    <a:pt x="159544" y="83344"/>
                  </a:cubicBezTo>
                  <a:cubicBezTo>
                    <a:pt x="159544" y="41434"/>
                    <a:pt x="125254" y="7144"/>
                    <a:pt x="83344" y="7144"/>
                  </a:cubicBezTo>
                  <a:cubicBezTo>
                    <a:pt x="41434" y="7144"/>
                    <a:pt x="7144" y="41434"/>
                    <a:pt x="7144" y="83344"/>
                  </a:cubicBezTo>
                  <a:cubicBezTo>
                    <a:pt x="7144" y="125254"/>
                    <a:pt x="41434" y="159544"/>
                    <a:pt x="83344" y="15954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8" name="Ελεύθερη σχεδίαση: Σχήμα 7">
              <a:extLst>
                <a:ext uri="{FF2B5EF4-FFF2-40B4-BE49-F238E27FC236}">
                  <a16:creationId xmlns:a16="http://schemas.microsoft.com/office/drawing/2014/main" xmlns="" id="{BFE203EC-7009-42D1-9E41-A90116B26068}"/>
                </a:ext>
              </a:extLst>
            </p:cNvPr>
            <p:cNvSpPr/>
            <p:nvPr/>
          </p:nvSpPr>
          <p:spPr>
            <a:xfrm>
              <a:off x="5860256" y="3321844"/>
              <a:ext cx="466725" cy="533400"/>
            </a:xfrm>
            <a:custGeom>
              <a:avLst/>
              <a:gdLst>
                <a:gd name="connsiteX0" fmla="*/ 426244 w 466725"/>
                <a:gd name="connsiteY0" fmla="*/ 121444 h 533400"/>
                <a:gd name="connsiteX1" fmla="*/ 464344 w 466725"/>
                <a:gd name="connsiteY1" fmla="*/ 7144 h 533400"/>
                <a:gd name="connsiteX2" fmla="*/ 7144 w 466725"/>
                <a:gd name="connsiteY2" fmla="*/ 7144 h 533400"/>
                <a:gd name="connsiteX3" fmla="*/ 45244 w 466725"/>
                <a:gd name="connsiteY3" fmla="*/ 121444 h 533400"/>
                <a:gd name="connsiteX4" fmla="*/ 102394 w 466725"/>
                <a:gd name="connsiteY4" fmla="*/ 121444 h 533400"/>
                <a:gd name="connsiteX5" fmla="*/ 140494 w 466725"/>
                <a:gd name="connsiteY5" fmla="*/ 492919 h 533400"/>
                <a:gd name="connsiteX6" fmla="*/ 83344 w 466725"/>
                <a:gd name="connsiteY6" fmla="*/ 492919 h 533400"/>
                <a:gd name="connsiteX7" fmla="*/ 83344 w 466725"/>
                <a:gd name="connsiteY7" fmla="*/ 531019 h 533400"/>
                <a:gd name="connsiteX8" fmla="*/ 388144 w 466725"/>
                <a:gd name="connsiteY8" fmla="*/ 531019 h 533400"/>
                <a:gd name="connsiteX9" fmla="*/ 388144 w 466725"/>
                <a:gd name="connsiteY9" fmla="*/ 492919 h 533400"/>
                <a:gd name="connsiteX10" fmla="*/ 330994 w 466725"/>
                <a:gd name="connsiteY10" fmla="*/ 492919 h 533400"/>
                <a:gd name="connsiteX11" fmla="*/ 369094 w 466725"/>
                <a:gd name="connsiteY11" fmla="*/ 121444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6725" h="533400">
                  <a:moveTo>
                    <a:pt x="426244" y="121444"/>
                  </a:moveTo>
                  <a:lnTo>
                    <a:pt x="464344" y="7144"/>
                  </a:lnTo>
                  <a:lnTo>
                    <a:pt x="7144" y="7144"/>
                  </a:lnTo>
                  <a:lnTo>
                    <a:pt x="45244" y="121444"/>
                  </a:lnTo>
                  <a:lnTo>
                    <a:pt x="102394" y="121444"/>
                  </a:lnTo>
                  <a:lnTo>
                    <a:pt x="140494" y="492919"/>
                  </a:lnTo>
                  <a:lnTo>
                    <a:pt x="83344" y="492919"/>
                  </a:lnTo>
                  <a:lnTo>
                    <a:pt x="83344" y="531019"/>
                  </a:lnTo>
                  <a:lnTo>
                    <a:pt x="388144" y="531019"/>
                  </a:lnTo>
                  <a:lnTo>
                    <a:pt x="388144" y="492919"/>
                  </a:lnTo>
                  <a:lnTo>
                    <a:pt x="330994" y="492919"/>
                  </a:lnTo>
                  <a:lnTo>
                    <a:pt x="369094" y="1214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9" name="Ελεύθερη σχεδίαση: Σχήμα 8">
              <a:extLst>
                <a:ext uri="{FF2B5EF4-FFF2-40B4-BE49-F238E27FC236}">
                  <a16:creationId xmlns:a16="http://schemas.microsoft.com/office/drawing/2014/main" xmlns="" id="{7CFCC9AE-4E0E-46B4-BF13-65E6586DC651}"/>
                </a:ext>
              </a:extLst>
            </p:cNvPr>
            <p:cNvSpPr/>
            <p:nvPr/>
          </p:nvSpPr>
          <p:spPr>
            <a:xfrm>
              <a:off x="5925026" y="3169444"/>
              <a:ext cx="342900" cy="123825"/>
            </a:xfrm>
            <a:custGeom>
              <a:avLst/>
              <a:gdLst>
                <a:gd name="connsiteX0" fmla="*/ 325279 w 342900"/>
                <a:gd name="connsiteY0" fmla="*/ 77629 h 123825"/>
                <a:gd name="connsiteX1" fmla="*/ 313849 w 342900"/>
                <a:gd name="connsiteY1" fmla="*/ 56674 h 123825"/>
                <a:gd name="connsiteX2" fmla="*/ 233839 w 342900"/>
                <a:gd name="connsiteY2" fmla="*/ 14764 h 123825"/>
                <a:gd name="connsiteX3" fmla="*/ 170974 w 342900"/>
                <a:gd name="connsiteY3" fmla="*/ 7144 h 123825"/>
                <a:gd name="connsiteX4" fmla="*/ 108109 w 342900"/>
                <a:gd name="connsiteY4" fmla="*/ 16669 h 123825"/>
                <a:gd name="connsiteX5" fmla="*/ 28099 w 342900"/>
                <a:gd name="connsiteY5" fmla="*/ 58579 h 123825"/>
                <a:gd name="connsiteX6" fmla="*/ 16669 w 342900"/>
                <a:gd name="connsiteY6" fmla="*/ 79534 h 123825"/>
                <a:gd name="connsiteX7" fmla="*/ 7144 w 342900"/>
                <a:gd name="connsiteY7" fmla="*/ 121444 h 123825"/>
                <a:gd name="connsiteX8" fmla="*/ 335756 w 342900"/>
                <a:gd name="connsiteY8" fmla="*/ 121444 h 123825"/>
                <a:gd name="connsiteX9" fmla="*/ 325279 w 342900"/>
                <a:gd name="connsiteY9" fmla="*/ 7762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23825">
                  <a:moveTo>
                    <a:pt x="325279" y="77629"/>
                  </a:moveTo>
                  <a:cubicBezTo>
                    <a:pt x="323374" y="70009"/>
                    <a:pt x="319564" y="62389"/>
                    <a:pt x="313849" y="56674"/>
                  </a:cubicBezTo>
                  <a:cubicBezTo>
                    <a:pt x="290989" y="37624"/>
                    <a:pt x="264319" y="24289"/>
                    <a:pt x="233839" y="14764"/>
                  </a:cubicBezTo>
                  <a:cubicBezTo>
                    <a:pt x="212884" y="10954"/>
                    <a:pt x="191929" y="7144"/>
                    <a:pt x="170974" y="7144"/>
                  </a:cubicBezTo>
                  <a:cubicBezTo>
                    <a:pt x="150019" y="7144"/>
                    <a:pt x="129064" y="10954"/>
                    <a:pt x="108109" y="16669"/>
                  </a:cubicBezTo>
                  <a:cubicBezTo>
                    <a:pt x="77629" y="24289"/>
                    <a:pt x="50959" y="39529"/>
                    <a:pt x="28099" y="58579"/>
                  </a:cubicBezTo>
                  <a:cubicBezTo>
                    <a:pt x="22384" y="64294"/>
                    <a:pt x="18574" y="71914"/>
                    <a:pt x="16669" y="79534"/>
                  </a:cubicBezTo>
                  <a:lnTo>
                    <a:pt x="7144" y="121444"/>
                  </a:lnTo>
                  <a:lnTo>
                    <a:pt x="335756" y="121444"/>
                  </a:lnTo>
                  <a:lnTo>
                    <a:pt x="325279" y="776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12" name="Γραφικό 10" descr="Ιεραρχία">
            <a:extLst>
              <a:ext uri="{FF2B5EF4-FFF2-40B4-BE49-F238E27FC236}">
                <a16:creationId xmlns:a16="http://schemas.microsoft.com/office/drawing/2014/main" xmlns="" id="{50C2C8B2-0B53-4871-B2E4-B9A796E90FB5}"/>
              </a:ext>
            </a:extLst>
          </p:cNvPr>
          <p:cNvGrpSpPr/>
          <p:nvPr/>
        </p:nvGrpSpPr>
        <p:grpSpPr>
          <a:xfrm>
            <a:off x="10412335" y="2710585"/>
            <a:ext cx="914400" cy="914400"/>
            <a:chOff x="5638800" y="29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3" name="Ελεύθερη σχεδίαση: Σχήμα 12">
              <a:extLst>
                <a:ext uri="{FF2B5EF4-FFF2-40B4-BE49-F238E27FC236}">
                  <a16:creationId xmlns:a16="http://schemas.microsoft.com/office/drawing/2014/main" xmlns="" id="{48D7DE4A-69A4-4A6C-AEA2-CE7A01CF2017}"/>
                </a:ext>
              </a:extLst>
            </p:cNvPr>
            <p:cNvSpPr/>
            <p:nvPr/>
          </p:nvSpPr>
          <p:spPr>
            <a:xfrm>
              <a:off x="5993606" y="361235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4" name="Ελεύθερη σχεδίαση: Σχήμα 13">
              <a:extLst>
                <a:ext uri="{FF2B5EF4-FFF2-40B4-BE49-F238E27FC236}">
                  <a16:creationId xmlns:a16="http://schemas.microsoft.com/office/drawing/2014/main" xmlns="" id="{A1DA6815-EE65-4BA6-AF46-0B22EF9739F4}"/>
                </a:ext>
              </a:extLst>
            </p:cNvPr>
            <p:cNvSpPr/>
            <p:nvPr/>
          </p:nvSpPr>
          <p:spPr>
            <a:xfrm>
              <a:off x="5993606" y="309800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5" name="Ελεύθερη σχεδίαση: Σχήμα 14">
              <a:extLst>
                <a:ext uri="{FF2B5EF4-FFF2-40B4-BE49-F238E27FC236}">
                  <a16:creationId xmlns:a16="http://schemas.microsoft.com/office/drawing/2014/main" xmlns="" id="{8FC70918-A731-4A34-91D8-DB1ED7897159}"/>
                </a:ext>
              </a:extLst>
            </p:cNvPr>
            <p:cNvSpPr/>
            <p:nvPr/>
          </p:nvSpPr>
          <p:spPr>
            <a:xfrm>
              <a:off x="5707856" y="361235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6" name="Ελεύθερη σχεδίαση: Σχήμα 15">
              <a:extLst>
                <a:ext uri="{FF2B5EF4-FFF2-40B4-BE49-F238E27FC236}">
                  <a16:creationId xmlns:a16="http://schemas.microsoft.com/office/drawing/2014/main" xmlns="" id="{0535E6FC-CA10-472E-AAFC-F704D24161BA}"/>
                </a:ext>
              </a:extLst>
            </p:cNvPr>
            <p:cNvSpPr/>
            <p:nvPr/>
          </p:nvSpPr>
          <p:spPr>
            <a:xfrm>
              <a:off x="6279356" y="3612356"/>
              <a:ext cx="200025" cy="142875"/>
            </a:xfrm>
            <a:custGeom>
              <a:avLst/>
              <a:gdLst>
                <a:gd name="connsiteX0" fmla="*/ 7144 w 200025"/>
                <a:gd name="connsiteY0" fmla="*/ 7144 h 142875"/>
                <a:gd name="connsiteX1" fmla="*/ 197644 w 200025"/>
                <a:gd name="connsiteY1" fmla="*/ 7144 h 142875"/>
                <a:gd name="connsiteX2" fmla="*/ 197644 w 200025"/>
                <a:gd name="connsiteY2" fmla="*/ 140494 h 142875"/>
                <a:gd name="connsiteX3" fmla="*/ 7144 w 200025"/>
                <a:gd name="connsiteY3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142875">
                  <a:moveTo>
                    <a:pt x="7144" y="7144"/>
                  </a:moveTo>
                  <a:lnTo>
                    <a:pt x="197644" y="7144"/>
                  </a:lnTo>
                  <a:lnTo>
                    <a:pt x="197644" y="14049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8" name="Ελεύθερη σχεδίαση: Σχήμα 17">
              <a:extLst>
                <a:ext uri="{FF2B5EF4-FFF2-40B4-BE49-F238E27FC236}">
                  <a16:creationId xmlns:a16="http://schemas.microsoft.com/office/drawing/2014/main" xmlns="" id="{4BCE488C-7F6B-4FDC-BDC0-080DCE9885C9}"/>
                </a:ext>
              </a:extLst>
            </p:cNvPr>
            <p:cNvSpPr/>
            <p:nvPr/>
          </p:nvSpPr>
          <p:spPr>
            <a:xfrm>
              <a:off x="5784056" y="3269456"/>
              <a:ext cx="619125" cy="314325"/>
            </a:xfrm>
            <a:custGeom>
              <a:avLst/>
              <a:gdLst>
                <a:gd name="connsiteX0" fmla="*/ 330994 w 619125"/>
                <a:gd name="connsiteY0" fmla="*/ 140494 h 314325"/>
                <a:gd name="connsiteX1" fmla="*/ 330994 w 619125"/>
                <a:gd name="connsiteY1" fmla="*/ 7144 h 314325"/>
                <a:gd name="connsiteX2" fmla="*/ 292894 w 619125"/>
                <a:gd name="connsiteY2" fmla="*/ 7144 h 314325"/>
                <a:gd name="connsiteX3" fmla="*/ 292894 w 619125"/>
                <a:gd name="connsiteY3" fmla="*/ 140494 h 314325"/>
                <a:gd name="connsiteX4" fmla="*/ 7144 w 619125"/>
                <a:gd name="connsiteY4" fmla="*/ 140494 h 314325"/>
                <a:gd name="connsiteX5" fmla="*/ 7144 w 619125"/>
                <a:gd name="connsiteY5" fmla="*/ 311944 h 314325"/>
                <a:gd name="connsiteX6" fmla="*/ 45244 w 619125"/>
                <a:gd name="connsiteY6" fmla="*/ 311944 h 314325"/>
                <a:gd name="connsiteX7" fmla="*/ 45244 w 619125"/>
                <a:gd name="connsiteY7" fmla="*/ 178594 h 314325"/>
                <a:gd name="connsiteX8" fmla="*/ 292894 w 619125"/>
                <a:gd name="connsiteY8" fmla="*/ 178594 h 314325"/>
                <a:gd name="connsiteX9" fmla="*/ 292894 w 619125"/>
                <a:gd name="connsiteY9" fmla="*/ 311944 h 314325"/>
                <a:gd name="connsiteX10" fmla="*/ 330994 w 619125"/>
                <a:gd name="connsiteY10" fmla="*/ 311944 h 314325"/>
                <a:gd name="connsiteX11" fmla="*/ 330994 w 619125"/>
                <a:gd name="connsiteY11" fmla="*/ 178594 h 314325"/>
                <a:gd name="connsiteX12" fmla="*/ 578644 w 619125"/>
                <a:gd name="connsiteY12" fmla="*/ 178594 h 314325"/>
                <a:gd name="connsiteX13" fmla="*/ 578644 w 619125"/>
                <a:gd name="connsiteY13" fmla="*/ 311944 h 314325"/>
                <a:gd name="connsiteX14" fmla="*/ 616744 w 619125"/>
                <a:gd name="connsiteY14" fmla="*/ 311944 h 314325"/>
                <a:gd name="connsiteX15" fmla="*/ 616744 w 619125"/>
                <a:gd name="connsiteY15" fmla="*/ 14049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9125" h="314325">
                  <a:moveTo>
                    <a:pt x="330994" y="140494"/>
                  </a:moveTo>
                  <a:lnTo>
                    <a:pt x="330994" y="7144"/>
                  </a:lnTo>
                  <a:lnTo>
                    <a:pt x="292894" y="7144"/>
                  </a:lnTo>
                  <a:lnTo>
                    <a:pt x="292894" y="140494"/>
                  </a:lnTo>
                  <a:lnTo>
                    <a:pt x="7144" y="140494"/>
                  </a:lnTo>
                  <a:lnTo>
                    <a:pt x="7144" y="311944"/>
                  </a:lnTo>
                  <a:lnTo>
                    <a:pt x="45244" y="311944"/>
                  </a:lnTo>
                  <a:lnTo>
                    <a:pt x="45244" y="178594"/>
                  </a:lnTo>
                  <a:lnTo>
                    <a:pt x="292894" y="178594"/>
                  </a:lnTo>
                  <a:lnTo>
                    <a:pt x="292894" y="311944"/>
                  </a:lnTo>
                  <a:lnTo>
                    <a:pt x="330994" y="311944"/>
                  </a:lnTo>
                  <a:lnTo>
                    <a:pt x="330994" y="178594"/>
                  </a:lnTo>
                  <a:lnTo>
                    <a:pt x="578644" y="178594"/>
                  </a:lnTo>
                  <a:lnTo>
                    <a:pt x="578644" y="311944"/>
                  </a:lnTo>
                  <a:lnTo>
                    <a:pt x="616744" y="311944"/>
                  </a:lnTo>
                  <a:lnTo>
                    <a:pt x="6167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19" name="Ορθογώνιο 18">
            <a:extLst>
              <a:ext uri="{FF2B5EF4-FFF2-40B4-BE49-F238E27FC236}">
                <a16:creationId xmlns:a16="http://schemas.microsoft.com/office/drawing/2014/main" xmlns="" id="{79ED9D2A-F988-40C0-AE7E-94F4B6BDDC08}"/>
              </a:ext>
            </a:extLst>
          </p:cNvPr>
          <p:cNvSpPr/>
          <p:nvPr/>
        </p:nvSpPr>
        <p:spPr>
          <a:xfrm>
            <a:off x="5441037" y="5244611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600" spc="-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Οι </a:t>
            </a:r>
            <a:r>
              <a:rPr lang="el-GR" sz="1600" b="1" spc="-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τρεις πρώτοι </a:t>
            </a:r>
            <a:r>
              <a:rPr lang="el-GR" sz="1600" spc="-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αφορούν κυρίως στην επίτευξη κάθετης ολοκλήρωσης διαμέσου της επίσημης ιεραρχικής δομής, ενώ οι </a:t>
            </a:r>
            <a:r>
              <a:rPr lang="el-GR" sz="1600" b="1" spc="-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τρεις επόμενοι </a:t>
            </a:r>
            <a:r>
              <a:rPr lang="el-GR" sz="1600" spc="-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αφορούν στην επίτευξη άμεσης ολοκλήρωσης μεταξύ των τμημάτων, διαμέσου οριζόντιων δικτύων λήψης αποφάσεων</a:t>
            </a:r>
          </a:p>
        </p:txBody>
      </p:sp>
      <p:pic>
        <p:nvPicPr>
          <p:cNvPr id="34" name="Picture 6" descr="Î£ÏÎµÏÎ¹ÎºÎ® ÎµÎ¹ÎºÏÎ½Î±">
            <a:extLst>
              <a:ext uri="{FF2B5EF4-FFF2-40B4-BE49-F238E27FC236}">
                <a16:creationId xmlns:a16="http://schemas.microsoft.com/office/drawing/2014/main" xmlns="" id="{813B4E59-3DED-4581-8025-96D45090E8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748" y="265676"/>
            <a:ext cx="4661937" cy="6326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Ομάδα 34" descr="Θέση εικόνας">
            <a:extLst>
              <a:ext uri="{FF2B5EF4-FFF2-40B4-BE49-F238E27FC236}">
                <a16:creationId xmlns:a16="http://schemas.microsoft.com/office/drawing/2014/main" xmlns="" id="{B1CFFAEF-1D5D-4B3B-B64A-7966007E8C6E}"/>
              </a:ext>
            </a:extLst>
          </p:cNvPr>
          <p:cNvGrpSpPr/>
          <p:nvPr/>
        </p:nvGrpSpPr>
        <p:grpSpPr>
          <a:xfrm>
            <a:off x="334948" y="369000"/>
            <a:ext cx="4320000" cy="6120000"/>
            <a:chOff x="180000" y="180000"/>
            <a:chExt cx="4330700" cy="6292683"/>
          </a:xfrm>
        </p:grpSpPr>
        <p:sp>
          <p:nvSpPr>
            <p:cNvPr id="36" name="Ορθογώνιο 6">
              <a:extLst>
                <a:ext uri="{FF2B5EF4-FFF2-40B4-BE49-F238E27FC236}">
                  <a16:creationId xmlns:a16="http://schemas.microsoft.com/office/drawing/2014/main" xmlns="" id="{9326853C-85A5-4091-BF05-70B9C22AB7E0}"/>
                </a:ext>
              </a:extLst>
            </p:cNvPr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45" name="Ορθογώνιο 6">
              <a:extLst>
                <a:ext uri="{FF2B5EF4-FFF2-40B4-BE49-F238E27FC236}">
                  <a16:creationId xmlns:a16="http://schemas.microsoft.com/office/drawing/2014/main" xmlns="" id="{CA17F79A-F522-4D5F-9E68-32B92E268E8F}"/>
                </a:ext>
              </a:extLst>
            </p:cNvPr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77196303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05995" y="257480"/>
            <a:ext cx="2752354" cy="2709275"/>
          </a:xfrm>
          <a:prstGeom prst="ellipse">
            <a:avLst/>
          </a:prstGeom>
          <a:solidFill>
            <a:schemeClr val="bg2"/>
          </a:solidFill>
          <a:ln w="174625" cmpd="thinThick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l-GR" sz="1800" b="1" dirty="0"/>
              <a:t>6 Μηχανισμοί Ολοκλήρωσης που χρησιμοποιούνται στη λήψη αποφάσεων</a:t>
            </a:r>
            <a:endParaRPr lang="el-GR" sz="1800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422799" y="6211879"/>
            <a:ext cx="560009" cy="365125"/>
          </a:xfrm>
          <a:prstGeom prst="ellipse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>
              <a:lnSpc>
                <a:spcPct val="90000"/>
              </a:lnSpc>
              <a:spcAft>
                <a:spcPts val="600"/>
              </a:spcAft>
            </a:pPr>
            <a:fld id="{19B51A1E-902D-48AF-9020-955120F399B6}" type="slidenum">
              <a:rPr lang="en-US" smtClean="0">
                <a:solidFill>
                  <a:srgbClr val="898989"/>
                </a:solidFill>
                <a:latin typeface="+mn-lt"/>
              </a:rPr>
              <a:pPr algn="r">
                <a:lnSpc>
                  <a:spcPct val="90000"/>
                </a:lnSpc>
                <a:spcAft>
                  <a:spcPts val="600"/>
                </a:spcAft>
              </a:pPr>
              <a:t>83</a:t>
            </a:fld>
            <a:endParaRPr lang="en-US" dirty="0">
              <a:solidFill>
                <a:srgbClr val="898989"/>
              </a:solidFill>
              <a:latin typeface="+mn-lt"/>
            </a:endParaRPr>
          </a:p>
        </p:txBody>
      </p:sp>
      <p:grpSp>
        <p:nvGrpSpPr>
          <p:cNvPr id="7" name="Group 42">
            <a:extLst>
              <a:ext uri="{FF2B5EF4-FFF2-40B4-BE49-F238E27FC236}">
                <a16:creationId xmlns:a16="http://schemas.microsoft.com/office/drawing/2014/main" xmlns="" id="{E2F9E723-8056-489F-B0AA-A9F081CD5511}"/>
              </a:ext>
            </a:extLst>
          </p:cNvPr>
          <p:cNvGrpSpPr/>
          <p:nvPr/>
        </p:nvGrpSpPr>
        <p:grpSpPr>
          <a:xfrm>
            <a:off x="3101261" y="336740"/>
            <a:ext cx="8208996" cy="6281432"/>
            <a:chOff x="905" y="3729"/>
            <a:chExt cx="10607" cy="8893"/>
          </a:xfrm>
        </p:grpSpPr>
        <p:sp>
          <p:nvSpPr>
            <p:cNvPr id="8" name="Rectangle 43">
              <a:extLst>
                <a:ext uri="{FF2B5EF4-FFF2-40B4-BE49-F238E27FC236}">
                  <a16:creationId xmlns:a16="http://schemas.microsoft.com/office/drawing/2014/main" xmlns="" id="{3D50FBD9-2C84-4D38-A138-D18F480F5CDE}"/>
                </a:ext>
              </a:extLst>
            </p:cNvPr>
            <p:cNvSpPr/>
            <p:nvPr/>
          </p:nvSpPr>
          <p:spPr>
            <a:xfrm>
              <a:off x="9738" y="4812"/>
              <a:ext cx="1766" cy="1866"/>
            </a:xfrm>
            <a:prstGeom prst="rect">
              <a:avLst/>
            </a:prstGeom>
            <a:solidFill>
              <a:srgbClr val="FFFFFF"/>
            </a:solidFill>
            <a:ln w="381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12700" tIns="12700" rIns="12700" bIns="12700" upright="1"/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b="1" kern="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Μηχ</a:t>
              </a:r>
              <a:r>
                <a:rPr lang="en-US" altLang="zh-CN" sz="1600" b="1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ανισμοί </a:t>
              </a:r>
            </a:p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b="1" kern="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Οριζόντι</a:t>
              </a:r>
              <a:r>
                <a:rPr lang="en-US" altLang="zh-CN" sz="1600" b="1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ας </a:t>
              </a:r>
            </a:p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b="1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ή </a:t>
              </a:r>
            </a:p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b="1" kern="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Δικτυωτής</a:t>
              </a:r>
              <a:r>
                <a:rPr lang="en-US" altLang="zh-CN" sz="1600" b="1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 </a:t>
              </a:r>
            </a:p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b="1" kern="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Ολοκλήρωσης</a:t>
              </a:r>
              <a:endParaRPr lang="en-US" altLang="zh-CN" sz="1600" b="1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" name="AutoShape 44">
              <a:extLst>
                <a:ext uri="{FF2B5EF4-FFF2-40B4-BE49-F238E27FC236}">
                  <a16:creationId xmlns:a16="http://schemas.microsoft.com/office/drawing/2014/main" xmlns="" id="{521E35C5-AA58-465F-932C-702126838E6D}"/>
                </a:ext>
              </a:extLst>
            </p:cNvPr>
            <p:cNvSpPr/>
            <p:nvPr/>
          </p:nvSpPr>
          <p:spPr>
            <a:xfrm>
              <a:off x="905" y="6921"/>
              <a:ext cx="1825" cy="18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>
              <a:noFill/>
            </a:ln>
          </p:spPr>
          <p:txBody>
            <a:bodyPr lIns="12700" tIns="12700" rIns="12700" bIns="12700" upright="1"/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b="1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 </a:t>
              </a:r>
            </a:p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l-GR" altLang="zh-CN" sz="1600" b="1" kern="1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Δι</a:t>
              </a:r>
              <a:r>
                <a:rPr lang="en-US" altLang="zh-CN" sz="1600" b="1" kern="1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αθέσιμη</a:t>
              </a:r>
              <a:r>
                <a:rPr lang="en-US" altLang="zh-CN" sz="1600" b="1" kern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altLang="zh-CN" sz="1600" b="1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Ικανότητα Λήψης Αποφάσεων</a:t>
              </a:r>
            </a:p>
          </p:txBody>
        </p:sp>
        <p:cxnSp>
          <p:nvCxnSpPr>
            <p:cNvPr id="10" name="Line 45">
              <a:extLst>
                <a:ext uri="{FF2B5EF4-FFF2-40B4-BE49-F238E27FC236}">
                  <a16:creationId xmlns:a16="http://schemas.microsoft.com/office/drawing/2014/main" xmlns="" id="{F2F20EF6-E1B9-4B79-8519-3837CF69FF27}"/>
                </a:ext>
              </a:extLst>
            </p:cNvPr>
            <p:cNvCxnSpPr/>
            <p:nvPr/>
          </p:nvCxnSpPr>
          <p:spPr>
            <a:xfrm>
              <a:off x="2840" y="3878"/>
              <a:ext cx="1" cy="7796"/>
            </a:xfrm>
            <a:prstGeom prst="line">
              <a:avLst/>
            </a:prstGeom>
            <a:ln w="381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1" name="Line 46">
              <a:extLst>
                <a:ext uri="{FF2B5EF4-FFF2-40B4-BE49-F238E27FC236}">
                  <a16:creationId xmlns:a16="http://schemas.microsoft.com/office/drawing/2014/main" xmlns="" id="{28160714-604E-4FAA-8CBB-A82BA00F6F93}"/>
                </a:ext>
              </a:extLst>
            </p:cNvPr>
            <p:cNvCxnSpPr/>
            <p:nvPr/>
          </p:nvCxnSpPr>
          <p:spPr>
            <a:xfrm>
              <a:off x="2840" y="11673"/>
              <a:ext cx="6960" cy="1"/>
            </a:xfrm>
            <a:prstGeom prst="line">
              <a:avLst/>
            </a:prstGeom>
            <a:ln w="381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2" name="Line 47">
              <a:extLst>
                <a:ext uri="{FF2B5EF4-FFF2-40B4-BE49-F238E27FC236}">
                  <a16:creationId xmlns:a16="http://schemas.microsoft.com/office/drawing/2014/main" xmlns="" id="{DD8041F3-F143-41AD-BCC9-5047EC4F2B5B}"/>
                </a:ext>
              </a:extLst>
            </p:cNvPr>
            <p:cNvCxnSpPr/>
            <p:nvPr/>
          </p:nvCxnSpPr>
          <p:spPr>
            <a:xfrm flipV="1">
              <a:off x="9401" y="3787"/>
              <a:ext cx="1" cy="785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3" name="AutoShape 48">
              <a:extLst>
                <a:ext uri="{FF2B5EF4-FFF2-40B4-BE49-F238E27FC236}">
                  <a16:creationId xmlns:a16="http://schemas.microsoft.com/office/drawing/2014/main" xmlns="" id="{75D4B673-C89E-4488-B37D-3F885127FB9F}"/>
                </a:ext>
              </a:extLst>
            </p:cNvPr>
            <p:cNvSpPr/>
            <p:nvPr/>
          </p:nvSpPr>
          <p:spPr>
            <a:xfrm>
              <a:off x="1299" y="11235"/>
              <a:ext cx="1393" cy="46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>
              <a:noFill/>
            </a:ln>
          </p:spPr>
          <p:txBody>
            <a:bodyPr lIns="12700" tIns="12700" rIns="12700" bIns="12700" upright="1"/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b="1" kern="100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Χαμηλή </a:t>
              </a:r>
            </a:p>
          </p:txBody>
        </p:sp>
        <p:sp>
          <p:nvSpPr>
            <p:cNvPr id="14" name="AutoShape 49">
              <a:extLst>
                <a:ext uri="{FF2B5EF4-FFF2-40B4-BE49-F238E27FC236}">
                  <a16:creationId xmlns:a16="http://schemas.microsoft.com/office/drawing/2014/main" xmlns="" id="{674FE911-4A8D-483B-A083-28BF569BBCED}"/>
                </a:ext>
              </a:extLst>
            </p:cNvPr>
            <p:cNvSpPr/>
            <p:nvPr/>
          </p:nvSpPr>
          <p:spPr>
            <a:xfrm>
              <a:off x="1249" y="3729"/>
              <a:ext cx="1393" cy="46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>
              <a:noFill/>
            </a:ln>
          </p:spPr>
          <p:txBody>
            <a:bodyPr lIns="12700" tIns="12700" rIns="12700" bIns="12700" upright="1"/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l-GR" altLang="zh-CN" sz="1600" b="1" kern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Υ</a:t>
              </a:r>
              <a:r>
                <a:rPr lang="en-US" altLang="zh-CN" sz="1600" b="1" kern="1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ψηλή</a:t>
              </a:r>
              <a:endParaRPr lang="en-US" altLang="zh-CN" sz="1600" b="1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" name="AutoShape 50">
              <a:extLst>
                <a:ext uri="{FF2B5EF4-FFF2-40B4-BE49-F238E27FC236}">
                  <a16:creationId xmlns:a16="http://schemas.microsoft.com/office/drawing/2014/main" xmlns="" id="{766B43FE-DBEF-4C40-8192-362F5276F842}"/>
                </a:ext>
              </a:extLst>
            </p:cNvPr>
            <p:cNvSpPr/>
            <p:nvPr/>
          </p:nvSpPr>
          <p:spPr>
            <a:xfrm>
              <a:off x="3041" y="11697"/>
              <a:ext cx="1393" cy="46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>
              <a:noFill/>
            </a:ln>
          </p:spPr>
          <p:txBody>
            <a:bodyPr lIns="12700" tIns="12700" rIns="12700" bIns="12700" upright="1"/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b="1" kern="100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Χαμηλή </a:t>
              </a:r>
            </a:p>
          </p:txBody>
        </p:sp>
        <p:sp>
          <p:nvSpPr>
            <p:cNvPr id="16" name="AutoShape 51">
              <a:extLst>
                <a:ext uri="{FF2B5EF4-FFF2-40B4-BE49-F238E27FC236}">
                  <a16:creationId xmlns:a16="http://schemas.microsoft.com/office/drawing/2014/main" xmlns="" id="{8F244851-31FD-4633-9AF1-B60CF30FCEF5}"/>
                </a:ext>
              </a:extLst>
            </p:cNvPr>
            <p:cNvSpPr/>
            <p:nvPr/>
          </p:nvSpPr>
          <p:spPr>
            <a:xfrm>
              <a:off x="8309" y="11697"/>
              <a:ext cx="1394" cy="46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>
              <a:noFill/>
            </a:ln>
          </p:spPr>
          <p:txBody>
            <a:bodyPr lIns="12700" tIns="12700" rIns="12700" bIns="12700" upright="1"/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b="1" kern="100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Υψηλή</a:t>
              </a:r>
            </a:p>
          </p:txBody>
        </p:sp>
        <p:sp>
          <p:nvSpPr>
            <p:cNvPr id="17" name="AutoShape 52">
              <a:extLst>
                <a:ext uri="{FF2B5EF4-FFF2-40B4-BE49-F238E27FC236}">
                  <a16:creationId xmlns:a16="http://schemas.microsoft.com/office/drawing/2014/main" xmlns="" id="{36E110F7-B632-4884-837A-EC30CED50939}"/>
                </a:ext>
              </a:extLst>
            </p:cNvPr>
            <p:cNvSpPr/>
            <p:nvPr/>
          </p:nvSpPr>
          <p:spPr>
            <a:xfrm>
              <a:off x="2991" y="12159"/>
              <a:ext cx="6613" cy="46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>
              <a:noFill/>
            </a:ln>
          </p:spPr>
          <p:txBody>
            <a:bodyPr lIns="12700" tIns="12700" rIns="12700" bIns="12700" upright="1"/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b="1" kern="100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Ποσότητα  και πολυπλοκότητα των θεμάτων απόφασης</a:t>
              </a:r>
            </a:p>
          </p:txBody>
        </p:sp>
        <p:sp>
          <p:nvSpPr>
            <p:cNvPr id="18" name="Rectangle 53">
              <a:extLst>
                <a:ext uri="{FF2B5EF4-FFF2-40B4-BE49-F238E27FC236}">
                  <a16:creationId xmlns:a16="http://schemas.microsoft.com/office/drawing/2014/main" xmlns="" id="{48A956D5-1149-41E9-AEBE-3B6F7146714B}"/>
                </a:ext>
              </a:extLst>
            </p:cNvPr>
            <p:cNvSpPr/>
            <p:nvPr/>
          </p:nvSpPr>
          <p:spPr>
            <a:xfrm>
              <a:off x="3325" y="10284"/>
              <a:ext cx="6074" cy="1357"/>
            </a:xfrm>
            <a:prstGeom prst="rect">
              <a:avLst/>
            </a:prstGeom>
            <a:solidFill>
              <a:srgbClr val="FFFFFF"/>
            </a:solidFill>
            <a:ln w="38100" cap="flat" cmpd="sng">
              <a:solidFill>
                <a:schemeClr val="accent4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12700" tIns="12700" rIns="12700" bIns="12700" upright="1"/>
            <a:lstStyle/>
            <a:p>
              <a:pPr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  </a:t>
              </a:r>
              <a:r>
                <a:rPr lang="en-US" altLang="zh-CN" sz="1600" b="1" kern="100" dirty="0">
                  <a:ea typeface="Times New Roman"/>
                  <a:cs typeface="Times New Roman"/>
                  <a:sym typeface="Times New Roman"/>
                </a:rPr>
                <a:t>1.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Κοινός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π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ροϊστάμενος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.</a:t>
              </a:r>
            </a:p>
            <a:p>
              <a:pPr>
                <a:lnSpc>
                  <a:spcPct val="100000"/>
                </a:lnSpc>
                <a:spcAft>
                  <a:spcPts val="0"/>
                </a:spcAft>
              </a:pP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       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Ιερ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αρχική διάταξη των εντολών </a:t>
              </a:r>
            </a:p>
            <a:p>
              <a:pPr>
                <a:lnSpc>
                  <a:spcPct val="100000"/>
                </a:lnSpc>
                <a:spcAft>
                  <a:spcPts val="0"/>
                </a:spcAft>
              </a:pP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       &amp;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επ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ιτελικοί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σύμ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βουλοι</a:t>
              </a:r>
            </a:p>
          </p:txBody>
        </p:sp>
        <p:sp>
          <p:nvSpPr>
            <p:cNvPr id="19" name="Rectangle 54">
              <a:extLst>
                <a:ext uri="{FF2B5EF4-FFF2-40B4-BE49-F238E27FC236}">
                  <a16:creationId xmlns:a16="http://schemas.microsoft.com/office/drawing/2014/main" xmlns="" id="{499A6204-E080-4F0F-AAC0-E1E61CE0AFFF}"/>
                </a:ext>
              </a:extLst>
            </p:cNvPr>
            <p:cNvSpPr/>
            <p:nvPr/>
          </p:nvSpPr>
          <p:spPr>
            <a:xfrm>
              <a:off x="4548" y="7632"/>
              <a:ext cx="4852" cy="1360"/>
            </a:xfrm>
            <a:prstGeom prst="rect">
              <a:avLst/>
            </a:prstGeom>
            <a:solidFill>
              <a:srgbClr val="FFFFFF"/>
            </a:solidFill>
            <a:ln w="38100" cap="flat" cmpd="sng">
              <a:solidFill>
                <a:schemeClr val="accent4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12700" tIns="12700" rIns="12700" bIns="12700" upright="1"/>
            <a:lstStyle/>
            <a:p>
              <a:pPr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 </a:t>
              </a:r>
              <a:r>
                <a:rPr lang="en-US" altLang="zh-CN" sz="1600" b="1" kern="100" dirty="0">
                  <a:ea typeface="Times New Roman"/>
                  <a:cs typeface="Times New Roman"/>
                  <a:sym typeface="Times New Roman"/>
                </a:rPr>
                <a:t>3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.</a:t>
              </a: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l-GR" altLang="zh-CN" sz="1600" kern="100" dirty="0" smtClean="0">
                  <a:ea typeface="Times New Roman"/>
                  <a:cs typeface="Times New Roman"/>
                  <a:sym typeface="Times New Roman"/>
                </a:rPr>
                <a:t>Π</a:t>
              </a:r>
              <a:r>
                <a:rPr lang="en-US" altLang="zh-CN" sz="1600" kern="100" dirty="0" err="1" smtClean="0">
                  <a:ea typeface="Times New Roman"/>
                  <a:cs typeface="Times New Roman"/>
                  <a:sym typeface="Times New Roman"/>
                </a:rPr>
                <a:t>λάνα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.</a:t>
              </a:r>
            </a:p>
            <a:p>
              <a:pPr marL="0">
                <a:lnSpc>
                  <a:spcPct val="100000"/>
                </a:lnSpc>
                <a:spcAft>
                  <a:spcPts val="0"/>
                </a:spcAft>
              </a:pP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     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Κατα 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τη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διάρκει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α του χρόνου μεταβλητά </a:t>
              </a:r>
              <a:endParaRPr lang="el-GR" altLang="zh-CN" sz="1600" kern="100" dirty="0">
                <a:ea typeface="Times New Roman"/>
                <a:cs typeface="Times New Roman"/>
                <a:sym typeface="Times New Roman"/>
              </a:endParaRPr>
            </a:p>
            <a:p>
              <a:pPr marL="0">
                <a:lnSpc>
                  <a:spcPct val="100000"/>
                </a:lnSpc>
                <a:spcAft>
                  <a:spcPts val="0"/>
                </a:spcAft>
              </a:pP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     &amp;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απόδοση για τα κέντρα κέρδους</a:t>
              </a:r>
            </a:p>
          </p:txBody>
        </p:sp>
        <p:sp>
          <p:nvSpPr>
            <p:cNvPr id="20" name="Rectangle 55">
              <a:extLst>
                <a:ext uri="{FF2B5EF4-FFF2-40B4-BE49-F238E27FC236}">
                  <a16:creationId xmlns:a16="http://schemas.microsoft.com/office/drawing/2014/main" xmlns="" id="{3DD7206F-C98A-44CB-B04F-E25485C48F86}"/>
                </a:ext>
              </a:extLst>
            </p:cNvPr>
            <p:cNvSpPr/>
            <p:nvPr/>
          </p:nvSpPr>
          <p:spPr>
            <a:xfrm>
              <a:off x="5090" y="6442"/>
              <a:ext cx="4310" cy="1190"/>
            </a:xfrm>
            <a:prstGeom prst="rect">
              <a:avLst/>
            </a:prstGeom>
            <a:solidFill>
              <a:srgbClr val="FFFFFF"/>
            </a:solidFill>
            <a:ln w="38100" cap="flat" cmpd="sng">
              <a:solidFill>
                <a:schemeClr val="accent4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12700" tIns="12700" rIns="12700" bIns="12700" upright="1"/>
            <a:lstStyle/>
            <a:p>
              <a:pPr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  </a:t>
              </a:r>
              <a:r>
                <a:rPr lang="en-US" altLang="zh-CN" sz="1600" b="1" kern="100" dirty="0">
                  <a:ea typeface="Times New Roman"/>
                  <a:cs typeface="Times New Roman"/>
                  <a:sym typeface="Times New Roman"/>
                </a:rPr>
                <a:t>4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.</a:t>
              </a: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 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Ατομικοί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ρόλοι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οριζόντι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ας </a:t>
              </a:r>
              <a:endParaRPr lang="el-GR" altLang="zh-CN" sz="1600" kern="100" dirty="0">
                <a:ea typeface="Times New Roman"/>
                <a:cs typeface="Times New Roman"/>
                <a:sym typeface="Times New Roman"/>
              </a:endParaRPr>
            </a:p>
            <a:p>
              <a:pPr>
                <a:lnSpc>
                  <a:spcPct val="100000"/>
                </a:lnSpc>
                <a:spcAft>
                  <a:spcPts val="0"/>
                </a:spcAft>
              </a:pP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       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ολοκλήρωσης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.</a:t>
              </a:r>
            </a:p>
            <a:p>
              <a:pPr marL="0">
                <a:lnSpc>
                  <a:spcPct val="100000"/>
                </a:lnSpc>
                <a:spcAft>
                  <a:spcPts val="0"/>
                </a:spcAft>
              </a:pP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      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Ρόλοι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συνδέσμου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ή 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ολοκλήρωσης</a:t>
              </a:r>
              <a:endParaRPr lang="en-US" altLang="zh-CN" sz="1600" kern="100" dirty="0"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2" name="Rectangle 56">
              <a:extLst>
                <a:ext uri="{FF2B5EF4-FFF2-40B4-BE49-F238E27FC236}">
                  <a16:creationId xmlns:a16="http://schemas.microsoft.com/office/drawing/2014/main" xmlns="" id="{ABB3F982-9400-44E6-A7A0-C81A77C48093}"/>
                </a:ext>
              </a:extLst>
            </p:cNvPr>
            <p:cNvSpPr/>
            <p:nvPr/>
          </p:nvSpPr>
          <p:spPr>
            <a:xfrm>
              <a:off x="3943" y="8973"/>
              <a:ext cx="5451" cy="1312"/>
            </a:xfrm>
            <a:prstGeom prst="rect">
              <a:avLst/>
            </a:prstGeom>
            <a:solidFill>
              <a:srgbClr val="FFFFFF"/>
            </a:solidFill>
            <a:ln w="38100" cap="flat" cmpd="sng">
              <a:solidFill>
                <a:schemeClr val="accent4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12700" tIns="12700" rIns="12700" bIns="12700" upright="1"/>
            <a:lstStyle/>
            <a:p>
              <a:pPr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  </a:t>
              </a:r>
              <a:r>
                <a:rPr lang="en-US" altLang="zh-CN" sz="1600" b="1" kern="100" dirty="0">
                  <a:ea typeface="Times New Roman"/>
                  <a:cs typeface="Times New Roman"/>
                  <a:sym typeface="Times New Roman"/>
                </a:rPr>
                <a:t>2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. </a:t>
              </a: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Κα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νονισμοί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.</a:t>
              </a:r>
            </a:p>
            <a:p>
              <a:pPr marL="0">
                <a:lnSpc>
                  <a:spcPct val="100000"/>
                </a:lnSpc>
                <a:spcAft>
                  <a:spcPts val="0"/>
                </a:spcAft>
              </a:pP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       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Στ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αθερές διαδικασίες για καθορισμνένες </a:t>
              </a: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  </a:t>
              </a:r>
            </a:p>
            <a:p>
              <a:pPr marL="0">
                <a:lnSpc>
                  <a:spcPct val="100000"/>
                </a:lnSpc>
                <a:spcAft>
                  <a:spcPts val="0"/>
                </a:spcAft>
              </a:pP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       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συνθήκες</a:t>
              </a:r>
              <a:endParaRPr lang="en-US" altLang="zh-CN" sz="1600" kern="100" dirty="0"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3" name="Rectangle 57">
              <a:extLst>
                <a:ext uri="{FF2B5EF4-FFF2-40B4-BE49-F238E27FC236}">
                  <a16:creationId xmlns:a16="http://schemas.microsoft.com/office/drawing/2014/main" xmlns="" id="{ACCDBFBA-FF68-4F2C-99FF-9CDDBE6DBCB2}"/>
                </a:ext>
              </a:extLst>
            </p:cNvPr>
            <p:cNvSpPr/>
            <p:nvPr/>
          </p:nvSpPr>
          <p:spPr>
            <a:xfrm>
              <a:off x="6334" y="3843"/>
              <a:ext cx="3063" cy="1182"/>
            </a:xfrm>
            <a:prstGeom prst="rect">
              <a:avLst/>
            </a:prstGeom>
            <a:solidFill>
              <a:srgbClr val="FFFFFF"/>
            </a:solidFill>
            <a:ln w="38100" cap="flat" cmpd="sng">
              <a:solidFill>
                <a:schemeClr val="accent4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12700" tIns="12700" rIns="12700" bIns="12700" upright="1"/>
            <a:lstStyle/>
            <a:p>
              <a:pPr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b="1" kern="100" dirty="0">
                  <a:ea typeface="Times New Roman"/>
                  <a:cs typeface="Times New Roman"/>
                  <a:sym typeface="Times New Roman"/>
                </a:rPr>
                <a:t>6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.</a:t>
              </a: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 </a:t>
              </a:r>
              <a:r>
                <a:rPr lang="el-GR" altLang="zh-CN" sz="1600" kern="100" dirty="0" smtClean="0">
                  <a:ea typeface="Times New Roman"/>
                  <a:cs typeface="Times New Roman"/>
                  <a:sym typeface="Times New Roman"/>
                </a:rPr>
                <a:t>Σ</a:t>
              </a:r>
              <a:r>
                <a:rPr lang="en-US" altLang="zh-CN" sz="1600" kern="100" dirty="0" err="1" smtClean="0">
                  <a:ea typeface="Times New Roman"/>
                  <a:cs typeface="Times New Roman"/>
                  <a:sym typeface="Times New Roman"/>
                </a:rPr>
                <a:t>ύστημα</a:t>
              </a:r>
              <a:r>
                <a:rPr lang="en-US" altLang="zh-CN" sz="1600" kern="100" dirty="0" smtClean="0"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μήτρας.</a:t>
              </a:r>
            </a:p>
            <a:p>
              <a:pPr marL="0">
                <a:lnSpc>
                  <a:spcPct val="100000"/>
                </a:lnSpc>
                <a:spcAft>
                  <a:spcPts val="0"/>
                </a:spcAft>
              </a:pP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    </a:t>
              </a:r>
              <a:r>
                <a:rPr lang="el-GR" altLang="zh-CN" sz="1600" kern="100" dirty="0" smtClean="0">
                  <a:ea typeface="Times New Roman"/>
                  <a:cs typeface="Times New Roman"/>
                  <a:sym typeface="Times New Roman"/>
                </a:rPr>
                <a:t>Δ</a:t>
              </a:r>
              <a:r>
                <a:rPr lang="en-US" altLang="zh-CN" sz="1600" kern="100" dirty="0" err="1" smtClean="0">
                  <a:ea typeface="Times New Roman"/>
                  <a:cs typeface="Times New Roman"/>
                  <a:sym typeface="Times New Roman"/>
                </a:rPr>
                <a:t>ιπλή</a:t>
              </a:r>
              <a:r>
                <a:rPr lang="en-US" altLang="zh-CN" sz="1600" kern="100" dirty="0" smtClean="0"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διάταξη (κανάλι)</a:t>
              </a:r>
              <a:endParaRPr lang="el-GR" altLang="zh-CN" sz="1600" kern="100" dirty="0">
                <a:ea typeface="Times New Roman"/>
                <a:cs typeface="Times New Roman"/>
                <a:sym typeface="Times New Roman"/>
              </a:endParaRPr>
            </a:p>
            <a:p>
              <a:pPr marL="0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   </a:t>
              </a:r>
              <a:r>
                <a:rPr lang="el-GR" altLang="zh-CN" sz="1600" kern="100" dirty="0" smtClean="0">
                  <a:ea typeface="Times New Roman"/>
                  <a:cs typeface="Times New Roman"/>
                  <a:sym typeface="Times New Roman"/>
                </a:rPr>
                <a:t>τ</a:t>
              </a:r>
              <a:r>
                <a:rPr lang="en-US" altLang="zh-CN" sz="1600" kern="100" dirty="0" err="1" smtClean="0">
                  <a:ea typeface="Times New Roman"/>
                  <a:cs typeface="Times New Roman"/>
                  <a:sym typeface="Times New Roman"/>
                </a:rPr>
                <a:t>ων</a:t>
              </a:r>
              <a:r>
                <a:rPr lang="en-US" altLang="zh-CN" sz="1600" kern="100" dirty="0" smtClean="0"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εντολών</a:t>
              </a:r>
            </a:p>
          </p:txBody>
        </p:sp>
        <p:sp>
          <p:nvSpPr>
            <p:cNvPr id="24" name="Rectangle 58">
              <a:extLst>
                <a:ext uri="{FF2B5EF4-FFF2-40B4-BE49-F238E27FC236}">
                  <a16:creationId xmlns:a16="http://schemas.microsoft.com/office/drawing/2014/main" xmlns="" id="{A0683278-2421-4C2A-81C2-9356B231CD50}"/>
                </a:ext>
              </a:extLst>
            </p:cNvPr>
            <p:cNvSpPr/>
            <p:nvPr/>
          </p:nvSpPr>
          <p:spPr>
            <a:xfrm>
              <a:off x="5709" y="5044"/>
              <a:ext cx="3692" cy="1397"/>
            </a:xfrm>
            <a:prstGeom prst="rect">
              <a:avLst/>
            </a:prstGeom>
            <a:solidFill>
              <a:srgbClr val="FFFFFF"/>
            </a:solidFill>
            <a:ln w="38100" cap="flat" cmpd="sng">
              <a:solidFill>
                <a:schemeClr val="accent4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12700" tIns="12700" rIns="12700" bIns="12700" upright="1"/>
            <a:lstStyle/>
            <a:p>
              <a:pPr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  </a:t>
              </a:r>
              <a:r>
                <a:rPr lang="en-US" altLang="zh-CN" sz="1600" b="1" kern="100" dirty="0">
                  <a:ea typeface="Times New Roman"/>
                  <a:cs typeface="Times New Roman"/>
                  <a:sym typeface="Times New Roman"/>
                </a:rPr>
                <a:t>5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.</a:t>
              </a: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l-GR" altLang="zh-CN" sz="1600" kern="100" dirty="0" err="1" smtClean="0">
                  <a:ea typeface="Times New Roman"/>
                  <a:cs typeface="Times New Roman"/>
                  <a:sym typeface="Times New Roman"/>
                </a:rPr>
                <a:t>Ομαδικο</a:t>
              </a:r>
              <a:r>
                <a:rPr lang="en-US" altLang="zh-CN" sz="1600" kern="100" dirty="0" smtClean="0">
                  <a:ea typeface="Times New Roman"/>
                  <a:cs typeface="Times New Roman"/>
                  <a:sym typeface="Times New Roman"/>
                </a:rPr>
                <a:t>ί 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ρόλοι</a:t>
              </a:r>
              <a:endParaRPr lang="el-GR" altLang="zh-CN" sz="1600" kern="100" dirty="0">
                <a:ea typeface="Times New Roman"/>
                <a:cs typeface="Times New Roman"/>
                <a:sym typeface="Times New Roman"/>
              </a:endParaRPr>
            </a:p>
            <a:p>
              <a:pPr>
                <a:lnSpc>
                  <a:spcPct val="100000"/>
                </a:lnSpc>
                <a:spcAft>
                  <a:spcPts val="0"/>
                </a:spcAft>
              </a:pP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      </a:t>
              </a:r>
              <a:r>
                <a:rPr lang="el-GR" altLang="zh-CN" sz="1600" kern="100" dirty="0" smtClean="0">
                  <a:ea typeface="Times New Roman"/>
                  <a:cs typeface="Times New Roman"/>
                  <a:sym typeface="Times New Roman"/>
                </a:rPr>
                <a:t>ο</a:t>
              </a:r>
              <a:r>
                <a:rPr lang="en-US" altLang="zh-CN" sz="1600" kern="100" dirty="0" err="1" smtClean="0">
                  <a:ea typeface="Times New Roman"/>
                  <a:cs typeface="Times New Roman"/>
                  <a:sym typeface="Times New Roman"/>
                </a:rPr>
                <a:t>λοκλήρωσης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.</a:t>
              </a:r>
            </a:p>
            <a:p>
              <a:pPr marL="0">
                <a:lnSpc>
                  <a:spcPct val="100000"/>
                </a:lnSpc>
                <a:spcAft>
                  <a:spcPts val="0"/>
                </a:spcAft>
              </a:pP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      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Προσωρινές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ειδικές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ομάδες</a:t>
              </a:r>
              <a:endParaRPr lang="el-GR" altLang="zh-CN" sz="1600" kern="100" dirty="0">
                <a:ea typeface="Times New Roman"/>
                <a:cs typeface="Times New Roman"/>
                <a:sym typeface="Times New Roman"/>
              </a:endParaRPr>
            </a:p>
            <a:p>
              <a:pPr marL="0">
                <a:lnSpc>
                  <a:spcPct val="100000"/>
                </a:lnSpc>
                <a:spcAft>
                  <a:spcPts val="0"/>
                </a:spcAft>
              </a:pPr>
              <a:r>
                <a:rPr lang="el-GR" altLang="zh-CN" sz="1600" kern="100" dirty="0">
                  <a:ea typeface="Times New Roman"/>
                  <a:cs typeface="Times New Roman"/>
                  <a:sym typeface="Times New Roman"/>
                </a:rPr>
                <a:t>      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ή 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μόνιμες</a:t>
              </a:r>
              <a:r>
                <a:rPr lang="en-US" altLang="zh-CN" sz="1600" kern="100" dirty="0"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altLang="zh-CN" sz="1600" kern="100" dirty="0" err="1">
                  <a:ea typeface="Times New Roman"/>
                  <a:cs typeface="Times New Roman"/>
                  <a:sym typeface="Times New Roman"/>
                </a:rPr>
                <a:t>ομάδες</a:t>
              </a:r>
              <a:endParaRPr lang="en-US" altLang="zh-CN" sz="1600" kern="100" dirty="0">
                <a:ea typeface="Times New Roman"/>
                <a:cs typeface="Times New Roman"/>
                <a:sym typeface="Times New Roman"/>
              </a:endParaRPr>
            </a:p>
          </p:txBody>
        </p:sp>
        <p:cxnSp>
          <p:nvCxnSpPr>
            <p:cNvPr id="25" name="Line 59">
              <a:extLst>
                <a:ext uri="{FF2B5EF4-FFF2-40B4-BE49-F238E27FC236}">
                  <a16:creationId xmlns:a16="http://schemas.microsoft.com/office/drawing/2014/main" xmlns="" id="{254C4EA3-5B20-4B06-9EAA-17C4FB26FA95}"/>
                </a:ext>
              </a:extLst>
            </p:cNvPr>
            <p:cNvCxnSpPr/>
            <p:nvPr/>
          </p:nvCxnSpPr>
          <p:spPr>
            <a:xfrm>
              <a:off x="9400" y="4299"/>
              <a:ext cx="229" cy="1"/>
            </a:xfrm>
            <a:prstGeom prst="line">
              <a:avLst/>
            </a:prstGeom>
            <a:ln w="38100" cap="flat" cmpd="sng">
              <a:solidFill>
                <a:schemeClr val="accent1"/>
              </a:solidFill>
              <a:prstDash val="solid"/>
              <a:headEnd type="triangle" w="med" len="med"/>
              <a:tailEnd type="none" w="med" len="med"/>
            </a:ln>
          </p:spPr>
        </p:cxnSp>
        <p:cxnSp>
          <p:nvCxnSpPr>
            <p:cNvPr id="26" name="Line 60">
              <a:extLst>
                <a:ext uri="{FF2B5EF4-FFF2-40B4-BE49-F238E27FC236}">
                  <a16:creationId xmlns:a16="http://schemas.microsoft.com/office/drawing/2014/main" xmlns="" id="{EDD7FDAE-BA90-4FCD-9FD4-1BD2944CCC3B}"/>
                </a:ext>
              </a:extLst>
            </p:cNvPr>
            <p:cNvCxnSpPr/>
            <p:nvPr/>
          </p:nvCxnSpPr>
          <p:spPr>
            <a:xfrm>
              <a:off x="9400" y="6978"/>
              <a:ext cx="229" cy="1"/>
            </a:xfrm>
            <a:prstGeom prst="line">
              <a:avLst/>
            </a:prstGeom>
            <a:ln w="38100" cap="flat" cmpd="sng">
              <a:solidFill>
                <a:schemeClr val="accent1"/>
              </a:solidFill>
              <a:prstDash val="solid"/>
              <a:headEnd type="triangle" w="med" len="med"/>
              <a:tailEnd type="none" w="med" len="med"/>
            </a:ln>
          </p:spPr>
        </p:cxnSp>
        <p:cxnSp>
          <p:nvCxnSpPr>
            <p:cNvPr id="27" name="Line 61">
              <a:extLst>
                <a:ext uri="{FF2B5EF4-FFF2-40B4-BE49-F238E27FC236}">
                  <a16:creationId xmlns:a16="http://schemas.microsoft.com/office/drawing/2014/main" xmlns="" id="{F11483BE-26BE-42B7-8495-9D17068ABC99}"/>
                </a:ext>
              </a:extLst>
            </p:cNvPr>
            <p:cNvCxnSpPr/>
            <p:nvPr/>
          </p:nvCxnSpPr>
          <p:spPr>
            <a:xfrm>
              <a:off x="9628" y="4299"/>
              <a:ext cx="1" cy="2680"/>
            </a:xfrm>
            <a:prstGeom prst="line">
              <a:avLst/>
            </a:prstGeom>
            <a:ln w="381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28" name="Line 62">
              <a:extLst>
                <a:ext uri="{FF2B5EF4-FFF2-40B4-BE49-F238E27FC236}">
                  <a16:creationId xmlns:a16="http://schemas.microsoft.com/office/drawing/2014/main" xmlns="" id="{359BE625-C3CD-4794-B594-043324892913}"/>
                </a:ext>
              </a:extLst>
            </p:cNvPr>
            <p:cNvCxnSpPr/>
            <p:nvPr/>
          </p:nvCxnSpPr>
          <p:spPr>
            <a:xfrm>
              <a:off x="9404" y="7947"/>
              <a:ext cx="229" cy="1"/>
            </a:xfrm>
            <a:prstGeom prst="line">
              <a:avLst/>
            </a:prstGeom>
            <a:ln w="38100" cap="flat" cmpd="sng">
              <a:solidFill>
                <a:schemeClr val="accent1"/>
              </a:solidFill>
              <a:prstDash val="solid"/>
              <a:headEnd type="triangle" w="med" len="med"/>
              <a:tailEnd type="none" w="med" len="med"/>
            </a:ln>
          </p:spPr>
        </p:cxnSp>
        <p:cxnSp>
          <p:nvCxnSpPr>
            <p:cNvPr id="29" name="Line 63">
              <a:extLst>
                <a:ext uri="{FF2B5EF4-FFF2-40B4-BE49-F238E27FC236}">
                  <a16:creationId xmlns:a16="http://schemas.microsoft.com/office/drawing/2014/main" xmlns="" id="{6C45BE16-D1D2-4611-AE8B-E2CE867FFB56}"/>
                </a:ext>
              </a:extLst>
            </p:cNvPr>
            <p:cNvCxnSpPr/>
            <p:nvPr/>
          </p:nvCxnSpPr>
          <p:spPr>
            <a:xfrm flipV="1">
              <a:off x="9632" y="7947"/>
              <a:ext cx="1" cy="2965"/>
            </a:xfrm>
            <a:prstGeom prst="line">
              <a:avLst/>
            </a:prstGeom>
            <a:ln w="381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30" name="Rectangle 64">
              <a:extLst>
                <a:ext uri="{FF2B5EF4-FFF2-40B4-BE49-F238E27FC236}">
                  <a16:creationId xmlns:a16="http://schemas.microsoft.com/office/drawing/2014/main" xmlns="" id="{ED041A88-BF46-46D7-BA40-518B24C3B3D8}"/>
                </a:ext>
              </a:extLst>
            </p:cNvPr>
            <p:cNvSpPr/>
            <p:nvPr/>
          </p:nvSpPr>
          <p:spPr>
            <a:xfrm>
              <a:off x="9746" y="8916"/>
              <a:ext cx="1766" cy="1857"/>
            </a:xfrm>
            <a:prstGeom prst="rect">
              <a:avLst/>
            </a:prstGeom>
            <a:solidFill>
              <a:srgbClr val="FFFFFF"/>
            </a:solidFill>
            <a:ln w="381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12700" tIns="12700" rIns="12700" bIns="12700" upright="1"/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b="1" kern="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Μηχ</a:t>
              </a:r>
              <a:r>
                <a:rPr lang="en-US" altLang="zh-CN" sz="1600" b="1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ανισμοί </a:t>
              </a:r>
            </a:p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b="1" kern="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Κάθετης</a:t>
              </a:r>
              <a:endParaRPr lang="en-US" altLang="zh-CN" sz="1600" b="1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/>
                <a:cs typeface="Times New Roman"/>
                <a:sym typeface="Times New Roman"/>
              </a:endParaRPr>
            </a:p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b="1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ή </a:t>
              </a:r>
            </a:p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b="1" kern="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Ιερ</a:t>
              </a:r>
              <a:r>
                <a:rPr lang="en-US" altLang="zh-CN" sz="1600" b="1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αρχικής</a:t>
              </a:r>
            </a:p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600" b="1" kern="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ea typeface="Times New Roman"/>
                  <a:cs typeface="Times New Roman"/>
                  <a:sym typeface="Times New Roman"/>
                </a:rPr>
                <a:t>Ολοκλήρωσης</a:t>
              </a:r>
              <a:endParaRPr lang="en-US" altLang="zh-CN" sz="1600" b="1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/>
                <a:cs typeface="Times New Roman"/>
                <a:sym typeface="Times New Roman"/>
              </a:endParaRPr>
            </a:p>
          </p:txBody>
        </p:sp>
        <p:cxnSp>
          <p:nvCxnSpPr>
            <p:cNvPr id="31" name="Line 65">
              <a:extLst>
                <a:ext uri="{FF2B5EF4-FFF2-40B4-BE49-F238E27FC236}">
                  <a16:creationId xmlns:a16="http://schemas.microsoft.com/office/drawing/2014/main" xmlns="" id="{ED70C809-C519-42D4-B02F-ADDABDA30387}"/>
                </a:ext>
              </a:extLst>
            </p:cNvPr>
            <p:cNvCxnSpPr/>
            <p:nvPr/>
          </p:nvCxnSpPr>
          <p:spPr>
            <a:xfrm>
              <a:off x="9393" y="10877"/>
              <a:ext cx="229" cy="1"/>
            </a:xfrm>
            <a:prstGeom prst="line">
              <a:avLst/>
            </a:prstGeom>
            <a:ln w="38100" cap="flat" cmpd="sng">
              <a:solidFill>
                <a:schemeClr val="accent1"/>
              </a:solidFill>
              <a:prstDash val="solid"/>
              <a:headEnd type="triangle" w="med" len="med"/>
              <a:tailEnd type="none" w="med" len="med"/>
            </a:ln>
          </p:spPr>
        </p:cxn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9CBDC67E-42E0-408F-8139-16F8A0B60EA0}"/>
              </a:ext>
            </a:extLst>
          </p:cNvPr>
          <p:cNvSpPr txBox="1"/>
          <p:nvPr/>
        </p:nvSpPr>
        <p:spPr>
          <a:xfrm>
            <a:off x="9687341" y="6073017"/>
            <a:ext cx="153150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05967423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Θέση κειμένου 13"/>
          <p:cNvSpPr>
            <a:spLocks noGrp="1"/>
          </p:cNvSpPr>
          <p:nvPr>
            <p:ph type="body" sz="quarter" idx="32"/>
          </p:nvPr>
        </p:nvSpPr>
        <p:spPr>
          <a:xfrm>
            <a:off x="2853343" y="2006048"/>
            <a:ext cx="1860164" cy="1761039"/>
          </a:xfrm>
        </p:spPr>
        <p:txBody>
          <a:bodyPr rtlCol="0"/>
          <a:lstStyle/>
          <a:p>
            <a:pPr algn="ctr"/>
            <a:r>
              <a:rPr lang="el-GR" sz="1600" dirty="0"/>
              <a:t>Οι μηχανισμοί για την επίτευξη οριζοντίων συνδέσεων ανωτέρου επιπέδου</a:t>
            </a:r>
          </a:p>
        </p:txBody>
      </p:sp>
      <p:pic>
        <p:nvPicPr>
          <p:cNvPr id="34" name="Θέση εικόνας 11" descr="Καθηγητής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05030" y="4034307"/>
            <a:ext cx="781939" cy="870938"/>
          </a:xfrm>
          <a:prstGeom prst="rect">
            <a:avLst/>
          </a:prstGeom>
          <a:noFill/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84</a:t>
            </a:fld>
            <a:endParaRPr lang="el-GR" dirty="0"/>
          </a:p>
        </p:txBody>
      </p:sp>
      <p:sp>
        <p:nvSpPr>
          <p:cNvPr id="22" name="Θέση κειμένου 13">
            <a:extLst>
              <a:ext uri="{FF2B5EF4-FFF2-40B4-BE49-F238E27FC236}">
                <a16:creationId xmlns:a16="http://schemas.microsoft.com/office/drawing/2014/main" xmlns="" id="{1E4F1ABF-4CFA-4512-B147-1D351F46A371}"/>
              </a:ext>
            </a:extLst>
          </p:cNvPr>
          <p:cNvSpPr txBox="1">
            <a:spLocks/>
          </p:cNvSpPr>
          <p:nvPr/>
        </p:nvSpPr>
        <p:spPr>
          <a:xfrm>
            <a:off x="5222095" y="2006044"/>
            <a:ext cx="1859898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εξασφαλίζουν μεν μεγαλύτερη δυναμικότητα οριζόντιας πληροφόρησης</a:t>
            </a:r>
          </a:p>
        </p:txBody>
      </p:sp>
      <p:sp>
        <p:nvSpPr>
          <p:cNvPr id="23" name="Θέση κειμένου 13">
            <a:extLst>
              <a:ext uri="{FF2B5EF4-FFF2-40B4-BE49-F238E27FC236}">
                <a16:creationId xmlns:a16="http://schemas.microsoft.com/office/drawing/2014/main" xmlns="" id="{BAE1B9ED-DD01-4B3A-BF6E-C4D2B63B17DB}"/>
              </a:ext>
            </a:extLst>
          </p:cNvPr>
          <p:cNvSpPr txBox="1">
            <a:spLocks/>
          </p:cNvSpPr>
          <p:nvPr/>
        </p:nvSpPr>
        <p:spPr>
          <a:xfrm>
            <a:off x="7544219" y="2006044"/>
            <a:ext cx="1859898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όμως το κόστος για την οργάνωση από άποψη χρόνου και ανθρωπίνων πόρων είναι σαφώς μεγαλύτερο</a:t>
            </a:r>
          </a:p>
          <a:p>
            <a:pPr algn="ctr"/>
            <a:endParaRPr lang="el-GR" sz="16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3CA5326E-A773-4942-BEE5-AB7CD1613E5C}"/>
              </a:ext>
            </a:extLst>
          </p:cNvPr>
          <p:cNvSpPr txBox="1"/>
          <p:nvPr/>
        </p:nvSpPr>
        <p:spPr>
          <a:xfrm>
            <a:off x="4684432" y="2301791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E09B5F35-41E9-4EC8-BCDC-CF3591D97B35}"/>
              </a:ext>
            </a:extLst>
          </p:cNvPr>
          <p:cNvSpPr txBox="1"/>
          <p:nvPr/>
        </p:nvSpPr>
        <p:spPr>
          <a:xfrm>
            <a:off x="7089975" y="2301790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9EB980C6-E925-4860-9664-2E0C56AEADF5}"/>
              </a:ext>
            </a:extLst>
          </p:cNvPr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0" name="Γραφικό 5" descr="Γρανάζια">
            <a:extLst>
              <a:ext uri="{FF2B5EF4-FFF2-40B4-BE49-F238E27FC236}">
                <a16:creationId xmlns:a16="http://schemas.microsoft.com/office/drawing/2014/main" xmlns="" id="{E2C44F16-0CBE-4C57-B975-BB71954628F9}"/>
              </a:ext>
            </a:extLst>
          </p:cNvPr>
          <p:cNvGrpSpPr/>
          <p:nvPr/>
        </p:nvGrpSpPr>
        <p:grpSpPr>
          <a:xfrm>
            <a:off x="3392455" y="3986258"/>
            <a:ext cx="781939" cy="795283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" name="Ελεύθερη σχεδίαση: Σχήμα 10">
              <a:extLst>
                <a:ext uri="{FF2B5EF4-FFF2-40B4-BE49-F238E27FC236}">
                  <a16:creationId xmlns:a16="http://schemas.microsoft.com/office/drawing/2014/main" xmlns="" id="{8CF3DDF0-569C-483B-A5EF-63F28863345C}"/>
                </a:ext>
              </a:extLst>
            </p:cNvPr>
            <p:cNvSpPr/>
            <p:nvPr/>
          </p:nvSpPr>
          <p:spPr>
            <a:xfrm>
              <a:off x="5993606" y="3045619"/>
              <a:ext cx="419100" cy="419100"/>
            </a:xfrm>
            <a:custGeom>
              <a:avLst/>
              <a:gdLst>
                <a:gd name="connsiteX0" fmla="*/ 210026 w 419100"/>
                <a:gd name="connsiteY0" fmla="*/ 281464 h 419100"/>
                <a:gd name="connsiteX1" fmla="*/ 138589 w 419100"/>
                <a:gd name="connsiteY1" fmla="*/ 210026 h 419100"/>
                <a:gd name="connsiteX2" fmla="*/ 210026 w 419100"/>
                <a:gd name="connsiteY2" fmla="*/ 138589 h 419100"/>
                <a:gd name="connsiteX3" fmla="*/ 281464 w 419100"/>
                <a:gd name="connsiteY3" fmla="*/ 210026 h 419100"/>
                <a:gd name="connsiteX4" fmla="*/ 210026 w 419100"/>
                <a:gd name="connsiteY4" fmla="*/ 281464 h 419100"/>
                <a:gd name="connsiteX5" fmla="*/ 370999 w 419100"/>
                <a:gd name="connsiteY5" fmla="*/ 165259 h 419100"/>
                <a:gd name="connsiteX6" fmla="*/ 355759 w 419100"/>
                <a:gd name="connsiteY6" fmla="*/ 128111 h 419100"/>
                <a:gd name="connsiteX7" fmla="*/ 370999 w 419100"/>
                <a:gd name="connsiteY7" fmla="*/ 83344 h 419100"/>
                <a:gd name="connsiteX8" fmla="*/ 336709 w 419100"/>
                <a:gd name="connsiteY8" fmla="*/ 49054 h 419100"/>
                <a:gd name="connsiteX9" fmla="*/ 291941 w 419100"/>
                <a:gd name="connsiteY9" fmla="*/ 64294 h 419100"/>
                <a:gd name="connsiteX10" fmla="*/ 254794 w 419100"/>
                <a:gd name="connsiteY10" fmla="*/ 49054 h 419100"/>
                <a:gd name="connsiteX11" fmla="*/ 233839 w 419100"/>
                <a:gd name="connsiteY11" fmla="*/ 7144 h 419100"/>
                <a:gd name="connsiteX12" fmla="*/ 186214 w 419100"/>
                <a:gd name="connsiteY12" fmla="*/ 7144 h 419100"/>
                <a:gd name="connsiteX13" fmla="*/ 165259 w 419100"/>
                <a:gd name="connsiteY13" fmla="*/ 49054 h 419100"/>
                <a:gd name="connsiteX14" fmla="*/ 128111 w 419100"/>
                <a:gd name="connsiteY14" fmla="*/ 64294 h 419100"/>
                <a:gd name="connsiteX15" fmla="*/ 83344 w 419100"/>
                <a:gd name="connsiteY15" fmla="*/ 49054 h 419100"/>
                <a:gd name="connsiteX16" fmla="*/ 49054 w 419100"/>
                <a:gd name="connsiteY16" fmla="*/ 83344 h 419100"/>
                <a:gd name="connsiteX17" fmla="*/ 64294 w 419100"/>
                <a:gd name="connsiteY17" fmla="*/ 128111 h 419100"/>
                <a:gd name="connsiteX18" fmla="*/ 49054 w 419100"/>
                <a:gd name="connsiteY18" fmla="*/ 165259 h 419100"/>
                <a:gd name="connsiteX19" fmla="*/ 7144 w 419100"/>
                <a:gd name="connsiteY19" fmla="*/ 186214 h 419100"/>
                <a:gd name="connsiteX20" fmla="*/ 7144 w 419100"/>
                <a:gd name="connsiteY20" fmla="*/ 233839 h 419100"/>
                <a:gd name="connsiteX21" fmla="*/ 49054 w 419100"/>
                <a:gd name="connsiteY21" fmla="*/ 254794 h 419100"/>
                <a:gd name="connsiteX22" fmla="*/ 64294 w 419100"/>
                <a:gd name="connsiteY22" fmla="*/ 291941 h 419100"/>
                <a:gd name="connsiteX23" fmla="*/ 49054 w 419100"/>
                <a:gd name="connsiteY23" fmla="*/ 336709 h 419100"/>
                <a:gd name="connsiteX24" fmla="*/ 82391 w 419100"/>
                <a:gd name="connsiteY24" fmla="*/ 370046 h 419100"/>
                <a:gd name="connsiteX25" fmla="*/ 127159 w 419100"/>
                <a:gd name="connsiteY25" fmla="*/ 354806 h 419100"/>
                <a:gd name="connsiteX26" fmla="*/ 164306 w 419100"/>
                <a:gd name="connsiteY26" fmla="*/ 370046 h 419100"/>
                <a:gd name="connsiteX27" fmla="*/ 185261 w 419100"/>
                <a:gd name="connsiteY27" fmla="*/ 411956 h 419100"/>
                <a:gd name="connsiteX28" fmla="*/ 232886 w 419100"/>
                <a:gd name="connsiteY28" fmla="*/ 411956 h 419100"/>
                <a:gd name="connsiteX29" fmla="*/ 253841 w 419100"/>
                <a:gd name="connsiteY29" fmla="*/ 370046 h 419100"/>
                <a:gd name="connsiteX30" fmla="*/ 290989 w 419100"/>
                <a:gd name="connsiteY30" fmla="*/ 354806 h 419100"/>
                <a:gd name="connsiteX31" fmla="*/ 335756 w 419100"/>
                <a:gd name="connsiteY31" fmla="*/ 370046 h 419100"/>
                <a:gd name="connsiteX32" fmla="*/ 370046 w 419100"/>
                <a:gd name="connsiteY32" fmla="*/ 336709 h 419100"/>
                <a:gd name="connsiteX33" fmla="*/ 354806 w 419100"/>
                <a:gd name="connsiteY33" fmla="*/ 291941 h 419100"/>
                <a:gd name="connsiteX34" fmla="*/ 370999 w 419100"/>
                <a:gd name="connsiteY34" fmla="*/ 254794 h 419100"/>
                <a:gd name="connsiteX35" fmla="*/ 412909 w 419100"/>
                <a:gd name="connsiteY35" fmla="*/ 233839 h 419100"/>
                <a:gd name="connsiteX36" fmla="*/ 412909 w 419100"/>
                <a:gd name="connsiteY36" fmla="*/ 186214 h 419100"/>
                <a:gd name="connsiteX37" fmla="*/ 370999 w 419100"/>
                <a:gd name="connsiteY37" fmla="*/ 165259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19100" h="419100">
                  <a:moveTo>
                    <a:pt x="210026" y="281464"/>
                  </a:moveTo>
                  <a:cubicBezTo>
                    <a:pt x="170021" y="281464"/>
                    <a:pt x="138589" y="249079"/>
                    <a:pt x="138589" y="210026"/>
                  </a:cubicBezTo>
                  <a:cubicBezTo>
                    <a:pt x="138589" y="170974"/>
                    <a:pt x="170974" y="138589"/>
                    <a:pt x="210026" y="138589"/>
                  </a:cubicBezTo>
                  <a:cubicBezTo>
                    <a:pt x="250031" y="138589"/>
                    <a:pt x="281464" y="170974"/>
                    <a:pt x="281464" y="210026"/>
                  </a:cubicBezTo>
                  <a:cubicBezTo>
                    <a:pt x="281464" y="249079"/>
                    <a:pt x="249079" y="281464"/>
                    <a:pt x="210026" y="281464"/>
                  </a:cubicBezTo>
                  <a:close/>
                  <a:moveTo>
                    <a:pt x="370999" y="165259"/>
                  </a:moveTo>
                  <a:cubicBezTo>
                    <a:pt x="367189" y="151924"/>
                    <a:pt x="362426" y="139541"/>
                    <a:pt x="355759" y="128111"/>
                  </a:cubicBezTo>
                  <a:lnTo>
                    <a:pt x="370999" y="83344"/>
                  </a:lnTo>
                  <a:lnTo>
                    <a:pt x="336709" y="49054"/>
                  </a:lnTo>
                  <a:lnTo>
                    <a:pt x="291941" y="64294"/>
                  </a:lnTo>
                  <a:cubicBezTo>
                    <a:pt x="280511" y="57626"/>
                    <a:pt x="268129" y="52864"/>
                    <a:pt x="254794" y="49054"/>
                  </a:cubicBezTo>
                  <a:lnTo>
                    <a:pt x="233839" y="7144"/>
                  </a:lnTo>
                  <a:lnTo>
                    <a:pt x="186214" y="7144"/>
                  </a:lnTo>
                  <a:lnTo>
                    <a:pt x="165259" y="49054"/>
                  </a:lnTo>
                  <a:cubicBezTo>
                    <a:pt x="151924" y="52864"/>
                    <a:pt x="139541" y="57626"/>
                    <a:pt x="128111" y="64294"/>
                  </a:cubicBezTo>
                  <a:lnTo>
                    <a:pt x="83344" y="49054"/>
                  </a:lnTo>
                  <a:lnTo>
                    <a:pt x="49054" y="83344"/>
                  </a:lnTo>
                  <a:lnTo>
                    <a:pt x="64294" y="128111"/>
                  </a:lnTo>
                  <a:cubicBezTo>
                    <a:pt x="57626" y="139541"/>
                    <a:pt x="52864" y="151924"/>
                    <a:pt x="49054" y="165259"/>
                  </a:cubicBezTo>
                  <a:lnTo>
                    <a:pt x="7144" y="186214"/>
                  </a:lnTo>
                  <a:lnTo>
                    <a:pt x="7144" y="233839"/>
                  </a:lnTo>
                  <a:lnTo>
                    <a:pt x="49054" y="254794"/>
                  </a:lnTo>
                  <a:cubicBezTo>
                    <a:pt x="52864" y="268129"/>
                    <a:pt x="57626" y="280511"/>
                    <a:pt x="64294" y="291941"/>
                  </a:cubicBezTo>
                  <a:lnTo>
                    <a:pt x="49054" y="336709"/>
                  </a:lnTo>
                  <a:lnTo>
                    <a:pt x="82391" y="370046"/>
                  </a:lnTo>
                  <a:lnTo>
                    <a:pt x="127159" y="354806"/>
                  </a:lnTo>
                  <a:cubicBezTo>
                    <a:pt x="138589" y="361474"/>
                    <a:pt x="150971" y="366236"/>
                    <a:pt x="164306" y="370046"/>
                  </a:cubicBezTo>
                  <a:lnTo>
                    <a:pt x="185261" y="411956"/>
                  </a:lnTo>
                  <a:lnTo>
                    <a:pt x="232886" y="411956"/>
                  </a:lnTo>
                  <a:lnTo>
                    <a:pt x="253841" y="370046"/>
                  </a:lnTo>
                  <a:cubicBezTo>
                    <a:pt x="267176" y="366236"/>
                    <a:pt x="279559" y="361474"/>
                    <a:pt x="290989" y="354806"/>
                  </a:cubicBezTo>
                  <a:lnTo>
                    <a:pt x="335756" y="370046"/>
                  </a:lnTo>
                  <a:lnTo>
                    <a:pt x="370046" y="336709"/>
                  </a:lnTo>
                  <a:lnTo>
                    <a:pt x="354806" y="291941"/>
                  </a:lnTo>
                  <a:cubicBezTo>
                    <a:pt x="361474" y="280511"/>
                    <a:pt x="367189" y="267176"/>
                    <a:pt x="370999" y="254794"/>
                  </a:cubicBezTo>
                  <a:lnTo>
                    <a:pt x="412909" y="233839"/>
                  </a:lnTo>
                  <a:lnTo>
                    <a:pt x="412909" y="186214"/>
                  </a:lnTo>
                  <a:lnTo>
                    <a:pt x="370999" y="1652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2" name="Ελεύθερη σχεδίαση: Σχήμα 11">
              <a:extLst>
                <a:ext uri="{FF2B5EF4-FFF2-40B4-BE49-F238E27FC236}">
                  <a16:creationId xmlns:a16="http://schemas.microsoft.com/office/drawing/2014/main" xmlns="" id="{0BA29963-4E01-4BB0-87AD-6F7BE47E7747}"/>
                </a:ext>
              </a:extLst>
            </p:cNvPr>
            <p:cNvSpPr/>
            <p:nvPr/>
          </p:nvSpPr>
          <p:spPr>
            <a:xfrm>
              <a:off x="5778341" y="3392329"/>
              <a:ext cx="419100" cy="419100"/>
            </a:xfrm>
            <a:custGeom>
              <a:avLst/>
              <a:gdLst>
                <a:gd name="connsiteX0" fmla="*/ 210026 w 419100"/>
                <a:gd name="connsiteY0" fmla="*/ 281464 h 419100"/>
                <a:gd name="connsiteX1" fmla="*/ 138589 w 419100"/>
                <a:gd name="connsiteY1" fmla="*/ 210026 h 419100"/>
                <a:gd name="connsiteX2" fmla="*/ 210026 w 419100"/>
                <a:gd name="connsiteY2" fmla="*/ 138589 h 419100"/>
                <a:gd name="connsiteX3" fmla="*/ 281464 w 419100"/>
                <a:gd name="connsiteY3" fmla="*/ 210026 h 419100"/>
                <a:gd name="connsiteX4" fmla="*/ 210026 w 419100"/>
                <a:gd name="connsiteY4" fmla="*/ 281464 h 419100"/>
                <a:gd name="connsiteX5" fmla="*/ 210026 w 419100"/>
                <a:gd name="connsiteY5" fmla="*/ 281464 h 419100"/>
                <a:gd name="connsiteX6" fmla="*/ 355759 w 419100"/>
                <a:gd name="connsiteY6" fmla="*/ 128111 h 419100"/>
                <a:gd name="connsiteX7" fmla="*/ 370999 w 419100"/>
                <a:gd name="connsiteY7" fmla="*/ 83344 h 419100"/>
                <a:gd name="connsiteX8" fmla="*/ 336709 w 419100"/>
                <a:gd name="connsiteY8" fmla="*/ 49054 h 419100"/>
                <a:gd name="connsiteX9" fmla="*/ 291941 w 419100"/>
                <a:gd name="connsiteY9" fmla="*/ 64294 h 419100"/>
                <a:gd name="connsiteX10" fmla="*/ 254794 w 419100"/>
                <a:gd name="connsiteY10" fmla="*/ 49054 h 419100"/>
                <a:gd name="connsiteX11" fmla="*/ 233839 w 419100"/>
                <a:gd name="connsiteY11" fmla="*/ 7144 h 419100"/>
                <a:gd name="connsiteX12" fmla="*/ 186214 w 419100"/>
                <a:gd name="connsiteY12" fmla="*/ 7144 h 419100"/>
                <a:gd name="connsiteX13" fmla="*/ 165259 w 419100"/>
                <a:gd name="connsiteY13" fmla="*/ 49054 h 419100"/>
                <a:gd name="connsiteX14" fmla="*/ 128111 w 419100"/>
                <a:gd name="connsiteY14" fmla="*/ 64294 h 419100"/>
                <a:gd name="connsiteX15" fmla="*/ 83344 w 419100"/>
                <a:gd name="connsiteY15" fmla="*/ 49054 h 419100"/>
                <a:gd name="connsiteX16" fmla="*/ 50006 w 419100"/>
                <a:gd name="connsiteY16" fmla="*/ 82391 h 419100"/>
                <a:gd name="connsiteX17" fmla="*/ 64294 w 419100"/>
                <a:gd name="connsiteY17" fmla="*/ 127159 h 419100"/>
                <a:gd name="connsiteX18" fmla="*/ 49054 w 419100"/>
                <a:gd name="connsiteY18" fmla="*/ 164306 h 419100"/>
                <a:gd name="connsiteX19" fmla="*/ 7144 w 419100"/>
                <a:gd name="connsiteY19" fmla="*/ 185261 h 419100"/>
                <a:gd name="connsiteX20" fmla="*/ 7144 w 419100"/>
                <a:gd name="connsiteY20" fmla="*/ 232886 h 419100"/>
                <a:gd name="connsiteX21" fmla="*/ 49054 w 419100"/>
                <a:gd name="connsiteY21" fmla="*/ 253841 h 419100"/>
                <a:gd name="connsiteX22" fmla="*/ 64294 w 419100"/>
                <a:gd name="connsiteY22" fmla="*/ 290989 h 419100"/>
                <a:gd name="connsiteX23" fmla="*/ 50006 w 419100"/>
                <a:gd name="connsiteY23" fmla="*/ 335756 h 419100"/>
                <a:gd name="connsiteX24" fmla="*/ 83344 w 419100"/>
                <a:gd name="connsiteY24" fmla="*/ 369094 h 419100"/>
                <a:gd name="connsiteX25" fmla="*/ 128111 w 419100"/>
                <a:gd name="connsiteY25" fmla="*/ 354806 h 419100"/>
                <a:gd name="connsiteX26" fmla="*/ 165259 w 419100"/>
                <a:gd name="connsiteY26" fmla="*/ 370046 h 419100"/>
                <a:gd name="connsiteX27" fmla="*/ 186214 w 419100"/>
                <a:gd name="connsiteY27" fmla="*/ 411956 h 419100"/>
                <a:gd name="connsiteX28" fmla="*/ 233839 w 419100"/>
                <a:gd name="connsiteY28" fmla="*/ 411956 h 419100"/>
                <a:gd name="connsiteX29" fmla="*/ 254794 w 419100"/>
                <a:gd name="connsiteY29" fmla="*/ 370046 h 419100"/>
                <a:gd name="connsiteX30" fmla="*/ 291941 w 419100"/>
                <a:gd name="connsiteY30" fmla="*/ 354806 h 419100"/>
                <a:gd name="connsiteX31" fmla="*/ 336709 w 419100"/>
                <a:gd name="connsiteY31" fmla="*/ 370046 h 419100"/>
                <a:gd name="connsiteX32" fmla="*/ 370046 w 419100"/>
                <a:gd name="connsiteY32" fmla="*/ 335756 h 419100"/>
                <a:gd name="connsiteX33" fmla="*/ 355759 w 419100"/>
                <a:gd name="connsiteY33" fmla="*/ 291941 h 419100"/>
                <a:gd name="connsiteX34" fmla="*/ 370999 w 419100"/>
                <a:gd name="connsiteY34" fmla="*/ 254794 h 419100"/>
                <a:gd name="connsiteX35" fmla="*/ 412909 w 419100"/>
                <a:gd name="connsiteY35" fmla="*/ 233839 h 419100"/>
                <a:gd name="connsiteX36" fmla="*/ 412909 w 419100"/>
                <a:gd name="connsiteY36" fmla="*/ 186214 h 419100"/>
                <a:gd name="connsiteX37" fmla="*/ 370999 w 419100"/>
                <a:gd name="connsiteY37" fmla="*/ 165259 h 419100"/>
                <a:gd name="connsiteX38" fmla="*/ 355759 w 419100"/>
                <a:gd name="connsiteY38" fmla="*/ 128111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9100" h="419100">
                  <a:moveTo>
                    <a:pt x="210026" y="281464"/>
                  </a:moveTo>
                  <a:cubicBezTo>
                    <a:pt x="170021" y="281464"/>
                    <a:pt x="138589" y="249079"/>
                    <a:pt x="138589" y="210026"/>
                  </a:cubicBezTo>
                  <a:cubicBezTo>
                    <a:pt x="138589" y="170021"/>
                    <a:pt x="170974" y="138589"/>
                    <a:pt x="210026" y="138589"/>
                  </a:cubicBezTo>
                  <a:cubicBezTo>
                    <a:pt x="250031" y="138589"/>
                    <a:pt x="281464" y="170974"/>
                    <a:pt x="281464" y="210026"/>
                  </a:cubicBezTo>
                  <a:cubicBezTo>
                    <a:pt x="281464" y="249079"/>
                    <a:pt x="250031" y="281464"/>
                    <a:pt x="210026" y="281464"/>
                  </a:cubicBezTo>
                  <a:lnTo>
                    <a:pt x="210026" y="281464"/>
                  </a:lnTo>
                  <a:close/>
                  <a:moveTo>
                    <a:pt x="355759" y="128111"/>
                  </a:moveTo>
                  <a:lnTo>
                    <a:pt x="370999" y="83344"/>
                  </a:lnTo>
                  <a:lnTo>
                    <a:pt x="336709" y="49054"/>
                  </a:lnTo>
                  <a:lnTo>
                    <a:pt x="291941" y="64294"/>
                  </a:lnTo>
                  <a:cubicBezTo>
                    <a:pt x="280511" y="57626"/>
                    <a:pt x="267176" y="52864"/>
                    <a:pt x="254794" y="49054"/>
                  </a:cubicBezTo>
                  <a:lnTo>
                    <a:pt x="233839" y="7144"/>
                  </a:lnTo>
                  <a:lnTo>
                    <a:pt x="186214" y="7144"/>
                  </a:lnTo>
                  <a:lnTo>
                    <a:pt x="165259" y="49054"/>
                  </a:lnTo>
                  <a:cubicBezTo>
                    <a:pt x="151924" y="52864"/>
                    <a:pt x="139541" y="57626"/>
                    <a:pt x="128111" y="64294"/>
                  </a:cubicBezTo>
                  <a:lnTo>
                    <a:pt x="83344" y="49054"/>
                  </a:lnTo>
                  <a:lnTo>
                    <a:pt x="50006" y="82391"/>
                  </a:lnTo>
                  <a:lnTo>
                    <a:pt x="64294" y="127159"/>
                  </a:lnTo>
                  <a:cubicBezTo>
                    <a:pt x="57626" y="138589"/>
                    <a:pt x="52864" y="151924"/>
                    <a:pt x="49054" y="164306"/>
                  </a:cubicBezTo>
                  <a:lnTo>
                    <a:pt x="7144" y="185261"/>
                  </a:lnTo>
                  <a:lnTo>
                    <a:pt x="7144" y="232886"/>
                  </a:lnTo>
                  <a:lnTo>
                    <a:pt x="49054" y="253841"/>
                  </a:lnTo>
                  <a:cubicBezTo>
                    <a:pt x="52864" y="267176"/>
                    <a:pt x="57626" y="279559"/>
                    <a:pt x="64294" y="290989"/>
                  </a:cubicBezTo>
                  <a:lnTo>
                    <a:pt x="50006" y="335756"/>
                  </a:lnTo>
                  <a:lnTo>
                    <a:pt x="83344" y="369094"/>
                  </a:lnTo>
                  <a:lnTo>
                    <a:pt x="128111" y="354806"/>
                  </a:lnTo>
                  <a:cubicBezTo>
                    <a:pt x="139541" y="361474"/>
                    <a:pt x="151924" y="366236"/>
                    <a:pt x="165259" y="370046"/>
                  </a:cubicBezTo>
                  <a:lnTo>
                    <a:pt x="186214" y="411956"/>
                  </a:lnTo>
                  <a:lnTo>
                    <a:pt x="233839" y="411956"/>
                  </a:lnTo>
                  <a:lnTo>
                    <a:pt x="254794" y="370046"/>
                  </a:lnTo>
                  <a:cubicBezTo>
                    <a:pt x="268129" y="366236"/>
                    <a:pt x="280511" y="361474"/>
                    <a:pt x="291941" y="354806"/>
                  </a:cubicBezTo>
                  <a:lnTo>
                    <a:pt x="336709" y="370046"/>
                  </a:lnTo>
                  <a:lnTo>
                    <a:pt x="370046" y="335756"/>
                  </a:lnTo>
                  <a:lnTo>
                    <a:pt x="355759" y="291941"/>
                  </a:lnTo>
                  <a:cubicBezTo>
                    <a:pt x="362426" y="280511"/>
                    <a:pt x="367189" y="268129"/>
                    <a:pt x="370999" y="254794"/>
                  </a:cubicBezTo>
                  <a:lnTo>
                    <a:pt x="412909" y="233839"/>
                  </a:lnTo>
                  <a:lnTo>
                    <a:pt x="412909" y="186214"/>
                  </a:lnTo>
                  <a:lnTo>
                    <a:pt x="370999" y="165259"/>
                  </a:lnTo>
                  <a:cubicBezTo>
                    <a:pt x="367189" y="151924"/>
                    <a:pt x="362426" y="139541"/>
                    <a:pt x="355759" y="1281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15" name="Γραφικό 8" descr="Κέρματα">
            <a:extLst>
              <a:ext uri="{FF2B5EF4-FFF2-40B4-BE49-F238E27FC236}">
                <a16:creationId xmlns:a16="http://schemas.microsoft.com/office/drawing/2014/main" xmlns="" id="{2AEDA0FF-87F6-485A-A9E5-C35467C76062}"/>
              </a:ext>
            </a:extLst>
          </p:cNvPr>
          <p:cNvSpPr/>
          <p:nvPr/>
        </p:nvSpPr>
        <p:spPr>
          <a:xfrm>
            <a:off x="8152556" y="4117034"/>
            <a:ext cx="643225" cy="599477"/>
          </a:xfrm>
          <a:custGeom>
            <a:avLst/>
            <a:gdLst>
              <a:gd name="connsiteX0" fmla="*/ 751046 w 809625"/>
              <a:gd name="connsiteY0" fmla="*/ 578644 h 695325"/>
              <a:gd name="connsiteX1" fmla="*/ 712946 w 809625"/>
              <a:gd name="connsiteY1" fmla="*/ 611029 h 695325"/>
              <a:gd name="connsiteX2" fmla="*/ 712946 w 809625"/>
              <a:gd name="connsiteY2" fmla="*/ 576739 h 695325"/>
              <a:gd name="connsiteX3" fmla="*/ 751046 w 809625"/>
              <a:gd name="connsiteY3" fmla="*/ 561499 h 695325"/>
              <a:gd name="connsiteX4" fmla="*/ 751046 w 809625"/>
              <a:gd name="connsiteY4" fmla="*/ 578644 h 695325"/>
              <a:gd name="connsiteX5" fmla="*/ 674846 w 809625"/>
              <a:gd name="connsiteY5" fmla="*/ 515779 h 695325"/>
              <a:gd name="connsiteX6" fmla="*/ 674846 w 809625"/>
              <a:gd name="connsiteY6" fmla="*/ 481489 h 695325"/>
              <a:gd name="connsiteX7" fmla="*/ 712946 w 809625"/>
              <a:gd name="connsiteY7" fmla="*/ 466249 h 695325"/>
              <a:gd name="connsiteX8" fmla="*/ 712946 w 809625"/>
              <a:gd name="connsiteY8" fmla="*/ 483394 h 695325"/>
              <a:gd name="connsiteX9" fmla="*/ 674846 w 809625"/>
              <a:gd name="connsiteY9" fmla="*/ 515779 h 695325"/>
              <a:gd name="connsiteX10" fmla="*/ 674846 w 809625"/>
              <a:gd name="connsiteY10" fmla="*/ 622459 h 695325"/>
              <a:gd name="connsiteX11" fmla="*/ 636746 w 809625"/>
              <a:gd name="connsiteY11" fmla="*/ 629126 h 695325"/>
              <a:gd name="connsiteX12" fmla="*/ 636746 w 809625"/>
              <a:gd name="connsiteY12" fmla="*/ 591979 h 695325"/>
              <a:gd name="connsiteX13" fmla="*/ 674846 w 809625"/>
              <a:gd name="connsiteY13" fmla="*/ 586264 h 695325"/>
              <a:gd name="connsiteX14" fmla="*/ 674846 w 809625"/>
              <a:gd name="connsiteY14" fmla="*/ 622459 h 695325"/>
              <a:gd name="connsiteX15" fmla="*/ 598646 w 809625"/>
              <a:gd name="connsiteY15" fmla="*/ 496729 h 695325"/>
              <a:gd name="connsiteX16" fmla="*/ 636746 w 809625"/>
              <a:gd name="connsiteY16" fmla="*/ 491014 h 695325"/>
              <a:gd name="connsiteX17" fmla="*/ 636746 w 809625"/>
              <a:gd name="connsiteY17" fmla="*/ 527209 h 695325"/>
              <a:gd name="connsiteX18" fmla="*/ 598646 w 809625"/>
              <a:gd name="connsiteY18" fmla="*/ 533876 h 695325"/>
              <a:gd name="connsiteX19" fmla="*/ 598646 w 809625"/>
              <a:gd name="connsiteY19" fmla="*/ 496729 h 695325"/>
              <a:gd name="connsiteX20" fmla="*/ 598646 w 809625"/>
              <a:gd name="connsiteY20" fmla="*/ 633889 h 695325"/>
              <a:gd name="connsiteX21" fmla="*/ 560546 w 809625"/>
              <a:gd name="connsiteY21" fmla="*/ 635794 h 695325"/>
              <a:gd name="connsiteX22" fmla="*/ 560546 w 809625"/>
              <a:gd name="connsiteY22" fmla="*/ 597694 h 695325"/>
              <a:gd name="connsiteX23" fmla="*/ 598646 w 809625"/>
              <a:gd name="connsiteY23" fmla="*/ 595789 h 695325"/>
              <a:gd name="connsiteX24" fmla="*/ 598646 w 809625"/>
              <a:gd name="connsiteY24" fmla="*/ 633889 h 695325"/>
              <a:gd name="connsiteX25" fmla="*/ 522446 w 809625"/>
              <a:gd name="connsiteY25" fmla="*/ 540544 h 695325"/>
              <a:gd name="connsiteX26" fmla="*/ 522446 w 809625"/>
              <a:gd name="connsiteY26" fmla="*/ 502444 h 695325"/>
              <a:gd name="connsiteX27" fmla="*/ 560546 w 809625"/>
              <a:gd name="connsiteY27" fmla="*/ 500539 h 695325"/>
              <a:gd name="connsiteX28" fmla="*/ 560546 w 809625"/>
              <a:gd name="connsiteY28" fmla="*/ 538639 h 695325"/>
              <a:gd name="connsiteX29" fmla="*/ 522446 w 809625"/>
              <a:gd name="connsiteY29" fmla="*/ 540544 h 695325"/>
              <a:gd name="connsiteX30" fmla="*/ 522446 w 809625"/>
              <a:gd name="connsiteY30" fmla="*/ 635794 h 695325"/>
              <a:gd name="connsiteX31" fmla="*/ 484346 w 809625"/>
              <a:gd name="connsiteY31" fmla="*/ 633889 h 695325"/>
              <a:gd name="connsiteX32" fmla="*/ 484346 w 809625"/>
              <a:gd name="connsiteY32" fmla="*/ 597694 h 695325"/>
              <a:gd name="connsiteX33" fmla="*/ 503396 w 809625"/>
              <a:gd name="connsiteY33" fmla="*/ 597694 h 695325"/>
              <a:gd name="connsiteX34" fmla="*/ 522446 w 809625"/>
              <a:gd name="connsiteY34" fmla="*/ 597694 h 695325"/>
              <a:gd name="connsiteX35" fmla="*/ 522446 w 809625"/>
              <a:gd name="connsiteY35" fmla="*/ 635794 h 695325"/>
              <a:gd name="connsiteX36" fmla="*/ 446246 w 809625"/>
              <a:gd name="connsiteY36" fmla="*/ 500539 h 695325"/>
              <a:gd name="connsiteX37" fmla="*/ 484346 w 809625"/>
              <a:gd name="connsiteY37" fmla="*/ 502444 h 695325"/>
              <a:gd name="connsiteX38" fmla="*/ 484346 w 809625"/>
              <a:gd name="connsiteY38" fmla="*/ 540544 h 695325"/>
              <a:gd name="connsiteX39" fmla="*/ 446246 w 809625"/>
              <a:gd name="connsiteY39" fmla="*/ 538639 h 695325"/>
              <a:gd name="connsiteX40" fmla="*/ 446246 w 809625"/>
              <a:gd name="connsiteY40" fmla="*/ 500539 h 695325"/>
              <a:gd name="connsiteX41" fmla="*/ 446246 w 809625"/>
              <a:gd name="connsiteY41" fmla="*/ 629126 h 695325"/>
              <a:gd name="connsiteX42" fmla="*/ 408146 w 809625"/>
              <a:gd name="connsiteY42" fmla="*/ 622459 h 695325"/>
              <a:gd name="connsiteX43" fmla="*/ 408146 w 809625"/>
              <a:gd name="connsiteY43" fmla="*/ 591979 h 695325"/>
              <a:gd name="connsiteX44" fmla="*/ 446246 w 809625"/>
              <a:gd name="connsiteY44" fmla="*/ 595789 h 695325"/>
              <a:gd name="connsiteX45" fmla="*/ 446246 w 809625"/>
              <a:gd name="connsiteY45" fmla="*/ 629126 h 695325"/>
              <a:gd name="connsiteX46" fmla="*/ 370046 w 809625"/>
              <a:gd name="connsiteY46" fmla="*/ 527209 h 695325"/>
              <a:gd name="connsiteX47" fmla="*/ 370046 w 809625"/>
              <a:gd name="connsiteY47" fmla="*/ 490061 h 695325"/>
              <a:gd name="connsiteX48" fmla="*/ 408146 w 809625"/>
              <a:gd name="connsiteY48" fmla="*/ 495776 h 695325"/>
              <a:gd name="connsiteX49" fmla="*/ 408146 w 809625"/>
              <a:gd name="connsiteY49" fmla="*/ 533876 h 695325"/>
              <a:gd name="connsiteX50" fmla="*/ 370046 w 809625"/>
              <a:gd name="connsiteY50" fmla="*/ 527209 h 695325"/>
              <a:gd name="connsiteX51" fmla="*/ 370046 w 809625"/>
              <a:gd name="connsiteY51" fmla="*/ 611029 h 695325"/>
              <a:gd name="connsiteX52" fmla="*/ 331946 w 809625"/>
              <a:gd name="connsiteY52" fmla="*/ 578644 h 695325"/>
              <a:gd name="connsiteX53" fmla="*/ 331946 w 809625"/>
              <a:gd name="connsiteY53" fmla="*/ 576739 h 695325"/>
              <a:gd name="connsiteX54" fmla="*/ 332899 w 809625"/>
              <a:gd name="connsiteY54" fmla="*/ 576739 h 695325"/>
              <a:gd name="connsiteX55" fmla="*/ 340519 w 809625"/>
              <a:gd name="connsiteY55" fmla="*/ 578644 h 695325"/>
              <a:gd name="connsiteX56" fmla="*/ 370046 w 809625"/>
              <a:gd name="connsiteY56" fmla="*/ 585311 h 695325"/>
              <a:gd name="connsiteX57" fmla="*/ 370046 w 809625"/>
              <a:gd name="connsiteY57" fmla="*/ 611029 h 695325"/>
              <a:gd name="connsiteX58" fmla="*/ 217646 w 809625"/>
              <a:gd name="connsiteY58" fmla="*/ 481489 h 695325"/>
              <a:gd name="connsiteX59" fmla="*/ 236696 w 809625"/>
              <a:gd name="connsiteY59" fmla="*/ 482441 h 695325"/>
              <a:gd name="connsiteX60" fmla="*/ 236696 w 809625"/>
              <a:gd name="connsiteY60" fmla="*/ 483394 h 695325"/>
              <a:gd name="connsiteX61" fmla="*/ 246221 w 809625"/>
              <a:gd name="connsiteY61" fmla="*/ 520541 h 695325"/>
              <a:gd name="connsiteX62" fmla="*/ 217646 w 809625"/>
              <a:gd name="connsiteY62" fmla="*/ 518636 h 695325"/>
              <a:gd name="connsiteX63" fmla="*/ 217646 w 809625"/>
              <a:gd name="connsiteY63" fmla="*/ 481489 h 695325"/>
              <a:gd name="connsiteX64" fmla="*/ 179546 w 809625"/>
              <a:gd name="connsiteY64" fmla="*/ 367189 h 695325"/>
              <a:gd name="connsiteX65" fmla="*/ 217646 w 809625"/>
              <a:gd name="connsiteY65" fmla="*/ 372904 h 695325"/>
              <a:gd name="connsiteX66" fmla="*/ 217646 w 809625"/>
              <a:gd name="connsiteY66" fmla="*/ 411004 h 695325"/>
              <a:gd name="connsiteX67" fmla="*/ 179546 w 809625"/>
              <a:gd name="connsiteY67" fmla="*/ 404336 h 695325"/>
              <a:gd name="connsiteX68" fmla="*/ 179546 w 809625"/>
              <a:gd name="connsiteY68" fmla="*/ 367189 h 695325"/>
              <a:gd name="connsiteX69" fmla="*/ 179546 w 809625"/>
              <a:gd name="connsiteY69" fmla="*/ 514826 h 695325"/>
              <a:gd name="connsiteX70" fmla="*/ 141446 w 809625"/>
              <a:gd name="connsiteY70" fmla="*/ 508159 h 695325"/>
              <a:gd name="connsiteX71" fmla="*/ 141446 w 809625"/>
              <a:gd name="connsiteY71" fmla="*/ 471011 h 695325"/>
              <a:gd name="connsiteX72" fmla="*/ 179546 w 809625"/>
              <a:gd name="connsiteY72" fmla="*/ 476726 h 695325"/>
              <a:gd name="connsiteX73" fmla="*/ 179546 w 809625"/>
              <a:gd name="connsiteY73" fmla="*/ 514826 h 695325"/>
              <a:gd name="connsiteX74" fmla="*/ 103346 w 809625"/>
              <a:gd name="connsiteY74" fmla="*/ 359569 h 695325"/>
              <a:gd name="connsiteX75" fmla="*/ 103346 w 809625"/>
              <a:gd name="connsiteY75" fmla="*/ 342424 h 695325"/>
              <a:gd name="connsiteX76" fmla="*/ 141446 w 809625"/>
              <a:gd name="connsiteY76" fmla="*/ 356711 h 695325"/>
              <a:gd name="connsiteX77" fmla="*/ 141446 w 809625"/>
              <a:gd name="connsiteY77" fmla="*/ 391954 h 695325"/>
              <a:gd name="connsiteX78" fmla="*/ 103346 w 809625"/>
              <a:gd name="connsiteY78" fmla="*/ 359569 h 695325"/>
              <a:gd name="connsiteX79" fmla="*/ 103346 w 809625"/>
              <a:gd name="connsiteY79" fmla="*/ 496729 h 695325"/>
              <a:gd name="connsiteX80" fmla="*/ 65246 w 809625"/>
              <a:gd name="connsiteY80" fmla="*/ 464344 h 695325"/>
              <a:gd name="connsiteX81" fmla="*/ 65246 w 809625"/>
              <a:gd name="connsiteY81" fmla="*/ 447199 h 695325"/>
              <a:gd name="connsiteX82" fmla="*/ 103346 w 809625"/>
              <a:gd name="connsiteY82" fmla="*/ 461486 h 695325"/>
              <a:gd name="connsiteX83" fmla="*/ 103346 w 809625"/>
              <a:gd name="connsiteY83" fmla="*/ 496729 h 695325"/>
              <a:gd name="connsiteX84" fmla="*/ 65246 w 809625"/>
              <a:gd name="connsiteY84" fmla="*/ 199549 h 695325"/>
              <a:gd name="connsiteX85" fmla="*/ 103346 w 809625"/>
              <a:gd name="connsiteY85" fmla="*/ 213836 h 695325"/>
              <a:gd name="connsiteX86" fmla="*/ 103346 w 809625"/>
              <a:gd name="connsiteY86" fmla="*/ 249079 h 695325"/>
              <a:gd name="connsiteX87" fmla="*/ 65246 w 809625"/>
              <a:gd name="connsiteY87" fmla="*/ 216694 h 695325"/>
              <a:gd name="connsiteX88" fmla="*/ 65246 w 809625"/>
              <a:gd name="connsiteY88" fmla="*/ 199549 h 695325"/>
              <a:gd name="connsiteX89" fmla="*/ 179546 w 809625"/>
              <a:gd name="connsiteY89" fmla="*/ 230029 h 695325"/>
              <a:gd name="connsiteX90" fmla="*/ 179546 w 809625"/>
              <a:gd name="connsiteY90" fmla="*/ 268129 h 695325"/>
              <a:gd name="connsiteX91" fmla="*/ 141446 w 809625"/>
              <a:gd name="connsiteY91" fmla="*/ 261461 h 695325"/>
              <a:gd name="connsiteX92" fmla="*/ 141446 w 809625"/>
              <a:gd name="connsiteY92" fmla="*/ 224314 h 695325"/>
              <a:gd name="connsiteX93" fmla="*/ 179546 w 809625"/>
              <a:gd name="connsiteY93" fmla="*/ 230029 h 695325"/>
              <a:gd name="connsiteX94" fmla="*/ 274796 w 809625"/>
              <a:gd name="connsiteY94" fmla="*/ 64294 h 695325"/>
              <a:gd name="connsiteX95" fmla="*/ 484346 w 809625"/>
              <a:gd name="connsiteY95" fmla="*/ 121444 h 695325"/>
              <a:gd name="connsiteX96" fmla="*/ 274796 w 809625"/>
              <a:gd name="connsiteY96" fmla="*/ 178594 h 695325"/>
              <a:gd name="connsiteX97" fmla="*/ 65246 w 809625"/>
              <a:gd name="connsiteY97" fmla="*/ 121444 h 695325"/>
              <a:gd name="connsiteX98" fmla="*/ 274796 w 809625"/>
              <a:gd name="connsiteY98" fmla="*/ 64294 h 695325"/>
              <a:gd name="connsiteX99" fmla="*/ 331946 w 809625"/>
              <a:gd name="connsiteY99" fmla="*/ 515779 h 695325"/>
              <a:gd name="connsiteX100" fmla="*/ 293846 w 809625"/>
              <a:gd name="connsiteY100" fmla="*/ 483394 h 695325"/>
              <a:gd name="connsiteX101" fmla="*/ 293846 w 809625"/>
              <a:gd name="connsiteY101" fmla="*/ 466249 h 695325"/>
              <a:gd name="connsiteX102" fmla="*/ 331946 w 809625"/>
              <a:gd name="connsiteY102" fmla="*/ 480536 h 695325"/>
              <a:gd name="connsiteX103" fmla="*/ 331946 w 809625"/>
              <a:gd name="connsiteY103" fmla="*/ 515779 h 695325"/>
              <a:gd name="connsiteX104" fmla="*/ 446246 w 809625"/>
              <a:gd name="connsiteY104" fmla="*/ 249079 h 695325"/>
              <a:gd name="connsiteX105" fmla="*/ 446246 w 809625"/>
              <a:gd name="connsiteY105" fmla="*/ 214789 h 695325"/>
              <a:gd name="connsiteX106" fmla="*/ 484346 w 809625"/>
              <a:gd name="connsiteY106" fmla="*/ 199549 h 695325"/>
              <a:gd name="connsiteX107" fmla="*/ 484346 w 809625"/>
              <a:gd name="connsiteY107" fmla="*/ 216694 h 695325"/>
              <a:gd name="connsiteX108" fmla="*/ 446246 w 809625"/>
              <a:gd name="connsiteY108" fmla="*/ 249079 h 695325"/>
              <a:gd name="connsiteX109" fmla="*/ 370046 w 809625"/>
              <a:gd name="connsiteY109" fmla="*/ 267176 h 695325"/>
              <a:gd name="connsiteX110" fmla="*/ 370046 w 809625"/>
              <a:gd name="connsiteY110" fmla="*/ 230029 h 695325"/>
              <a:gd name="connsiteX111" fmla="*/ 408146 w 809625"/>
              <a:gd name="connsiteY111" fmla="*/ 224314 h 695325"/>
              <a:gd name="connsiteX112" fmla="*/ 408146 w 809625"/>
              <a:gd name="connsiteY112" fmla="*/ 260509 h 695325"/>
              <a:gd name="connsiteX113" fmla="*/ 370046 w 809625"/>
              <a:gd name="connsiteY113" fmla="*/ 267176 h 695325"/>
              <a:gd name="connsiteX114" fmla="*/ 293846 w 809625"/>
              <a:gd name="connsiteY114" fmla="*/ 273844 h 695325"/>
              <a:gd name="connsiteX115" fmla="*/ 293846 w 809625"/>
              <a:gd name="connsiteY115" fmla="*/ 235744 h 695325"/>
              <a:gd name="connsiteX116" fmla="*/ 331946 w 809625"/>
              <a:gd name="connsiteY116" fmla="*/ 233839 h 695325"/>
              <a:gd name="connsiteX117" fmla="*/ 331946 w 809625"/>
              <a:gd name="connsiteY117" fmla="*/ 271939 h 695325"/>
              <a:gd name="connsiteX118" fmla="*/ 293846 w 809625"/>
              <a:gd name="connsiteY118" fmla="*/ 273844 h 695325"/>
              <a:gd name="connsiteX119" fmla="*/ 217646 w 809625"/>
              <a:gd name="connsiteY119" fmla="*/ 271939 h 695325"/>
              <a:gd name="connsiteX120" fmla="*/ 217646 w 809625"/>
              <a:gd name="connsiteY120" fmla="*/ 233839 h 695325"/>
              <a:gd name="connsiteX121" fmla="*/ 255746 w 809625"/>
              <a:gd name="connsiteY121" fmla="*/ 235744 h 695325"/>
              <a:gd name="connsiteX122" fmla="*/ 255746 w 809625"/>
              <a:gd name="connsiteY122" fmla="*/ 273844 h 695325"/>
              <a:gd name="connsiteX123" fmla="*/ 217646 w 809625"/>
              <a:gd name="connsiteY123" fmla="*/ 271939 h 695325"/>
              <a:gd name="connsiteX124" fmla="*/ 712946 w 809625"/>
              <a:gd name="connsiteY124" fmla="*/ 388144 h 695325"/>
              <a:gd name="connsiteX125" fmla="*/ 503396 w 809625"/>
              <a:gd name="connsiteY125" fmla="*/ 445294 h 695325"/>
              <a:gd name="connsiteX126" fmla="*/ 293846 w 809625"/>
              <a:gd name="connsiteY126" fmla="*/ 388144 h 695325"/>
              <a:gd name="connsiteX127" fmla="*/ 503396 w 809625"/>
              <a:gd name="connsiteY127" fmla="*/ 330994 h 695325"/>
              <a:gd name="connsiteX128" fmla="*/ 712946 w 809625"/>
              <a:gd name="connsiteY128" fmla="*/ 388144 h 695325"/>
              <a:gd name="connsiteX129" fmla="*/ 770096 w 809625"/>
              <a:gd name="connsiteY129" fmla="*/ 416719 h 695325"/>
              <a:gd name="connsiteX130" fmla="*/ 770096 w 809625"/>
              <a:gd name="connsiteY130" fmla="*/ 388144 h 695325"/>
              <a:gd name="connsiteX131" fmla="*/ 666274 w 809625"/>
              <a:gd name="connsiteY131" fmla="*/ 292894 h 695325"/>
              <a:gd name="connsiteX132" fmla="*/ 577691 w 809625"/>
              <a:gd name="connsiteY132" fmla="*/ 277654 h 695325"/>
              <a:gd name="connsiteX133" fmla="*/ 578644 w 809625"/>
              <a:gd name="connsiteY133" fmla="*/ 264319 h 695325"/>
              <a:gd name="connsiteX134" fmla="*/ 540544 w 809625"/>
              <a:gd name="connsiteY134" fmla="*/ 197644 h 695325"/>
              <a:gd name="connsiteX135" fmla="*/ 540544 w 809625"/>
              <a:gd name="connsiteY135" fmla="*/ 121444 h 695325"/>
              <a:gd name="connsiteX136" fmla="*/ 436721 w 809625"/>
              <a:gd name="connsiteY136" fmla="*/ 26194 h 695325"/>
              <a:gd name="connsiteX137" fmla="*/ 273844 w 809625"/>
              <a:gd name="connsiteY137" fmla="*/ 7144 h 695325"/>
              <a:gd name="connsiteX138" fmla="*/ 7144 w 809625"/>
              <a:gd name="connsiteY138" fmla="*/ 121444 h 695325"/>
              <a:gd name="connsiteX139" fmla="*/ 7144 w 809625"/>
              <a:gd name="connsiteY139" fmla="*/ 216694 h 695325"/>
              <a:gd name="connsiteX140" fmla="*/ 45244 w 809625"/>
              <a:gd name="connsiteY140" fmla="*/ 283369 h 695325"/>
              <a:gd name="connsiteX141" fmla="*/ 45244 w 809625"/>
              <a:gd name="connsiteY141" fmla="*/ 301466 h 695325"/>
              <a:gd name="connsiteX142" fmla="*/ 7144 w 809625"/>
              <a:gd name="connsiteY142" fmla="*/ 369094 h 695325"/>
              <a:gd name="connsiteX143" fmla="*/ 7144 w 809625"/>
              <a:gd name="connsiteY143" fmla="*/ 464344 h 695325"/>
              <a:gd name="connsiteX144" fmla="*/ 110966 w 809625"/>
              <a:gd name="connsiteY144" fmla="*/ 559594 h 695325"/>
              <a:gd name="connsiteX145" fmla="*/ 273844 w 809625"/>
              <a:gd name="connsiteY145" fmla="*/ 578644 h 695325"/>
              <a:gd name="connsiteX146" fmla="*/ 377666 w 809625"/>
              <a:gd name="connsiteY146" fmla="*/ 673894 h 695325"/>
              <a:gd name="connsiteX147" fmla="*/ 540544 w 809625"/>
              <a:gd name="connsiteY147" fmla="*/ 692944 h 695325"/>
              <a:gd name="connsiteX148" fmla="*/ 807244 w 809625"/>
              <a:gd name="connsiteY148" fmla="*/ 578644 h 695325"/>
              <a:gd name="connsiteX149" fmla="*/ 807244 w 809625"/>
              <a:gd name="connsiteY149" fmla="*/ 483394 h 695325"/>
              <a:gd name="connsiteX150" fmla="*/ 770096 w 809625"/>
              <a:gd name="connsiteY150" fmla="*/ 416719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809625" h="695325">
                <a:moveTo>
                  <a:pt x="751046" y="578644"/>
                </a:moveTo>
                <a:cubicBezTo>
                  <a:pt x="751046" y="591026"/>
                  <a:pt x="736759" y="602456"/>
                  <a:pt x="712946" y="611029"/>
                </a:cubicBezTo>
                <a:lnTo>
                  <a:pt x="712946" y="576739"/>
                </a:lnTo>
                <a:cubicBezTo>
                  <a:pt x="726281" y="572929"/>
                  <a:pt x="739616" y="567214"/>
                  <a:pt x="751046" y="561499"/>
                </a:cubicBezTo>
                <a:lnTo>
                  <a:pt x="751046" y="578644"/>
                </a:lnTo>
                <a:close/>
                <a:moveTo>
                  <a:pt x="674846" y="515779"/>
                </a:moveTo>
                <a:lnTo>
                  <a:pt x="674846" y="481489"/>
                </a:lnTo>
                <a:cubicBezTo>
                  <a:pt x="688181" y="477679"/>
                  <a:pt x="701516" y="471964"/>
                  <a:pt x="712946" y="466249"/>
                </a:cubicBezTo>
                <a:lnTo>
                  <a:pt x="712946" y="483394"/>
                </a:lnTo>
                <a:cubicBezTo>
                  <a:pt x="712946" y="495776"/>
                  <a:pt x="698659" y="507206"/>
                  <a:pt x="674846" y="515779"/>
                </a:cubicBezTo>
                <a:close/>
                <a:moveTo>
                  <a:pt x="674846" y="622459"/>
                </a:moveTo>
                <a:cubicBezTo>
                  <a:pt x="663416" y="625316"/>
                  <a:pt x="650081" y="627221"/>
                  <a:pt x="636746" y="629126"/>
                </a:cubicBezTo>
                <a:lnTo>
                  <a:pt x="636746" y="591979"/>
                </a:lnTo>
                <a:cubicBezTo>
                  <a:pt x="649129" y="590074"/>
                  <a:pt x="662464" y="588169"/>
                  <a:pt x="674846" y="586264"/>
                </a:cubicBezTo>
                <a:lnTo>
                  <a:pt x="674846" y="622459"/>
                </a:lnTo>
                <a:close/>
                <a:moveTo>
                  <a:pt x="598646" y="496729"/>
                </a:moveTo>
                <a:cubicBezTo>
                  <a:pt x="611029" y="494824"/>
                  <a:pt x="624364" y="492919"/>
                  <a:pt x="636746" y="491014"/>
                </a:cubicBezTo>
                <a:lnTo>
                  <a:pt x="636746" y="527209"/>
                </a:lnTo>
                <a:cubicBezTo>
                  <a:pt x="625316" y="530066"/>
                  <a:pt x="611981" y="531971"/>
                  <a:pt x="598646" y="533876"/>
                </a:cubicBezTo>
                <a:lnTo>
                  <a:pt x="598646" y="496729"/>
                </a:lnTo>
                <a:close/>
                <a:moveTo>
                  <a:pt x="598646" y="633889"/>
                </a:moveTo>
                <a:cubicBezTo>
                  <a:pt x="586264" y="634841"/>
                  <a:pt x="573881" y="635794"/>
                  <a:pt x="560546" y="635794"/>
                </a:cubicBezTo>
                <a:lnTo>
                  <a:pt x="560546" y="597694"/>
                </a:lnTo>
                <a:cubicBezTo>
                  <a:pt x="571976" y="597694"/>
                  <a:pt x="585311" y="596741"/>
                  <a:pt x="598646" y="595789"/>
                </a:cubicBezTo>
                <a:lnTo>
                  <a:pt x="598646" y="633889"/>
                </a:lnTo>
                <a:close/>
                <a:moveTo>
                  <a:pt x="522446" y="540544"/>
                </a:moveTo>
                <a:lnTo>
                  <a:pt x="522446" y="502444"/>
                </a:lnTo>
                <a:cubicBezTo>
                  <a:pt x="533876" y="502444"/>
                  <a:pt x="547211" y="501491"/>
                  <a:pt x="560546" y="500539"/>
                </a:cubicBezTo>
                <a:lnTo>
                  <a:pt x="560546" y="538639"/>
                </a:lnTo>
                <a:cubicBezTo>
                  <a:pt x="548164" y="539591"/>
                  <a:pt x="535781" y="539591"/>
                  <a:pt x="522446" y="540544"/>
                </a:cubicBezTo>
                <a:close/>
                <a:moveTo>
                  <a:pt x="522446" y="635794"/>
                </a:moveTo>
                <a:cubicBezTo>
                  <a:pt x="509111" y="635794"/>
                  <a:pt x="496729" y="634841"/>
                  <a:pt x="484346" y="633889"/>
                </a:cubicBezTo>
                <a:lnTo>
                  <a:pt x="484346" y="597694"/>
                </a:lnTo>
                <a:cubicBezTo>
                  <a:pt x="491014" y="597694"/>
                  <a:pt x="496729" y="597694"/>
                  <a:pt x="503396" y="597694"/>
                </a:cubicBezTo>
                <a:cubicBezTo>
                  <a:pt x="509111" y="597694"/>
                  <a:pt x="515779" y="597694"/>
                  <a:pt x="522446" y="597694"/>
                </a:cubicBezTo>
                <a:lnTo>
                  <a:pt x="522446" y="635794"/>
                </a:lnTo>
                <a:close/>
                <a:moveTo>
                  <a:pt x="446246" y="500539"/>
                </a:moveTo>
                <a:cubicBezTo>
                  <a:pt x="458629" y="501491"/>
                  <a:pt x="471011" y="502444"/>
                  <a:pt x="484346" y="502444"/>
                </a:cubicBezTo>
                <a:lnTo>
                  <a:pt x="484346" y="540544"/>
                </a:lnTo>
                <a:cubicBezTo>
                  <a:pt x="471011" y="540544"/>
                  <a:pt x="458629" y="539591"/>
                  <a:pt x="446246" y="538639"/>
                </a:cubicBezTo>
                <a:lnTo>
                  <a:pt x="446246" y="500539"/>
                </a:lnTo>
                <a:close/>
                <a:moveTo>
                  <a:pt x="446246" y="629126"/>
                </a:moveTo>
                <a:cubicBezTo>
                  <a:pt x="432911" y="627221"/>
                  <a:pt x="419576" y="625316"/>
                  <a:pt x="408146" y="622459"/>
                </a:cubicBezTo>
                <a:lnTo>
                  <a:pt x="408146" y="591979"/>
                </a:lnTo>
                <a:cubicBezTo>
                  <a:pt x="420529" y="593884"/>
                  <a:pt x="432911" y="594836"/>
                  <a:pt x="446246" y="595789"/>
                </a:cubicBezTo>
                <a:lnTo>
                  <a:pt x="446246" y="629126"/>
                </a:lnTo>
                <a:close/>
                <a:moveTo>
                  <a:pt x="370046" y="527209"/>
                </a:moveTo>
                <a:lnTo>
                  <a:pt x="370046" y="490061"/>
                </a:lnTo>
                <a:cubicBezTo>
                  <a:pt x="382429" y="491966"/>
                  <a:pt x="394811" y="494824"/>
                  <a:pt x="408146" y="495776"/>
                </a:cubicBezTo>
                <a:lnTo>
                  <a:pt x="408146" y="533876"/>
                </a:lnTo>
                <a:cubicBezTo>
                  <a:pt x="394811" y="531971"/>
                  <a:pt x="381476" y="530066"/>
                  <a:pt x="370046" y="527209"/>
                </a:cubicBezTo>
                <a:close/>
                <a:moveTo>
                  <a:pt x="370046" y="611029"/>
                </a:moveTo>
                <a:cubicBezTo>
                  <a:pt x="346234" y="601504"/>
                  <a:pt x="331946" y="590074"/>
                  <a:pt x="331946" y="578644"/>
                </a:cubicBezTo>
                <a:lnTo>
                  <a:pt x="331946" y="576739"/>
                </a:lnTo>
                <a:cubicBezTo>
                  <a:pt x="331946" y="576739"/>
                  <a:pt x="331946" y="576739"/>
                  <a:pt x="332899" y="576739"/>
                </a:cubicBezTo>
                <a:cubicBezTo>
                  <a:pt x="335756" y="577691"/>
                  <a:pt x="337661" y="578644"/>
                  <a:pt x="340519" y="578644"/>
                </a:cubicBezTo>
                <a:cubicBezTo>
                  <a:pt x="350044" y="581501"/>
                  <a:pt x="359569" y="583406"/>
                  <a:pt x="370046" y="585311"/>
                </a:cubicBezTo>
                <a:lnTo>
                  <a:pt x="370046" y="611029"/>
                </a:lnTo>
                <a:close/>
                <a:moveTo>
                  <a:pt x="217646" y="481489"/>
                </a:moveTo>
                <a:cubicBezTo>
                  <a:pt x="224314" y="481489"/>
                  <a:pt x="230029" y="482441"/>
                  <a:pt x="236696" y="482441"/>
                </a:cubicBezTo>
                <a:lnTo>
                  <a:pt x="236696" y="483394"/>
                </a:lnTo>
                <a:cubicBezTo>
                  <a:pt x="236696" y="496729"/>
                  <a:pt x="239554" y="510064"/>
                  <a:pt x="246221" y="520541"/>
                </a:cubicBezTo>
                <a:cubicBezTo>
                  <a:pt x="236696" y="520541"/>
                  <a:pt x="227171" y="519589"/>
                  <a:pt x="217646" y="518636"/>
                </a:cubicBezTo>
                <a:lnTo>
                  <a:pt x="217646" y="481489"/>
                </a:lnTo>
                <a:close/>
                <a:moveTo>
                  <a:pt x="179546" y="367189"/>
                </a:moveTo>
                <a:cubicBezTo>
                  <a:pt x="191929" y="369094"/>
                  <a:pt x="204311" y="371951"/>
                  <a:pt x="217646" y="372904"/>
                </a:cubicBezTo>
                <a:lnTo>
                  <a:pt x="217646" y="411004"/>
                </a:lnTo>
                <a:cubicBezTo>
                  <a:pt x="204311" y="409099"/>
                  <a:pt x="190976" y="407194"/>
                  <a:pt x="179546" y="404336"/>
                </a:cubicBezTo>
                <a:lnTo>
                  <a:pt x="179546" y="367189"/>
                </a:lnTo>
                <a:close/>
                <a:moveTo>
                  <a:pt x="179546" y="514826"/>
                </a:moveTo>
                <a:cubicBezTo>
                  <a:pt x="166211" y="512921"/>
                  <a:pt x="152876" y="511016"/>
                  <a:pt x="141446" y="508159"/>
                </a:cubicBezTo>
                <a:lnTo>
                  <a:pt x="141446" y="471011"/>
                </a:lnTo>
                <a:cubicBezTo>
                  <a:pt x="153829" y="472916"/>
                  <a:pt x="166211" y="475774"/>
                  <a:pt x="179546" y="476726"/>
                </a:cubicBezTo>
                <a:lnTo>
                  <a:pt x="179546" y="514826"/>
                </a:lnTo>
                <a:close/>
                <a:moveTo>
                  <a:pt x="103346" y="359569"/>
                </a:moveTo>
                <a:lnTo>
                  <a:pt x="103346" y="342424"/>
                </a:lnTo>
                <a:cubicBezTo>
                  <a:pt x="114776" y="348139"/>
                  <a:pt x="127159" y="352901"/>
                  <a:pt x="141446" y="356711"/>
                </a:cubicBezTo>
                <a:lnTo>
                  <a:pt x="141446" y="391954"/>
                </a:lnTo>
                <a:cubicBezTo>
                  <a:pt x="117634" y="383381"/>
                  <a:pt x="103346" y="371951"/>
                  <a:pt x="103346" y="359569"/>
                </a:cubicBezTo>
                <a:close/>
                <a:moveTo>
                  <a:pt x="103346" y="496729"/>
                </a:moveTo>
                <a:cubicBezTo>
                  <a:pt x="79534" y="487204"/>
                  <a:pt x="65246" y="475774"/>
                  <a:pt x="65246" y="464344"/>
                </a:cubicBezTo>
                <a:lnTo>
                  <a:pt x="65246" y="447199"/>
                </a:lnTo>
                <a:cubicBezTo>
                  <a:pt x="76676" y="452914"/>
                  <a:pt x="89059" y="457676"/>
                  <a:pt x="103346" y="461486"/>
                </a:cubicBezTo>
                <a:lnTo>
                  <a:pt x="103346" y="496729"/>
                </a:lnTo>
                <a:close/>
                <a:moveTo>
                  <a:pt x="65246" y="199549"/>
                </a:moveTo>
                <a:cubicBezTo>
                  <a:pt x="76676" y="205264"/>
                  <a:pt x="89059" y="210026"/>
                  <a:pt x="103346" y="213836"/>
                </a:cubicBezTo>
                <a:lnTo>
                  <a:pt x="103346" y="249079"/>
                </a:lnTo>
                <a:cubicBezTo>
                  <a:pt x="79534" y="239554"/>
                  <a:pt x="65246" y="228124"/>
                  <a:pt x="65246" y="216694"/>
                </a:cubicBezTo>
                <a:lnTo>
                  <a:pt x="65246" y="199549"/>
                </a:lnTo>
                <a:close/>
                <a:moveTo>
                  <a:pt x="179546" y="230029"/>
                </a:moveTo>
                <a:lnTo>
                  <a:pt x="179546" y="268129"/>
                </a:lnTo>
                <a:cubicBezTo>
                  <a:pt x="166211" y="266224"/>
                  <a:pt x="152876" y="264319"/>
                  <a:pt x="141446" y="261461"/>
                </a:cubicBezTo>
                <a:lnTo>
                  <a:pt x="141446" y="224314"/>
                </a:lnTo>
                <a:cubicBezTo>
                  <a:pt x="153829" y="226219"/>
                  <a:pt x="166211" y="228124"/>
                  <a:pt x="179546" y="230029"/>
                </a:cubicBezTo>
                <a:close/>
                <a:moveTo>
                  <a:pt x="274796" y="64294"/>
                </a:moveTo>
                <a:cubicBezTo>
                  <a:pt x="391001" y="64294"/>
                  <a:pt x="484346" y="90011"/>
                  <a:pt x="484346" y="121444"/>
                </a:cubicBezTo>
                <a:cubicBezTo>
                  <a:pt x="484346" y="152876"/>
                  <a:pt x="391001" y="178594"/>
                  <a:pt x="274796" y="178594"/>
                </a:cubicBezTo>
                <a:cubicBezTo>
                  <a:pt x="158591" y="178594"/>
                  <a:pt x="65246" y="152876"/>
                  <a:pt x="65246" y="121444"/>
                </a:cubicBezTo>
                <a:cubicBezTo>
                  <a:pt x="65246" y="90011"/>
                  <a:pt x="158591" y="64294"/>
                  <a:pt x="274796" y="64294"/>
                </a:cubicBezTo>
                <a:close/>
                <a:moveTo>
                  <a:pt x="331946" y="515779"/>
                </a:moveTo>
                <a:cubicBezTo>
                  <a:pt x="308134" y="506254"/>
                  <a:pt x="293846" y="494824"/>
                  <a:pt x="293846" y="483394"/>
                </a:cubicBezTo>
                <a:lnTo>
                  <a:pt x="293846" y="466249"/>
                </a:lnTo>
                <a:cubicBezTo>
                  <a:pt x="305276" y="471964"/>
                  <a:pt x="317659" y="476726"/>
                  <a:pt x="331946" y="480536"/>
                </a:cubicBezTo>
                <a:lnTo>
                  <a:pt x="331946" y="515779"/>
                </a:lnTo>
                <a:close/>
                <a:moveTo>
                  <a:pt x="446246" y="249079"/>
                </a:moveTo>
                <a:lnTo>
                  <a:pt x="446246" y="214789"/>
                </a:lnTo>
                <a:cubicBezTo>
                  <a:pt x="459581" y="210979"/>
                  <a:pt x="472916" y="205264"/>
                  <a:pt x="484346" y="199549"/>
                </a:cubicBezTo>
                <a:lnTo>
                  <a:pt x="484346" y="216694"/>
                </a:lnTo>
                <a:cubicBezTo>
                  <a:pt x="484346" y="229076"/>
                  <a:pt x="470059" y="240506"/>
                  <a:pt x="446246" y="249079"/>
                </a:cubicBezTo>
                <a:close/>
                <a:moveTo>
                  <a:pt x="370046" y="267176"/>
                </a:moveTo>
                <a:lnTo>
                  <a:pt x="370046" y="230029"/>
                </a:lnTo>
                <a:cubicBezTo>
                  <a:pt x="382429" y="228124"/>
                  <a:pt x="395764" y="226219"/>
                  <a:pt x="408146" y="224314"/>
                </a:cubicBezTo>
                <a:lnTo>
                  <a:pt x="408146" y="260509"/>
                </a:lnTo>
                <a:cubicBezTo>
                  <a:pt x="396716" y="263366"/>
                  <a:pt x="383381" y="265271"/>
                  <a:pt x="370046" y="267176"/>
                </a:cubicBezTo>
                <a:close/>
                <a:moveTo>
                  <a:pt x="293846" y="273844"/>
                </a:moveTo>
                <a:lnTo>
                  <a:pt x="293846" y="235744"/>
                </a:lnTo>
                <a:cubicBezTo>
                  <a:pt x="305276" y="235744"/>
                  <a:pt x="318611" y="234791"/>
                  <a:pt x="331946" y="233839"/>
                </a:cubicBezTo>
                <a:lnTo>
                  <a:pt x="331946" y="271939"/>
                </a:lnTo>
                <a:cubicBezTo>
                  <a:pt x="319564" y="272891"/>
                  <a:pt x="307181" y="272891"/>
                  <a:pt x="293846" y="273844"/>
                </a:cubicBezTo>
                <a:close/>
                <a:moveTo>
                  <a:pt x="217646" y="271939"/>
                </a:moveTo>
                <a:lnTo>
                  <a:pt x="217646" y="233839"/>
                </a:lnTo>
                <a:cubicBezTo>
                  <a:pt x="230029" y="234791"/>
                  <a:pt x="242411" y="235744"/>
                  <a:pt x="255746" y="235744"/>
                </a:cubicBezTo>
                <a:lnTo>
                  <a:pt x="255746" y="273844"/>
                </a:lnTo>
                <a:cubicBezTo>
                  <a:pt x="242411" y="272891"/>
                  <a:pt x="230029" y="272891"/>
                  <a:pt x="217646" y="271939"/>
                </a:cubicBezTo>
                <a:close/>
                <a:moveTo>
                  <a:pt x="712946" y="388144"/>
                </a:moveTo>
                <a:cubicBezTo>
                  <a:pt x="712946" y="419576"/>
                  <a:pt x="619601" y="445294"/>
                  <a:pt x="503396" y="445294"/>
                </a:cubicBezTo>
                <a:cubicBezTo>
                  <a:pt x="387191" y="445294"/>
                  <a:pt x="293846" y="419576"/>
                  <a:pt x="293846" y="388144"/>
                </a:cubicBezTo>
                <a:cubicBezTo>
                  <a:pt x="293846" y="356711"/>
                  <a:pt x="387191" y="330994"/>
                  <a:pt x="503396" y="330994"/>
                </a:cubicBezTo>
                <a:cubicBezTo>
                  <a:pt x="619601" y="330994"/>
                  <a:pt x="712946" y="356711"/>
                  <a:pt x="712946" y="388144"/>
                </a:cubicBezTo>
                <a:close/>
                <a:moveTo>
                  <a:pt x="770096" y="416719"/>
                </a:moveTo>
                <a:lnTo>
                  <a:pt x="770096" y="388144"/>
                </a:lnTo>
                <a:cubicBezTo>
                  <a:pt x="770096" y="343376"/>
                  <a:pt x="734854" y="310991"/>
                  <a:pt x="666274" y="292894"/>
                </a:cubicBezTo>
                <a:cubicBezTo>
                  <a:pt x="640556" y="286226"/>
                  <a:pt x="611029" y="280511"/>
                  <a:pt x="577691" y="277654"/>
                </a:cubicBezTo>
                <a:cubicBezTo>
                  <a:pt x="578644" y="273844"/>
                  <a:pt x="578644" y="269081"/>
                  <a:pt x="578644" y="264319"/>
                </a:cubicBezTo>
                <a:cubicBezTo>
                  <a:pt x="578644" y="237649"/>
                  <a:pt x="566261" y="214789"/>
                  <a:pt x="540544" y="197644"/>
                </a:cubicBezTo>
                <a:lnTo>
                  <a:pt x="540544" y="121444"/>
                </a:lnTo>
                <a:cubicBezTo>
                  <a:pt x="540544" y="76676"/>
                  <a:pt x="505301" y="44291"/>
                  <a:pt x="436721" y="26194"/>
                </a:cubicBezTo>
                <a:cubicBezTo>
                  <a:pt x="391954" y="13811"/>
                  <a:pt x="334804" y="7144"/>
                  <a:pt x="273844" y="7144"/>
                </a:cubicBezTo>
                <a:cubicBezTo>
                  <a:pt x="193834" y="7144"/>
                  <a:pt x="7144" y="18574"/>
                  <a:pt x="7144" y="121444"/>
                </a:cubicBezTo>
                <a:lnTo>
                  <a:pt x="7144" y="216694"/>
                </a:lnTo>
                <a:cubicBezTo>
                  <a:pt x="7144" y="243364"/>
                  <a:pt x="19526" y="266224"/>
                  <a:pt x="45244" y="283369"/>
                </a:cubicBezTo>
                <a:lnTo>
                  <a:pt x="45244" y="301466"/>
                </a:lnTo>
                <a:cubicBezTo>
                  <a:pt x="22384" y="317659"/>
                  <a:pt x="7144" y="339566"/>
                  <a:pt x="7144" y="369094"/>
                </a:cubicBezTo>
                <a:lnTo>
                  <a:pt x="7144" y="464344"/>
                </a:lnTo>
                <a:cubicBezTo>
                  <a:pt x="7144" y="509111"/>
                  <a:pt x="42386" y="541496"/>
                  <a:pt x="110966" y="559594"/>
                </a:cubicBezTo>
                <a:cubicBezTo>
                  <a:pt x="155734" y="571976"/>
                  <a:pt x="212884" y="578644"/>
                  <a:pt x="273844" y="578644"/>
                </a:cubicBezTo>
                <a:cubicBezTo>
                  <a:pt x="273844" y="623411"/>
                  <a:pt x="309086" y="655796"/>
                  <a:pt x="377666" y="673894"/>
                </a:cubicBezTo>
                <a:cubicBezTo>
                  <a:pt x="422434" y="686276"/>
                  <a:pt x="479584" y="692944"/>
                  <a:pt x="540544" y="692944"/>
                </a:cubicBezTo>
                <a:cubicBezTo>
                  <a:pt x="620554" y="692944"/>
                  <a:pt x="807244" y="681514"/>
                  <a:pt x="807244" y="578644"/>
                </a:cubicBezTo>
                <a:lnTo>
                  <a:pt x="807244" y="483394"/>
                </a:lnTo>
                <a:cubicBezTo>
                  <a:pt x="808196" y="456724"/>
                  <a:pt x="795814" y="433864"/>
                  <a:pt x="770096" y="41671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88521583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Ορθογώνιο: Στρογγύλεμα γωνιών 4">
            <a:extLst>
              <a:ext uri="{FF2B5EF4-FFF2-40B4-BE49-F238E27FC236}">
                <a16:creationId xmlns:a16="http://schemas.microsoft.com/office/drawing/2014/main" xmlns="" id="{A7C02480-CFDD-4867-BC31-39D7D2606AB7}"/>
              </a:ext>
            </a:extLst>
          </p:cNvPr>
          <p:cNvSpPr/>
          <p:nvPr/>
        </p:nvSpPr>
        <p:spPr>
          <a:xfrm>
            <a:off x="3424912" y="1770366"/>
            <a:ext cx="6147815" cy="34417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bg2">
                <a:lumMod val="25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" name="AutoShape 48">
            <a:extLst>
              <a:ext uri="{FF2B5EF4-FFF2-40B4-BE49-F238E27FC236}">
                <a16:creationId xmlns:a16="http://schemas.microsoft.com/office/drawing/2014/main" xmlns="" id="{AED2EAFD-B7B9-4644-BC66-0AAD917B88E8}"/>
              </a:ext>
            </a:extLst>
          </p:cNvPr>
          <p:cNvSpPr/>
          <p:nvPr/>
        </p:nvSpPr>
        <p:spPr>
          <a:xfrm>
            <a:off x="3604803" y="4634478"/>
            <a:ext cx="2393386" cy="32703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noFill/>
          </a:ln>
        </p:spPr>
        <p:txBody>
          <a:bodyPr lIns="12700" tIns="12700" rIns="12700" bIns="12700" upright="1"/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l-GR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ea typeface="Times New Roman"/>
                <a:cs typeface="Times New Roman"/>
                <a:sym typeface="Times New Roman"/>
              </a:rPr>
              <a:t>Συστήματα Πληροφόρησης</a:t>
            </a:r>
            <a:endParaRPr lang="en-US" altLang="zh-CN" sz="1400" kern="100" dirty="0">
              <a:solidFill>
                <a:schemeClr val="tx1">
                  <a:lumMod val="85000"/>
                  <a:lumOff val="15000"/>
                </a:schemeClr>
              </a:solidFill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26000" y="265167"/>
            <a:ext cx="11340000" cy="432000"/>
          </a:xfrm>
        </p:spPr>
        <p:txBody>
          <a:bodyPr rtlCol="0"/>
          <a:lstStyle/>
          <a:p>
            <a:pPr algn="ctr"/>
            <a:r>
              <a:rPr lang="el-GR" sz="2400" dirty="0"/>
              <a:t>Κλίμακα μηχανισμών για οριζόντια σχέση και συντονισμό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85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" name="Βέλος: Δεξιό 9">
            <a:extLst>
              <a:ext uri="{FF2B5EF4-FFF2-40B4-BE49-F238E27FC236}">
                <a16:creationId xmlns:a16="http://schemas.microsoft.com/office/drawing/2014/main" xmlns="" id="{817FFC93-9B16-4AAF-95B9-0EE9ED981E45}"/>
              </a:ext>
            </a:extLst>
          </p:cNvPr>
          <p:cNvSpPr/>
          <p:nvPr/>
        </p:nvSpPr>
        <p:spPr>
          <a:xfrm>
            <a:off x="3450312" y="5025011"/>
            <a:ext cx="6918985" cy="1553735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3" name="Βέλος: Δεξιό 22">
            <a:extLst>
              <a:ext uri="{FF2B5EF4-FFF2-40B4-BE49-F238E27FC236}">
                <a16:creationId xmlns:a16="http://schemas.microsoft.com/office/drawing/2014/main" xmlns="" id="{8B118448-D8FF-46F1-98F8-A868839B4CE7}"/>
              </a:ext>
            </a:extLst>
          </p:cNvPr>
          <p:cNvSpPr/>
          <p:nvPr/>
        </p:nvSpPr>
        <p:spPr>
          <a:xfrm rot="16200000">
            <a:off x="-97327" y="2699274"/>
            <a:ext cx="5080188" cy="1804087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8" name="AutoShape 48">
            <a:extLst>
              <a:ext uri="{FF2B5EF4-FFF2-40B4-BE49-F238E27FC236}">
                <a16:creationId xmlns:a16="http://schemas.microsoft.com/office/drawing/2014/main" xmlns="" id="{486C1290-AC81-4E09-8EE8-41EAD0D5F5B8}"/>
              </a:ext>
            </a:extLst>
          </p:cNvPr>
          <p:cNvSpPr/>
          <p:nvPr/>
        </p:nvSpPr>
        <p:spPr>
          <a:xfrm>
            <a:off x="3675366" y="5638595"/>
            <a:ext cx="1078074" cy="327033"/>
          </a:xfrm>
          <a:prstGeom prst="roundRect">
            <a:avLst>
              <a:gd name="adj" fmla="val 16667"/>
            </a:avLst>
          </a:prstGeom>
          <a:solidFill>
            <a:schemeClr val="bg2">
              <a:lumMod val="75000"/>
            </a:schemeClr>
          </a:solidFill>
          <a:ln w="12700">
            <a:noFill/>
          </a:ln>
        </p:spPr>
        <p:txBody>
          <a:bodyPr lIns="12700" tIns="12700" rIns="12700" bIns="12700" upright="1"/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l-GR" altLang="zh-CN" sz="1400" b="1" kern="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Times New Roman"/>
                <a:cs typeface="Times New Roman"/>
                <a:sym typeface="Times New Roman"/>
              </a:rPr>
              <a:t>Χαμη</a:t>
            </a:r>
            <a:r>
              <a:rPr lang="en-US" altLang="zh-CN" sz="1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Times New Roman"/>
                <a:cs typeface="Times New Roman"/>
                <a:sym typeface="Times New Roman"/>
              </a:rPr>
              <a:t>λ</a:t>
            </a:r>
            <a:r>
              <a:rPr lang="el-GR" altLang="zh-CN" sz="1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Times New Roman"/>
                <a:cs typeface="Times New Roman"/>
                <a:sym typeface="Times New Roman"/>
              </a:rPr>
              <a:t>ό</a:t>
            </a:r>
            <a:r>
              <a:rPr lang="en-US" altLang="zh-CN" sz="1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Times New Roman"/>
                <a:cs typeface="Times New Roman"/>
                <a:sym typeface="Times New Roman"/>
              </a:rPr>
              <a:t> </a:t>
            </a:r>
          </a:p>
        </p:txBody>
      </p:sp>
      <p:sp>
        <p:nvSpPr>
          <p:cNvPr id="29" name="AutoShape 48">
            <a:extLst>
              <a:ext uri="{FF2B5EF4-FFF2-40B4-BE49-F238E27FC236}">
                <a16:creationId xmlns:a16="http://schemas.microsoft.com/office/drawing/2014/main" xmlns="" id="{E1365001-EB93-48BB-9719-027B8BB5898D}"/>
              </a:ext>
            </a:extLst>
          </p:cNvPr>
          <p:cNvSpPr/>
          <p:nvPr/>
        </p:nvSpPr>
        <p:spPr>
          <a:xfrm>
            <a:off x="8594723" y="5643285"/>
            <a:ext cx="1078074" cy="327033"/>
          </a:xfrm>
          <a:prstGeom prst="roundRect">
            <a:avLst>
              <a:gd name="adj" fmla="val 16667"/>
            </a:avLst>
          </a:prstGeom>
          <a:solidFill>
            <a:schemeClr val="bg2">
              <a:lumMod val="75000"/>
            </a:schemeClr>
          </a:solidFill>
          <a:ln w="12700">
            <a:noFill/>
          </a:ln>
        </p:spPr>
        <p:txBody>
          <a:bodyPr lIns="12700" tIns="12700" rIns="12700" bIns="12700" upright="1"/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l-GR" altLang="zh-CN" sz="1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Times New Roman"/>
                <a:cs typeface="Times New Roman"/>
                <a:sym typeface="Times New Roman"/>
              </a:rPr>
              <a:t>Υψηλό</a:t>
            </a:r>
            <a:r>
              <a:rPr lang="en-US" altLang="zh-CN" sz="1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Times New Roman"/>
                <a:cs typeface="Times New Roman"/>
                <a:sym typeface="Times New Roman"/>
              </a:rPr>
              <a:t> </a:t>
            </a:r>
            <a:endParaRPr lang="en-US" altLang="zh-CN" sz="1400" b="1" kern="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" name="AutoShape 48">
            <a:extLst>
              <a:ext uri="{FF2B5EF4-FFF2-40B4-BE49-F238E27FC236}">
                <a16:creationId xmlns:a16="http://schemas.microsoft.com/office/drawing/2014/main" xmlns="" id="{567C4F0A-111D-4B10-9D55-4F513074D18A}"/>
              </a:ext>
            </a:extLst>
          </p:cNvPr>
          <p:cNvSpPr/>
          <p:nvPr/>
        </p:nvSpPr>
        <p:spPr>
          <a:xfrm>
            <a:off x="2018645" y="2022185"/>
            <a:ext cx="848244" cy="327033"/>
          </a:xfrm>
          <a:prstGeom prst="roundRect">
            <a:avLst>
              <a:gd name="adj" fmla="val 16667"/>
            </a:avLst>
          </a:prstGeom>
          <a:solidFill>
            <a:schemeClr val="bg2">
              <a:lumMod val="75000"/>
            </a:schemeClr>
          </a:solidFill>
          <a:ln w="12700">
            <a:noFill/>
          </a:ln>
        </p:spPr>
        <p:txBody>
          <a:bodyPr lIns="12700" tIns="12700" rIns="12700" bIns="12700" upright="1"/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l-GR" altLang="zh-CN" sz="1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Times New Roman"/>
                <a:cs typeface="Times New Roman"/>
                <a:sym typeface="Times New Roman"/>
              </a:rPr>
              <a:t>Μεγάλη</a:t>
            </a:r>
            <a:r>
              <a:rPr lang="en-US" altLang="zh-CN" sz="1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Times New Roman"/>
                <a:cs typeface="Times New Roman"/>
                <a:sym typeface="Times New Roman"/>
              </a:rPr>
              <a:t> </a:t>
            </a:r>
          </a:p>
        </p:txBody>
      </p:sp>
      <p:sp>
        <p:nvSpPr>
          <p:cNvPr id="32" name="AutoShape 48">
            <a:extLst>
              <a:ext uri="{FF2B5EF4-FFF2-40B4-BE49-F238E27FC236}">
                <a16:creationId xmlns:a16="http://schemas.microsoft.com/office/drawing/2014/main" xmlns="" id="{66455D81-B051-44A8-B3AE-AE049D4447B3}"/>
              </a:ext>
            </a:extLst>
          </p:cNvPr>
          <p:cNvSpPr/>
          <p:nvPr/>
        </p:nvSpPr>
        <p:spPr>
          <a:xfrm>
            <a:off x="2018645" y="5633260"/>
            <a:ext cx="848244" cy="327033"/>
          </a:xfrm>
          <a:prstGeom prst="roundRect">
            <a:avLst>
              <a:gd name="adj" fmla="val 16667"/>
            </a:avLst>
          </a:prstGeom>
          <a:solidFill>
            <a:schemeClr val="bg2">
              <a:lumMod val="75000"/>
            </a:schemeClr>
          </a:solidFill>
          <a:ln w="12700">
            <a:noFill/>
          </a:ln>
        </p:spPr>
        <p:txBody>
          <a:bodyPr lIns="12700" tIns="12700" rIns="12700" bIns="12700" upright="1"/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l-GR" altLang="zh-CN" sz="1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Times New Roman"/>
                <a:cs typeface="Times New Roman"/>
                <a:sym typeface="Times New Roman"/>
              </a:rPr>
              <a:t>Μικρή</a:t>
            </a:r>
            <a:r>
              <a:rPr lang="en-US" altLang="zh-CN" sz="1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Times New Roman"/>
                <a:cs typeface="Times New Roman"/>
                <a:sym typeface="Times New Roman"/>
              </a:rPr>
              <a:t> </a:t>
            </a:r>
          </a:p>
        </p:txBody>
      </p:sp>
      <p:sp>
        <p:nvSpPr>
          <p:cNvPr id="33" name="AutoShape 48">
            <a:extLst>
              <a:ext uri="{FF2B5EF4-FFF2-40B4-BE49-F238E27FC236}">
                <a16:creationId xmlns:a16="http://schemas.microsoft.com/office/drawing/2014/main" xmlns="" id="{30472AB0-2651-4AFB-910F-5AD7EFA5365A}"/>
              </a:ext>
            </a:extLst>
          </p:cNvPr>
          <p:cNvSpPr/>
          <p:nvPr/>
        </p:nvSpPr>
        <p:spPr>
          <a:xfrm rot="16200000">
            <a:off x="206991" y="3503707"/>
            <a:ext cx="2354413" cy="58034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noFill/>
          </a:ln>
        </p:spPr>
        <p:txBody>
          <a:bodyPr vert="vert270" lIns="12700" tIns="12700" rIns="12700" bIns="12700" upright="1"/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l-GR" altLang="zh-CN" sz="16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  <a:cs typeface="Times New Roman"/>
                <a:sym typeface="Times New Roman"/>
              </a:rPr>
              <a:t>Απαιτούμενη ποσότητα</a:t>
            </a: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l-GR" altLang="zh-CN" sz="16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  <a:cs typeface="Times New Roman"/>
                <a:sym typeface="Times New Roman"/>
              </a:rPr>
              <a:t>Οριζόντιου συντονισμού</a:t>
            </a:r>
            <a:endParaRPr lang="en-US" altLang="zh-CN" sz="1600" b="1" kern="1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" name="Διάγραμμα ροής: Γραμμή σύνδεσης 12">
            <a:extLst>
              <a:ext uri="{FF2B5EF4-FFF2-40B4-BE49-F238E27FC236}">
                <a16:creationId xmlns:a16="http://schemas.microsoft.com/office/drawing/2014/main" xmlns="" id="{7913E99B-F0D9-4451-9312-83D0B3B1BC58}"/>
              </a:ext>
            </a:extLst>
          </p:cNvPr>
          <p:cNvSpPr/>
          <p:nvPr/>
        </p:nvSpPr>
        <p:spPr>
          <a:xfrm>
            <a:off x="3583596" y="4083183"/>
            <a:ext cx="605407" cy="551295"/>
          </a:xfrm>
          <a:prstGeom prst="flowChartConnector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4" name="Διάγραμμα ροής: Γραμμή σύνδεσης 33">
            <a:extLst>
              <a:ext uri="{FF2B5EF4-FFF2-40B4-BE49-F238E27FC236}">
                <a16:creationId xmlns:a16="http://schemas.microsoft.com/office/drawing/2014/main" xmlns="" id="{20FE7095-7CEE-4099-B34F-7CD52B5F4505}"/>
              </a:ext>
            </a:extLst>
          </p:cNvPr>
          <p:cNvSpPr/>
          <p:nvPr/>
        </p:nvSpPr>
        <p:spPr>
          <a:xfrm>
            <a:off x="4780289" y="3553456"/>
            <a:ext cx="605407" cy="551295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5" name="Διάγραμμα ροής: Γραμμή σύνδεσης 34">
            <a:extLst>
              <a:ext uri="{FF2B5EF4-FFF2-40B4-BE49-F238E27FC236}">
                <a16:creationId xmlns:a16="http://schemas.microsoft.com/office/drawing/2014/main" xmlns="" id="{89A079BC-C87A-45AD-A065-A024DE3A8881}"/>
              </a:ext>
            </a:extLst>
          </p:cNvPr>
          <p:cNvSpPr/>
          <p:nvPr/>
        </p:nvSpPr>
        <p:spPr>
          <a:xfrm>
            <a:off x="5976982" y="3135914"/>
            <a:ext cx="605407" cy="551295"/>
          </a:xfrm>
          <a:prstGeom prst="flowChart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6" name="Διάγραμμα ροής: Γραμμή σύνδεσης 35">
            <a:extLst>
              <a:ext uri="{FF2B5EF4-FFF2-40B4-BE49-F238E27FC236}">
                <a16:creationId xmlns:a16="http://schemas.microsoft.com/office/drawing/2014/main" xmlns="" id="{53DA830B-4710-4C27-ADC5-6FA3AAB88E70}"/>
              </a:ext>
            </a:extLst>
          </p:cNvPr>
          <p:cNvSpPr/>
          <p:nvPr/>
        </p:nvSpPr>
        <p:spPr>
          <a:xfrm>
            <a:off x="7159554" y="2608271"/>
            <a:ext cx="605407" cy="551295"/>
          </a:xfrm>
          <a:prstGeom prst="flowChartConnector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7" name="Διάγραμμα ροής: Γραμμή σύνδεσης 36">
            <a:extLst>
              <a:ext uri="{FF2B5EF4-FFF2-40B4-BE49-F238E27FC236}">
                <a16:creationId xmlns:a16="http://schemas.microsoft.com/office/drawing/2014/main" xmlns="" id="{2BD89936-0414-449B-AA1C-ADCDB18A1AB2}"/>
              </a:ext>
            </a:extLst>
          </p:cNvPr>
          <p:cNvSpPr/>
          <p:nvPr/>
        </p:nvSpPr>
        <p:spPr>
          <a:xfrm>
            <a:off x="8293172" y="2181455"/>
            <a:ext cx="605407" cy="551295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" name="AutoShape 48">
            <a:extLst>
              <a:ext uri="{FF2B5EF4-FFF2-40B4-BE49-F238E27FC236}">
                <a16:creationId xmlns:a16="http://schemas.microsoft.com/office/drawing/2014/main" xmlns="" id="{641FDEF5-7B70-432B-A34D-DCC066A5A9AF}"/>
              </a:ext>
            </a:extLst>
          </p:cNvPr>
          <p:cNvSpPr/>
          <p:nvPr/>
        </p:nvSpPr>
        <p:spPr>
          <a:xfrm>
            <a:off x="4780289" y="4140334"/>
            <a:ext cx="1489670" cy="32703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noFill/>
          </a:ln>
        </p:spPr>
        <p:txBody>
          <a:bodyPr lIns="12700" tIns="12700" rIns="12700" bIns="12700" upright="1"/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l-GR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ea typeface="Times New Roman"/>
                <a:cs typeface="Times New Roman"/>
                <a:sym typeface="Times New Roman"/>
              </a:rPr>
              <a:t>Άμεση επαφή</a:t>
            </a:r>
            <a:endParaRPr lang="en-US" altLang="zh-CN" sz="1400" kern="100" dirty="0">
              <a:solidFill>
                <a:schemeClr val="tx1">
                  <a:lumMod val="85000"/>
                  <a:lumOff val="15000"/>
                </a:schemeClr>
              </a:solidFill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" name="AutoShape 48">
            <a:extLst>
              <a:ext uri="{FF2B5EF4-FFF2-40B4-BE49-F238E27FC236}">
                <a16:creationId xmlns:a16="http://schemas.microsoft.com/office/drawing/2014/main" xmlns="" id="{414F7A0C-F766-4659-8FF9-DAAA7384BE55}"/>
              </a:ext>
            </a:extLst>
          </p:cNvPr>
          <p:cNvSpPr/>
          <p:nvPr/>
        </p:nvSpPr>
        <p:spPr>
          <a:xfrm>
            <a:off x="5967451" y="3722792"/>
            <a:ext cx="1632338" cy="32703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noFill/>
          </a:ln>
        </p:spPr>
        <p:txBody>
          <a:bodyPr lIns="12700" tIns="12700" rIns="12700" bIns="12700" upright="1"/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l-GR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ea typeface="Times New Roman"/>
                <a:cs typeface="Times New Roman"/>
                <a:sym typeface="Times New Roman"/>
              </a:rPr>
              <a:t>Ειδικές μονάδες</a:t>
            </a:r>
            <a:endParaRPr lang="en-US" altLang="zh-CN" sz="1400" kern="100" dirty="0">
              <a:solidFill>
                <a:schemeClr val="tx1">
                  <a:lumMod val="85000"/>
                  <a:lumOff val="15000"/>
                </a:schemeClr>
              </a:solidFill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" name="AutoShape 48">
            <a:extLst>
              <a:ext uri="{FF2B5EF4-FFF2-40B4-BE49-F238E27FC236}">
                <a16:creationId xmlns:a16="http://schemas.microsoft.com/office/drawing/2014/main" xmlns="" id="{236950A0-03FA-441E-89C9-915489E3E0BC}"/>
              </a:ext>
            </a:extLst>
          </p:cNvPr>
          <p:cNvSpPr/>
          <p:nvPr/>
        </p:nvSpPr>
        <p:spPr>
          <a:xfrm>
            <a:off x="6783620" y="3167500"/>
            <a:ext cx="2393386" cy="32703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noFill/>
          </a:ln>
        </p:spPr>
        <p:txBody>
          <a:bodyPr lIns="12700" tIns="12700" rIns="12700" bIns="12700" upright="1"/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l-GR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ea typeface="Times New Roman"/>
                <a:cs typeface="Times New Roman"/>
                <a:sym typeface="Times New Roman"/>
              </a:rPr>
              <a:t>Συντονιστές πλήρους απασχόλησης</a:t>
            </a:r>
            <a:endParaRPr lang="en-US" altLang="zh-CN" sz="1400" kern="100" dirty="0">
              <a:solidFill>
                <a:schemeClr val="tx1">
                  <a:lumMod val="85000"/>
                  <a:lumOff val="15000"/>
                </a:schemeClr>
              </a:solidFill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" name="AutoShape 48">
            <a:extLst>
              <a:ext uri="{FF2B5EF4-FFF2-40B4-BE49-F238E27FC236}">
                <a16:creationId xmlns:a16="http://schemas.microsoft.com/office/drawing/2014/main" xmlns="" id="{DC285C4D-9199-4779-A601-46AFB7D42FCA}"/>
              </a:ext>
            </a:extLst>
          </p:cNvPr>
          <p:cNvSpPr/>
          <p:nvPr/>
        </p:nvSpPr>
        <p:spPr>
          <a:xfrm>
            <a:off x="8437402" y="2764743"/>
            <a:ext cx="922354" cy="32703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noFill/>
          </a:ln>
        </p:spPr>
        <p:txBody>
          <a:bodyPr lIns="12700" tIns="12700" rIns="12700" bIns="12700" upright="1"/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l-GR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ea typeface="Times New Roman"/>
                <a:cs typeface="Times New Roman"/>
                <a:sym typeface="Times New Roman"/>
              </a:rPr>
              <a:t>Ομάδες</a:t>
            </a:r>
            <a:endParaRPr lang="en-US" altLang="zh-CN" sz="1400" kern="100" dirty="0">
              <a:solidFill>
                <a:schemeClr val="tx1">
                  <a:lumMod val="85000"/>
                  <a:lumOff val="15000"/>
                </a:schemeClr>
              </a:solidFill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6" name="AutoShape 48">
            <a:extLst>
              <a:ext uri="{FF2B5EF4-FFF2-40B4-BE49-F238E27FC236}">
                <a16:creationId xmlns:a16="http://schemas.microsoft.com/office/drawing/2014/main" xmlns="" id="{CEC8FF82-1A36-41F1-8E6B-BFF287CBC724}"/>
              </a:ext>
            </a:extLst>
          </p:cNvPr>
          <p:cNvSpPr/>
          <p:nvPr/>
        </p:nvSpPr>
        <p:spPr>
          <a:xfrm>
            <a:off x="3658325" y="6373075"/>
            <a:ext cx="5680988" cy="32703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noFill/>
          </a:ln>
        </p:spPr>
        <p:txBody>
          <a:bodyPr lIns="12700" tIns="12700" rIns="12700" bIns="12700" upright="1"/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l-GR" altLang="zh-CN" sz="16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/>
                <a:sym typeface="Times New Roman"/>
              </a:rPr>
              <a:t>Κόστος συντονισμού σε χρόνο &amp; σε ανθρώπινους πόρους</a:t>
            </a:r>
            <a:endParaRPr lang="en-US" altLang="zh-CN" sz="1600" b="1" kern="1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548683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Ορθογώνιο 15">
            <a:extLst>
              <a:ext uri="{FF2B5EF4-FFF2-40B4-BE49-F238E27FC236}">
                <a16:creationId xmlns:a16="http://schemas.microsoft.com/office/drawing/2014/main" xmlns="" id="{E43DF70A-3D57-475C-968E-6C5585BBCE00}"/>
              </a:ext>
            </a:extLst>
          </p:cNvPr>
          <p:cNvSpPr/>
          <p:nvPr/>
        </p:nvSpPr>
        <p:spPr>
          <a:xfrm>
            <a:off x="7746237" y="3285539"/>
            <a:ext cx="3266801" cy="5992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12" name="Ορθογώνιο 11">
            <a:extLst>
              <a:ext uri="{FF2B5EF4-FFF2-40B4-BE49-F238E27FC236}">
                <a16:creationId xmlns:a16="http://schemas.microsoft.com/office/drawing/2014/main" xmlns="" id="{CC71E7C5-5645-4000-9BA2-CFEAF9261B46}"/>
              </a:ext>
            </a:extLst>
          </p:cNvPr>
          <p:cNvSpPr/>
          <p:nvPr/>
        </p:nvSpPr>
        <p:spPr>
          <a:xfrm>
            <a:off x="7741171" y="526992"/>
            <a:ext cx="3251200" cy="6564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86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Ορθογώνιο 5">
            <a:extLst>
              <a:ext uri="{FF2B5EF4-FFF2-40B4-BE49-F238E27FC236}">
                <a16:creationId xmlns:a16="http://schemas.microsoft.com/office/drawing/2014/main" xmlns="" id="{FB57DB3B-1288-44BD-821B-1565A9C200AC}"/>
              </a:ext>
            </a:extLst>
          </p:cNvPr>
          <p:cNvSpPr/>
          <p:nvPr/>
        </p:nvSpPr>
        <p:spPr>
          <a:xfrm>
            <a:off x="3783262" y="526992"/>
            <a:ext cx="3251200" cy="65648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F2B4237-7347-48E1-9050-644E0B2A3E4F}"/>
              </a:ext>
            </a:extLst>
          </p:cNvPr>
          <p:cNvSpPr txBox="1"/>
          <p:nvPr/>
        </p:nvSpPr>
        <p:spPr>
          <a:xfrm>
            <a:off x="3872162" y="697417"/>
            <a:ext cx="3073400" cy="33855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Μικρή Αβεβαιότητα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C0C5DD2-022C-46D5-89BF-D6F03F6C4322}"/>
              </a:ext>
            </a:extLst>
          </p:cNvPr>
          <p:cNvSpPr txBox="1"/>
          <p:nvPr/>
        </p:nvSpPr>
        <p:spPr>
          <a:xfrm>
            <a:off x="7771698" y="697417"/>
            <a:ext cx="3208377" cy="33855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Μικρή έως Μέτρια Αβεβαιότητα</a:t>
            </a:r>
          </a:p>
        </p:txBody>
      </p:sp>
      <p:sp>
        <p:nvSpPr>
          <p:cNvPr id="13" name="Ορθογώνιο 12">
            <a:extLst>
              <a:ext uri="{FF2B5EF4-FFF2-40B4-BE49-F238E27FC236}">
                <a16:creationId xmlns:a16="http://schemas.microsoft.com/office/drawing/2014/main" xmlns="" id="{2967B374-D555-4FD8-9AA4-A48E15A70A2B}"/>
              </a:ext>
            </a:extLst>
          </p:cNvPr>
          <p:cNvSpPr/>
          <p:nvPr/>
        </p:nvSpPr>
        <p:spPr>
          <a:xfrm>
            <a:off x="3783262" y="3243290"/>
            <a:ext cx="3251200" cy="63338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1B3AE45-88B2-4EC4-BBB7-8625AA379055}"/>
              </a:ext>
            </a:extLst>
          </p:cNvPr>
          <p:cNvSpPr txBox="1"/>
          <p:nvPr/>
        </p:nvSpPr>
        <p:spPr>
          <a:xfrm>
            <a:off x="3804512" y="3360271"/>
            <a:ext cx="3141050" cy="338554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Μέτρια έως Μεγάλη Αβεβαιότητα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E9D3630-9B03-40F8-84EB-7EE00BA1584C}"/>
              </a:ext>
            </a:extLst>
          </p:cNvPr>
          <p:cNvSpPr txBox="1"/>
          <p:nvPr/>
        </p:nvSpPr>
        <p:spPr>
          <a:xfrm>
            <a:off x="8096393" y="3360271"/>
            <a:ext cx="2606476" cy="33855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Μεγάλη Αβεβαιότητα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D5722289-2A15-4014-B2FF-4245A6858276}"/>
              </a:ext>
            </a:extLst>
          </p:cNvPr>
          <p:cNvSpPr txBox="1"/>
          <p:nvPr/>
        </p:nvSpPr>
        <p:spPr>
          <a:xfrm>
            <a:off x="3783262" y="1213338"/>
            <a:ext cx="3251200" cy="2031325"/>
          </a:xfrm>
          <a:prstGeom prst="rect">
            <a:avLst/>
          </a:prstGeom>
          <a:solidFill>
            <a:schemeClr val="bg1"/>
          </a:solidFill>
          <a:ln w="19050">
            <a:solidFill>
              <a:schemeClr val="bg2">
                <a:lumMod val="5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l-GR" sz="1400" b="1" dirty="0"/>
              <a:t>Μηχανιστική δομή, επίσημη,</a:t>
            </a:r>
          </a:p>
          <a:p>
            <a:r>
              <a:rPr lang="el-GR" sz="1400" b="1" dirty="0"/>
              <a:t>         κεντρικά ελεγχόμενη</a:t>
            </a:r>
          </a:p>
          <a:p>
            <a:endParaRPr lang="el-GR" sz="1400" b="1" dirty="0"/>
          </a:p>
          <a:p>
            <a:pPr marL="342900" indent="-342900">
              <a:buAutoNum type="arabicPeriod" startAt="2"/>
            </a:pPr>
            <a:r>
              <a:rPr lang="el-GR" sz="1400" b="1" dirty="0"/>
              <a:t>Λίγα τμήματα</a:t>
            </a:r>
          </a:p>
          <a:p>
            <a:pPr marL="342900" indent="-342900">
              <a:buAutoNum type="arabicPeriod" startAt="2"/>
            </a:pPr>
            <a:endParaRPr lang="el-GR" sz="1400" b="1" dirty="0"/>
          </a:p>
          <a:p>
            <a:pPr marL="342900" indent="-342900">
              <a:buAutoNum type="arabicPeriod" startAt="2"/>
            </a:pPr>
            <a:r>
              <a:rPr lang="el-GR" sz="1400" b="1" dirty="0"/>
              <a:t>Δεν υπάρχουν ρόλοι ενοποίησης</a:t>
            </a:r>
          </a:p>
          <a:p>
            <a:pPr marL="342900" indent="-342900">
              <a:buAutoNum type="arabicPeriod" startAt="2"/>
            </a:pPr>
            <a:endParaRPr lang="el-GR" sz="1400" b="1" dirty="0"/>
          </a:p>
          <a:p>
            <a:pPr marL="342900" indent="-342900">
              <a:buAutoNum type="arabicPeriod" startAt="2"/>
            </a:pPr>
            <a:r>
              <a:rPr lang="el-GR" sz="1400" b="1" dirty="0"/>
              <a:t>Προσανατολισμός σε τρέχουσες λειτουργίες </a:t>
            </a:r>
          </a:p>
        </p:txBody>
      </p:sp>
      <p:cxnSp>
        <p:nvCxnSpPr>
          <p:cNvPr id="22" name="Ευθεία γραμμή σύνδεσης 21">
            <a:extLst>
              <a:ext uri="{FF2B5EF4-FFF2-40B4-BE49-F238E27FC236}">
                <a16:creationId xmlns:a16="http://schemas.microsoft.com/office/drawing/2014/main" xmlns="" id="{E3769DB4-FE39-4D7C-A1C3-6DC68857B2DF}"/>
              </a:ext>
            </a:extLst>
          </p:cNvPr>
          <p:cNvCxnSpPr/>
          <p:nvPr/>
        </p:nvCxnSpPr>
        <p:spPr>
          <a:xfrm>
            <a:off x="3804512" y="6337316"/>
            <a:ext cx="715482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Ευθεία γραμμή σύνδεσης 23">
            <a:extLst>
              <a:ext uri="{FF2B5EF4-FFF2-40B4-BE49-F238E27FC236}">
                <a16:creationId xmlns:a16="http://schemas.microsoft.com/office/drawing/2014/main" xmlns="" id="{999C1089-2C18-405C-8B6D-3B2D873F6AE1}"/>
              </a:ext>
            </a:extLst>
          </p:cNvPr>
          <p:cNvCxnSpPr>
            <a:cxnSpLocks/>
          </p:cNvCxnSpPr>
          <p:nvPr/>
        </p:nvCxnSpPr>
        <p:spPr>
          <a:xfrm flipV="1">
            <a:off x="3587583" y="560599"/>
            <a:ext cx="0" cy="55960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23A564F-435E-4BBA-91FA-083710D1E813}"/>
              </a:ext>
            </a:extLst>
          </p:cNvPr>
          <p:cNvSpPr txBox="1"/>
          <p:nvPr/>
        </p:nvSpPr>
        <p:spPr>
          <a:xfrm>
            <a:off x="3329684" y="6399612"/>
            <a:ext cx="141277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Απλό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BE45AD5F-FE3E-49D1-B849-9D2FAA9A7031}"/>
              </a:ext>
            </a:extLst>
          </p:cNvPr>
          <p:cNvSpPr txBox="1"/>
          <p:nvPr/>
        </p:nvSpPr>
        <p:spPr>
          <a:xfrm>
            <a:off x="9636219" y="6392048"/>
            <a:ext cx="156855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Πολύπλοκο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CE86571D-58E4-4B0A-95C5-25950EEC138D}"/>
              </a:ext>
            </a:extLst>
          </p:cNvPr>
          <p:cNvSpPr txBox="1"/>
          <p:nvPr/>
        </p:nvSpPr>
        <p:spPr>
          <a:xfrm>
            <a:off x="5735674" y="6407620"/>
            <a:ext cx="34331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Πολυπλοκότητα Περιβάλλοντος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05CDE44C-6572-40A6-B548-FB572CA64898}"/>
              </a:ext>
            </a:extLst>
          </p:cNvPr>
          <p:cNvSpPr txBox="1"/>
          <p:nvPr/>
        </p:nvSpPr>
        <p:spPr>
          <a:xfrm>
            <a:off x="2205999" y="607281"/>
            <a:ext cx="12750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Σταθερό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62DA5316-72FA-41FE-BBDA-C6E8265EA54D}"/>
              </a:ext>
            </a:extLst>
          </p:cNvPr>
          <p:cNvSpPr txBox="1"/>
          <p:nvPr/>
        </p:nvSpPr>
        <p:spPr>
          <a:xfrm>
            <a:off x="2276609" y="5244534"/>
            <a:ext cx="120390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Ασταθές</a:t>
            </a:r>
          </a:p>
          <a:p>
            <a:pPr algn="ctr"/>
            <a:endParaRPr lang="el-GR" sz="16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9FA123BE-56E3-4109-A517-B2C1F1D3F086}"/>
              </a:ext>
            </a:extLst>
          </p:cNvPr>
          <p:cNvSpPr txBox="1"/>
          <p:nvPr/>
        </p:nvSpPr>
        <p:spPr>
          <a:xfrm>
            <a:off x="1835829" y="3260446"/>
            <a:ext cx="1612795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/>
              <a:t>Περιβαλλοντική Αλλαγή</a:t>
            </a:r>
          </a:p>
          <a:p>
            <a:pPr algn="ctr"/>
            <a:endParaRPr lang="el-GR" sz="1600" b="1" dirty="0"/>
          </a:p>
        </p:txBody>
      </p:sp>
      <p:sp>
        <p:nvSpPr>
          <p:cNvPr id="38" name="Βέλος: Δεξιό 37">
            <a:extLst>
              <a:ext uri="{FF2B5EF4-FFF2-40B4-BE49-F238E27FC236}">
                <a16:creationId xmlns:a16="http://schemas.microsoft.com/office/drawing/2014/main" xmlns="" id="{88E75042-59E7-4585-B6C2-EE363AE2BC1E}"/>
              </a:ext>
            </a:extLst>
          </p:cNvPr>
          <p:cNvSpPr/>
          <p:nvPr/>
        </p:nvSpPr>
        <p:spPr>
          <a:xfrm rot="1719226">
            <a:off x="6352241" y="2943287"/>
            <a:ext cx="1641799" cy="846211"/>
          </a:xfrm>
          <a:prstGeom prst="rightArrow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C9759964-5729-4C1B-9388-D53F8A826BC2}"/>
              </a:ext>
            </a:extLst>
          </p:cNvPr>
          <p:cNvSpPr txBox="1"/>
          <p:nvPr/>
        </p:nvSpPr>
        <p:spPr>
          <a:xfrm rot="1689865">
            <a:off x="6444638" y="3168766"/>
            <a:ext cx="1372599" cy="33855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Αβεβαιότητα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5B5DAB9E-1440-4730-914E-9B9496647672}"/>
              </a:ext>
            </a:extLst>
          </p:cNvPr>
          <p:cNvSpPr txBox="1"/>
          <p:nvPr/>
        </p:nvSpPr>
        <p:spPr>
          <a:xfrm>
            <a:off x="7741171" y="1229121"/>
            <a:ext cx="3251200" cy="2031325"/>
          </a:xfrm>
          <a:prstGeom prst="rect">
            <a:avLst/>
          </a:prstGeom>
          <a:solidFill>
            <a:schemeClr val="bg1"/>
          </a:solidFill>
          <a:ln w="19050">
            <a:solidFill>
              <a:schemeClr val="bg2">
                <a:lumMod val="5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l-GR" sz="1400" b="1" dirty="0"/>
              <a:t>Μηχανιστική δομή, επίσημη,</a:t>
            </a:r>
          </a:p>
          <a:p>
            <a:r>
              <a:rPr lang="el-GR" sz="1400" b="1" dirty="0"/>
              <a:t>         κεντρικά ελεγχόμενη</a:t>
            </a:r>
          </a:p>
          <a:p>
            <a:endParaRPr lang="el-GR" sz="1400" b="1" dirty="0"/>
          </a:p>
          <a:p>
            <a:pPr marL="342900" indent="-342900">
              <a:buAutoNum type="arabicPeriod" startAt="2"/>
            </a:pPr>
            <a:r>
              <a:rPr lang="el-GR" sz="1400" b="1" dirty="0"/>
              <a:t>Πολλά τμήματα, κάποια </a:t>
            </a:r>
            <a:r>
              <a:rPr lang="el-GR" sz="1400" b="1" dirty="0" err="1"/>
              <a:t>διεπαφή</a:t>
            </a:r>
            <a:endParaRPr lang="el-GR" sz="1400" b="1" dirty="0"/>
          </a:p>
          <a:p>
            <a:pPr marL="342900" indent="-342900">
              <a:buAutoNum type="arabicPeriod" startAt="2"/>
            </a:pPr>
            <a:endParaRPr lang="el-GR" sz="1400" b="1" dirty="0"/>
          </a:p>
          <a:p>
            <a:pPr marL="342900" indent="-342900">
              <a:buAutoNum type="arabicPeriod" startAt="2"/>
            </a:pPr>
            <a:r>
              <a:rPr lang="el-GR" sz="1400" b="1" dirty="0"/>
              <a:t>Λίγοι ρόλοι ενοποίησης</a:t>
            </a:r>
          </a:p>
          <a:p>
            <a:pPr marL="342900" indent="-342900">
              <a:buAutoNum type="arabicPeriod" startAt="2"/>
            </a:pPr>
            <a:endParaRPr lang="el-GR" sz="1400" b="1" dirty="0"/>
          </a:p>
          <a:p>
            <a:pPr marL="342900" indent="-342900">
              <a:buAutoNum type="arabicPeriod" startAt="2"/>
            </a:pPr>
            <a:r>
              <a:rPr lang="el-GR" sz="1400" b="1" dirty="0"/>
              <a:t>Κάποιος προγραμματισμός</a:t>
            </a:r>
          </a:p>
          <a:p>
            <a:pPr marL="342900" indent="-342900">
              <a:buAutoNum type="arabicPeriod" startAt="2"/>
            </a:pPr>
            <a:endParaRPr lang="el-GR" sz="1400" b="1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C8AF601B-20C5-48CC-8EC0-DC49C5C45402}"/>
              </a:ext>
            </a:extLst>
          </p:cNvPr>
          <p:cNvSpPr txBox="1"/>
          <p:nvPr/>
        </p:nvSpPr>
        <p:spPr>
          <a:xfrm>
            <a:off x="3783262" y="3909874"/>
            <a:ext cx="3251200" cy="2246769"/>
          </a:xfrm>
          <a:prstGeom prst="rect">
            <a:avLst/>
          </a:prstGeom>
          <a:solidFill>
            <a:schemeClr val="bg1"/>
          </a:solidFill>
          <a:ln w="19050">
            <a:solidFill>
              <a:schemeClr val="bg2">
                <a:lumMod val="5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l-GR" sz="1400" b="1" dirty="0"/>
              <a:t>Οργανική δομή, ομαδική εργασία: συμμετοχική, αποκεντρωμένη</a:t>
            </a:r>
          </a:p>
          <a:p>
            <a:endParaRPr lang="el-GR" sz="1400" b="1" dirty="0"/>
          </a:p>
          <a:p>
            <a:pPr marL="342900" indent="-342900">
              <a:buAutoNum type="arabicPeriod" startAt="2"/>
            </a:pPr>
            <a:r>
              <a:rPr lang="el-GR" sz="1400" b="1" dirty="0"/>
              <a:t>Λίγα τμήματα, αρκετή </a:t>
            </a:r>
            <a:r>
              <a:rPr lang="el-GR" sz="1400" b="1" dirty="0" err="1"/>
              <a:t>διεπαφή</a:t>
            </a:r>
            <a:endParaRPr lang="el-GR" sz="1400" b="1" dirty="0"/>
          </a:p>
          <a:p>
            <a:pPr marL="342900" indent="-342900">
              <a:buAutoNum type="arabicPeriod" startAt="2"/>
            </a:pPr>
            <a:endParaRPr lang="el-GR" sz="1400" b="1" dirty="0"/>
          </a:p>
          <a:p>
            <a:pPr marL="342900" indent="-342900">
              <a:buAutoNum type="arabicPeriod" startAt="2"/>
            </a:pPr>
            <a:r>
              <a:rPr lang="el-GR" sz="1400" b="1" dirty="0"/>
              <a:t>Λίγοι ρόλοι ενοποίησης</a:t>
            </a:r>
          </a:p>
          <a:p>
            <a:pPr marL="342900" indent="-342900">
              <a:buAutoNum type="arabicPeriod" startAt="2"/>
            </a:pPr>
            <a:endParaRPr lang="el-GR" sz="1400" b="1" dirty="0"/>
          </a:p>
          <a:p>
            <a:pPr marL="342900" indent="-342900">
              <a:buAutoNum type="arabicPeriod" startAt="2"/>
            </a:pPr>
            <a:r>
              <a:rPr lang="el-GR" sz="1400" b="1" dirty="0"/>
              <a:t>Προσανατολισμός στον προγραμματισμό, γρήγορη αντίδραση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2381DE8F-BA26-4346-970B-6ADEA0290697}"/>
              </a:ext>
            </a:extLst>
          </p:cNvPr>
          <p:cNvSpPr txBox="1"/>
          <p:nvPr/>
        </p:nvSpPr>
        <p:spPr>
          <a:xfrm>
            <a:off x="7761839" y="3909874"/>
            <a:ext cx="3251200" cy="2462213"/>
          </a:xfrm>
          <a:prstGeom prst="rect">
            <a:avLst/>
          </a:prstGeom>
          <a:solidFill>
            <a:schemeClr val="bg1"/>
          </a:solidFill>
          <a:ln w="19050">
            <a:solidFill>
              <a:schemeClr val="bg2">
                <a:lumMod val="5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l-GR" sz="1400" b="1" dirty="0"/>
              <a:t>Οργανική δομή, ομαδική εργασία: συμμετοχική, αποκεντρωμένη</a:t>
            </a:r>
          </a:p>
          <a:p>
            <a:endParaRPr lang="el-GR" sz="1400" b="1" dirty="0"/>
          </a:p>
          <a:p>
            <a:pPr marL="342900" indent="-342900">
              <a:buAutoNum type="arabicPeriod" startAt="2"/>
            </a:pPr>
            <a:r>
              <a:rPr lang="el-GR" sz="1400" b="1" dirty="0"/>
              <a:t>Πολλά τμήματα, διαφοροποιημένα, εκτεταμένη </a:t>
            </a:r>
            <a:r>
              <a:rPr lang="el-GR" sz="1400" b="1" dirty="0" err="1"/>
              <a:t>διεπαφή</a:t>
            </a:r>
            <a:endParaRPr lang="el-GR" sz="1400" b="1" dirty="0"/>
          </a:p>
          <a:p>
            <a:pPr marL="342900" indent="-342900">
              <a:buAutoNum type="arabicPeriod" startAt="2"/>
            </a:pPr>
            <a:endParaRPr lang="el-GR" sz="1400" b="1" dirty="0"/>
          </a:p>
          <a:p>
            <a:pPr marL="342900" indent="-342900">
              <a:buAutoNum type="arabicPeriod" startAt="2"/>
            </a:pPr>
            <a:r>
              <a:rPr lang="el-GR" sz="1400" b="1" dirty="0"/>
              <a:t>Πολλοί ρόλοι ενοποίησης</a:t>
            </a:r>
          </a:p>
          <a:p>
            <a:pPr marL="342900" indent="-342900">
              <a:buAutoNum type="arabicPeriod" startAt="2"/>
            </a:pPr>
            <a:endParaRPr lang="el-GR" sz="1400" b="1" dirty="0"/>
          </a:p>
          <a:p>
            <a:pPr marL="342900" indent="-342900">
              <a:buAutoNum type="arabicPeriod" startAt="2"/>
            </a:pPr>
            <a:r>
              <a:rPr lang="el-GR" sz="1400" b="1" dirty="0"/>
              <a:t>Εκτεταμένος προγραμματισμός, πρόγνωση</a:t>
            </a:r>
            <a:r>
              <a:rPr lang="el-GR" sz="1400" b="1" dirty="0" smtClean="0"/>
              <a:t>, πολύ </a:t>
            </a:r>
            <a:r>
              <a:rPr lang="el-GR" sz="1400" b="1" dirty="0"/>
              <a:t>γρήγορη αντίδραση </a:t>
            </a:r>
          </a:p>
        </p:txBody>
      </p:sp>
      <p:sp>
        <p:nvSpPr>
          <p:cNvPr id="2" name="Βέλος: Πεντάγωνο 1">
            <a:extLst>
              <a:ext uri="{FF2B5EF4-FFF2-40B4-BE49-F238E27FC236}">
                <a16:creationId xmlns:a16="http://schemas.microsoft.com/office/drawing/2014/main" xmlns="" id="{CF540981-E2BC-4DE1-9422-D1340B3EF365}"/>
              </a:ext>
            </a:extLst>
          </p:cNvPr>
          <p:cNvSpPr/>
          <p:nvPr/>
        </p:nvSpPr>
        <p:spPr>
          <a:xfrm>
            <a:off x="229108" y="898245"/>
            <a:ext cx="3104133" cy="1958109"/>
          </a:xfrm>
          <a:prstGeom prst="homePlat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l-GR" b="1" dirty="0"/>
              <a:t>Πλαίσιο συγκυριών  περιβαλλοντικής αβεβαιότητας &amp; αντιδράσεις του οργανισμού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184049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0938" y="406623"/>
            <a:ext cx="11340000" cy="784991"/>
          </a:xfrm>
        </p:spPr>
        <p:txBody>
          <a:bodyPr rtlCol="0"/>
          <a:lstStyle/>
          <a:p>
            <a:r>
              <a:rPr lang="el-GR" sz="2000" b="1" dirty="0"/>
              <a:t>Ομάδες Δυνάμεων του Εξωτερικού Περιβάλλοντος </a:t>
            </a:r>
            <a:br>
              <a:rPr lang="el-GR" sz="2000" b="1" dirty="0"/>
            </a:br>
            <a:r>
              <a:rPr lang="el-GR" sz="2000" b="1" dirty="0"/>
              <a:t>που επιδρούν σε μια Επιχείρηση ή Οργανισμό</a:t>
            </a:r>
            <a:br>
              <a:rPr lang="el-GR" sz="2000" b="1" dirty="0"/>
            </a:br>
            <a:endParaRPr lang="el-GR" sz="2000" b="1" dirty="0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>
          <a:xfrm>
            <a:off x="6330320" y="7064776"/>
            <a:ext cx="4114800" cy="206104"/>
          </a:xfrm>
        </p:spPr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403513" y="6211193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9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825" y="591616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53" name="Γράφημα 52">
            <a:extLst>
              <a:ext uri="{FF2B5EF4-FFF2-40B4-BE49-F238E27FC236}">
                <a16:creationId xmlns:a16="http://schemas.microsoft.com/office/drawing/2014/main" xmlns="" id="{58E82D56-0ADB-4D4D-9EB2-431F8E6275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996241507"/>
              </p:ext>
            </p:extLst>
          </p:nvPr>
        </p:nvGraphicFramePr>
        <p:xfrm>
          <a:off x="5602698" y="2513191"/>
          <a:ext cx="3236834" cy="2802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4" name="Γράφημα 53">
            <a:extLst>
              <a:ext uri="{FF2B5EF4-FFF2-40B4-BE49-F238E27FC236}">
                <a16:creationId xmlns:a16="http://schemas.microsoft.com/office/drawing/2014/main" xmlns="" id="{2FB571CE-F913-405C-A5B4-EBBC62C2D7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4000916285"/>
              </p:ext>
            </p:extLst>
          </p:nvPr>
        </p:nvGraphicFramePr>
        <p:xfrm>
          <a:off x="3387298" y="1365364"/>
          <a:ext cx="2014165" cy="1753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6" name="Text Placeholder 24">
            <a:extLst>
              <a:ext uri="{FF2B5EF4-FFF2-40B4-BE49-F238E27FC236}">
                <a16:creationId xmlns:a16="http://schemas.microsoft.com/office/drawing/2014/main" xmlns="" id="{19D1DC9D-38BB-4CEE-A918-A2090701A377}"/>
              </a:ext>
            </a:extLst>
          </p:cNvPr>
          <p:cNvSpPr txBox="1">
            <a:spLocks/>
          </p:cNvSpPr>
          <p:nvPr/>
        </p:nvSpPr>
        <p:spPr>
          <a:xfrm>
            <a:off x="6330320" y="3429000"/>
            <a:ext cx="1737900" cy="10645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b="1" dirty="0"/>
              <a:t>ΕΠΙΧΕΙΡΗΣΗ</a:t>
            </a:r>
          </a:p>
          <a:p>
            <a:pPr algn="ctr"/>
            <a:r>
              <a:rPr lang="el-GR" sz="1600" b="1" dirty="0"/>
              <a:t>ή</a:t>
            </a:r>
          </a:p>
          <a:p>
            <a:pPr algn="ctr"/>
            <a:r>
              <a:rPr lang="el-GR" sz="1600" b="1" dirty="0"/>
              <a:t>ΟΡΓΑΝΙΣΜΟΣ</a:t>
            </a:r>
            <a:endParaRPr lang="el-GR" sz="1600" dirty="0"/>
          </a:p>
        </p:txBody>
      </p:sp>
      <p:sp>
        <p:nvSpPr>
          <p:cNvPr id="6" name="Ορθογώνιο 5">
            <a:extLst>
              <a:ext uri="{FF2B5EF4-FFF2-40B4-BE49-F238E27FC236}">
                <a16:creationId xmlns:a16="http://schemas.microsoft.com/office/drawing/2014/main" xmlns="" id="{CB7C95C6-F9F3-4BDB-A98A-70C3226DA2B3}"/>
              </a:ext>
            </a:extLst>
          </p:cNvPr>
          <p:cNvSpPr/>
          <p:nvPr/>
        </p:nvSpPr>
        <p:spPr>
          <a:xfrm>
            <a:off x="3730723" y="1980398"/>
            <a:ext cx="13213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Πολιτιστικές Δυνάμεις</a:t>
            </a:r>
          </a:p>
        </p:txBody>
      </p:sp>
      <p:cxnSp>
        <p:nvCxnSpPr>
          <p:cNvPr id="10" name="Ευθύγραμμο βέλος σύνδεσης 9">
            <a:extLst>
              <a:ext uri="{FF2B5EF4-FFF2-40B4-BE49-F238E27FC236}">
                <a16:creationId xmlns:a16="http://schemas.microsoft.com/office/drawing/2014/main" xmlns="" id="{3A616835-ABF5-4973-BAC0-FAFF7272193F}"/>
              </a:ext>
            </a:extLst>
          </p:cNvPr>
          <p:cNvCxnSpPr>
            <a:cxnSpLocks/>
          </p:cNvCxnSpPr>
          <p:nvPr/>
        </p:nvCxnSpPr>
        <p:spPr>
          <a:xfrm flipH="1">
            <a:off x="8387720" y="2697843"/>
            <a:ext cx="732260" cy="348169"/>
          </a:xfrm>
          <a:prstGeom prst="straightConnector1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Γράφημα 17">
            <a:extLst>
              <a:ext uri="{FF2B5EF4-FFF2-40B4-BE49-F238E27FC236}">
                <a16:creationId xmlns:a16="http://schemas.microsoft.com/office/drawing/2014/main" xmlns="" id="{E2EE25B5-6343-4971-82F7-A1D6DB3F30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248089138"/>
              </p:ext>
            </p:extLst>
          </p:nvPr>
        </p:nvGraphicFramePr>
        <p:xfrm>
          <a:off x="8798216" y="1295485"/>
          <a:ext cx="2318230" cy="1893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Ορθογώνιο 18">
            <a:extLst>
              <a:ext uri="{FF2B5EF4-FFF2-40B4-BE49-F238E27FC236}">
                <a16:creationId xmlns:a16="http://schemas.microsoft.com/office/drawing/2014/main" xmlns="" id="{22274A8D-2EB3-4331-85A3-6606B0D10D0A}"/>
              </a:ext>
            </a:extLst>
          </p:cNvPr>
          <p:cNvSpPr/>
          <p:nvPr/>
        </p:nvSpPr>
        <p:spPr>
          <a:xfrm>
            <a:off x="9174827" y="1951481"/>
            <a:ext cx="15650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Ανταγωνιστικές Δυνάμεις</a:t>
            </a:r>
          </a:p>
        </p:txBody>
      </p:sp>
      <p:sp>
        <p:nvSpPr>
          <p:cNvPr id="21" name="Ορθογώνιο 20">
            <a:extLst>
              <a:ext uri="{FF2B5EF4-FFF2-40B4-BE49-F238E27FC236}">
                <a16:creationId xmlns:a16="http://schemas.microsoft.com/office/drawing/2014/main" xmlns="" id="{C76D68C2-7644-48A1-8B61-D1CBEC3C1CE2}"/>
              </a:ext>
            </a:extLst>
          </p:cNvPr>
          <p:cNvSpPr/>
          <p:nvPr/>
        </p:nvSpPr>
        <p:spPr>
          <a:xfrm>
            <a:off x="3733701" y="5319615"/>
            <a:ext cx="13213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Κοινωνικές Δυνάμεις</a:t>
            </a:r>
          </a:p>
        </p:txBody>
      </p:sp>
      <p:sp>
        <p:nvSpPr>
          <p:cNvPr id="23" name="Ορθογώνιο 22">
            <a:extLst>
              <a:ext uri="{FF2B5EF4-FFF2-40B4-BE49-F238E27FC236}">
                <a16:creationId xmlns:a16="http://schemas.microsoft.com/office/drawing/2014/main" xmlns="" id="{88E92263-2D90-4141-8A03-C0DBC2C08774}"/>
              </a:ext>
            </a:extLst>
          </p:cNvPr>
          <p:cNvSpPr/>
          <p:nvPr/>
        </p:nvSpPr>
        <p:spPr>
          <a:xfrm>
            <a:off x="9247773" y="5407010"/>
            <a:ext cx="13213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Πολιτικές Δυνάμεις</a:t>
            </a:r>
          </a:p>
        </p:txBody>
      </p:sp>
      <p:cxnSp>
        <p:nvCxnSpPr>
          <p:cNvPr id="40" name="Ευθύγραμμο βέλος σύνδεσης 39">
            <a:extLst>
              <a:ext uri="{FF2B5EF4-FFF2-40B4-BE49-F238E27FC236}">
                <a16:creationId xmlns:a16="http://schemas.microsoft.com/office/drawing/2014/main" xmlns="" id="{7595540B-31A6-4FCA-9762-8504106C0CC4}"/>
              </a:ext>
            </a:extLst>
          </p:cNvPr>
          <p:cNvCxnSpPr>
            <a:cxnSpLocks/>
          </p:cNvCxnSpPr>
          <p:nvPr/>
        </p:nvCxnSpPr>
        <p:spPr>
          <a:xfrm flipH="1" flipV="1">
            <a:off x="8536565" y="4743758"/>
            <a:ext cx="711208" cy="396752"/>
          </a:xfrm>
          <a:prstGeom prst="straightConnector1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Ευθύγραμμο βέλος σύνδεσης 42">
            <a:extLst>
              <a:ext uri="{FF2B5EF4-FFF2-40B4-BE49-F238E27FC236}">
                <a16:creationId xmlns:a16="http://schemas.microsoft.com/office/drawing/2014/main" xmlns="" id="{A743E891-D8F3-417D-9719-B79BC1A70C79}"/>
              </a:ext>
            </a:extLst>
          </p:cNvPr>
          <p:cNvCxnSpPr>
            <a:cxnSpLocks/>
          </p:cNvCxnSpPr>
          <p:nvPr/>
        </p:nvCxnSpPr>
        <p:spPr>
          <a:xfrm>
            <a:off x="5211989" y="2679097"/>
            <a:ext cx="722545" cy="356296"/>
          </a:xfrm>
          <a:prstGeom prst="straightConnector1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Ευθύγραμμο βέλος σύνδεσης 43">
            <a:extLst>
              <a:ext uri="{FF2B5EF4-FFF2-40B4-BE49-F238E27FC236}">
                <a16:creationId xmlns:a16="http://schemas.microsoft.com/office/drawing/2014/main" xmlns="" id="{671C61D0-3E9C-492F-B28B-70C06C17BFB1}"/>
              </a:ext>
            </a:extLst>
          </p:cNvPr>
          <p:cNvCxnSpPr>
            <a:cxnSpLocks/>
          </p:cNvCxnSpPr>
          <p:nvPr/>
        </p:nvCxnSpPr>
        <p:spPr>
          <a:xfrm flipV="1">
            <a:off x="5248322" y="4749449"/>
            <a:ext cx="721109" cy="377349"/>
          </a:xfrm>
          <a:prstGeom prst="straightConnector1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Γράφημα 44">
            <a:extLst>
              <a:ext uri="{FF2B5EF4-FFF2-40B4-BE49-F238E27FC236}">
                <a16:creationId xmlns:a16="http://schemas.microsoft.com/office/drawing/2014/main" xmlns="" id="{D81D6440-3808-43F1-A27F-E7199713C4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620861190"/>
              </p:ext>
            </p:extLst>
          </p:nvPr>
        </p:nvGraphicFramePr>
        <p:xfrm>
          <a:off x="8798216" y="4743758"/>
          <a:ext cx="2318230" cy="1893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6" name="Γράφημα 45">
            <a:extLst>
              <a:ext uri="{FF2B5EF4-FFF2-40B4-BE49-F238E27FC236}">
                <a16:creationId xmlns:a16="http://schemas.microsoft.com/office/drawing/2014/main" xmlns="" id="{0480ECCF-9BDF-4134-AC75-C6101CE9AD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4014332041"/>
              </p:ext>
            </p:extLst>
          </p:nvPr>
        </p:nvGraphicFramePr>
        <p:xfrm>
          <a:off x="3227325" y="1309584"/>
          <a:ext cx="2318230" cy="1893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47" name="Γράφημα 46">
            <a:extLst>
              <a:ext uri="{FF2B5EF4-FFF2-40B4-BE49-F238E27FC236}">
                <a16:creationId xmlns:a16="http://schemas.microsoft.com/office/drawing/2014/main" xmlns="" id="{F5A97DB4-30AC-44A5-AF3B-3855138811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519220917"/>
              </p:ext>
            </p:extLst>
          </p:nvPr>
        </p:nvGraphicFramePr>
        <p:xfrm>
          <a:off x="3227325" y="4646288"/>
          <a:ext cx="2318230" cy="1893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xmlns="" val="532939453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Custom 135">
      <a:dk1>
        <a:sysClr val="windowText" lastClr="000000"/>
      </a:dk1>
      <a:lt1>
        <a:srgbClr val="FFFFFF"/>
      </a:lt1>
      <a:dk2>
        <a:srgbClr val="3F3F3F"/>
      </a:dk2>
      <a:lt2>
        <a:srgbClr val="F2F2F2"/>
      </a:lt2>
      <a:accent1>
        <a:srgbClr val="8E40C8"/>
      </a:accent1>
      <a:accent2>
        <a:srgbClr val="D1A458"/>
      </a:accent2>
      <a:accent3>
        <a:srgbClr val="219550"/>
      </a:accent3>
      <a:accent4>
        <a:srgbClr val="5AA2C8"/>
      </a:accent4>
      <a:accent5>
        <a:srgbClr val="D1737B"/>
      </a:accent5>
      <a:accent6>
        <a:srgbClr val="7B7931"/>
      </a:accent6>
      <a:hlink>
        <a:srgbClr val="8E40C8"/>
      </a:hlink>
      <a:folHlink>
        <a:srgbClr val="8E40C8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accent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4524</Words>
  <Application>Microsoft Office PowerPoint</Application>
  <PresentationFormat>Προσαρμογή</PresentationFormat>
  <Paragraphs>1071</Paragraphs>
  <Slides>86</Slides>
  <Notes>77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86</vt:i4>
      </vt:variant>
    </vt:vector>
  </HeadingPairs>
  <TitlesOfParts>
    <vt:vector size="87" baseType="lpstr">
      <vt:lpstr>Θέμα του Office</vt:lpstr>
      <vt:lpstr>ΟΙ ΕΠΙΔΡΑΣΕΙΣ ΤΩΝ ΚΥΡΙΟΤΕΡΩΝ ΘΕΩΡΗΤΙΚΩΝ ΡΕΥΜΑΤΩΝ ΤΗΣ ΔΙΟΙΚΗΤΙΚΗΣ ΕΠΙΣΤΗΜΗΣ ΣΤΟΝ ΣΧΕΔΙΑΣΜΟ ΤΗΣ ΟΡΓΑΝΩΤΙΚΗΣ ΔΟΜΗΣ</vt:lpstr>
      <vt:lpstr>Μέρος 2ο </vt:lpstr>
      <vt:lpstr>Διαφάνεια 3</vt:lpstr>
      <vt:lpstr>Σχεδιασμός Οργανωτικής Δομής της Επιχείρησης</vt:lpstr>
      <vt:lpstr>Διαφάνεια 5</vt:lpstr>
      <vt:lpstr>Που ένα διοικητικό στέλεχος, το οποίο αντιμετωπίζει ένα πρόβλημα σχεδιασμού Οργανωτικής Δομής θα πρέπει να εξετάσει συστηματικά και να απαντήσει :</vt:lpstr>
      <vt:lpstr>Διαφάνεια 7</vt:lpstr>
      <vt:lpstr>Κεφάλαιο 3ο</vt:lpstr>
      <vt:lpstr>Ομάδες Δυνάμεων του Εξωτερικού Περιβάλλοντος  που επιδρούν σε μια Επιχείρηση ή Οργανισμό </vt:lpstr>
      <vt:lpstr>Παράδειγμα: Ομάδα ανταγωνιστικών δυνάμεων</vt:lpstr>
      <vt:lpstr>Starbucks: δείγμα συνθηκών γενικού περιβάλλοντος  </vt:lpstr>
      <vt:lpstr>Διαφάνεια 12</vt:lpstr>
      <vt:lpstr>Αρχικά μπορούμε να διακρίνουμε το περιβάλλον μέσα στο οποίο λειτουργεί μια επιχείρηση σε 2 μόνο κατηγορίες:</vt:lpstr>
      <vt:lpstr>Σταθερό Περιβάλλον</vt:lpstr>
      <vt:lpstr>Μεταβαλλόμενο (αβέβαιο) περιβάλλον </vt:lpstr>
      <vt:lpstr>Σταθερό Περιβάλλον</vt:lpstr>
      <vt:lpstr>Διαφάνεια 17</vt:lpstr>
      <vt:lpstr>Διαφάνεια 18</vt:lpstr>
      <vt:lpstr>Ένα σταθερό περιβάλλον χαρακτηρίζεται από: </vt:lpstr>
      <vt:lpstr>Παραδείγματα επιχειρήσεων που θεωρούνται ότι λειτουργούν σε σταθερό περιβάλλον: </vt:lpstr>
      <vt:lpstr>Οι αλλαγές σε ένα σταθερό περιβάλλον:</vt:lpstr>
      <vt:lpstr> Αλυσίδες  εστιατορίων πρόχειρου φαγητού (Fast Foods) </vt:lpstr>
      <vt:lpstr>Διαφάνεια 23</vt:lpstr>
      <vt:lpstr>Μεταβαλλόμενο Περιβάλλον</vt:lpstr>
      <vt:lpstr>Μεταβαλλόμενο Περιβάλλον</vt:lpstr>
      <vt:lpstr>Μεταβαλλόμενο Περιβάλλον</vt:lpstr>
      <vt:lpstr>Παραδείγματα επιχειρήσεων που λειτουργούν σε μεταβαλλόμενο περιβάλλον</vt:lpstr>
      <vt:lpstr>Διαφάνεια 28</vt:lpstr>
      <vt:lpstr>Διαφάνεια 29</vt:lpstr>
      <vt:lpstr>Διαφάνεια 30</vt:lpstr>
      <vt:lpstr>Επεξήγηση</vt:lpstr>
      <vt:lpstr>Διαφάνεια 32</vt:lpstr>
      <vt:lpstr>Επεξήγηση</vt:lpstr>
      <vt:lpstr>Διαφάνεια 34</vt:lpstr>
      <vt:lpstr>Περιβαλλοντική Αβεβαιότητα</vt:lpstr>
      <vt:lpstr>Περιβαλλοντική Αβεβαιότητα</vt:lpstr>
      <vt:lpstr>Μπορούν να συνδυαστούν σε ένα πλαίσιο για την αξιολόγηση της περιβαλλοντικής αβεβαιότητας</vt:lpstr>
      <vt:lpstr>Διαφάνεια 38</vt:lpstr>
      <vt:lpstr>Προσαρμογή Οργανωτικής Δομής στο Περιβάλλον  </vt:lpstr>
      <vt:lpstr>Μηχανιστική &amp; Οργανική Οργανωτική Δομή </vt:lpstr>
      <vt:lpstr>Τύποι  Οργανωτικής Δομής</vt:lpstr>
      <vt:lpstr>Χαρακτηριστικά Στοιχεία και Διαφορές Μηχανιστικής και Οργανικής Οργανωτικής Δομής </vt:lpstr>
      <vt:lpstr>Μηχανιστικός Τύπος Οργάνωσης</vt:lpstr>
      <vt:lpstr>Διαφάνεια 44</vt:lpstr>
      <vt:lpstr>Διαφάνεια 45</vt:lpstr>
      <vt:lpstr>Οργανική Οργανωτική Δομή</vt:lpstr>
      <vt:lpstr>Διαφάνεια 47</vt:lpstr>
      <vt:lpstr>Διαφάνεια 48</vt:lpstr>
      <vt:lpstr>Διαφάνεια 49</vt:lpstr>
      <vt:lpstr>Πώς αλλάζουν τον εργασιακό χώρο οι σχεδιασμοί των οργανισμών; </vt:lpstr>
      <vt:lpstr> Πώς αλλάζουν τον εργασιακό χώρο οι σχεδιασμοί των οργανισμών; </vt:lpstr>
      <vt:lpstr>Πώς αλλάζουν τον εργασιακό χώρο οι σχεδιασμοί των οργανισμών;</vt:lpstr>
      <vt:lpstr>Πώς αλλάζουν τον εργασιακό χώρο οι σχεδιασμοί των οργανισμών;</vt:lpstr>
      <vt:lpstr>Εναλλακτικές οργανωτικού σχεδιασμού: από τους γραφειοκρατικούς στους προσαρμοστικούς οργανισμούς</vt:lpstr>
      <vt:lpstr>  Διαφοροποίηση και Ολοκλήρωση (Συνοχή) </vt:lpstr>
      <vt:lpstr>Παράδειγμα: Τρόπος σκέψης ενός διευθυντού παραγωγής</vt:lpstr>
      <vt:lpstr>Παράδειγμα: Τρόπος σκέψης ενός διευθυντού μάρκετινγκ </vt:lpstr>
      <vt:lpstr>Μελετητές της εξέλιξης των οργανώσεων</vt:lpstr>
      <vt:lpstr>Η έννοια της διαφοροποίησης</vt:lpstr>
      <vt:lpstr>Κοινές πηγές διαφοροποίησης των υποσυστημάτων: </vt:lpstr>
      <vt:lpstr>Διαφάνεια 61</vt:lpstr>
      <vt:lpstr>Τα μέσα επίτευξης της ολοκλήρωσης περιλαμβάνουν:</vt:lpstr>
      <vt:lpstr>Bασικό εννοιολογικό πλαίσιο των P. Lawrence και J. Lorsch</vt:lpstr>
      <vt:lpstr>Σχέση Περιβάλλοντος &amp; Οργάνωσης</vt:lpstr>
      <vt:lpstr>Διαφάνεια 65</vt:lpstr>
      <vt:lpstr>Παραδείγματα οργανωσιακών μονάδων  &amp; των αντίστοιχων  τομέων του περιβάλλοντός τους</vt:lpstr>
      <vt:lpstr>Βασικά στοιχεία σχεδιασμού υποσυστημάτων</vt:lpstr>
      <vt:lpstr>Ευρήματα των Lawrence και Lorsch</vt:lpstr>
      <vt:lpstr>Δυναμική μορφή βασικών μεταβλητών του εννοιολογικού πλαισίου των Lawrence  &amp; Lorsch</vt:lpstr>
      <vt:lpstr>Εμπειρική έρευνα σε δέκα επιχειρήσεις</vt:lpstr>
      <vt:lpstr>Εμπειρική έρευνα σε δέκα επιχειρήσεις</vt:lpstr>
      <vt:lpstr>Εμπειρική έρευνα σε δέκα επιχειρήσεις</vt:lpstr>
      <vt:lpstr>Διαφοροποίηση υποσυστημάτων ανάμεσα στα τμήματα έρευνας και ανάπτυξης (R&amp;D), παραγωγής και πωλήσεων</vt:lpstr>
      <vt:lpstr>                   Κύρια αποτελέσματα  &amp; συμπεράσματα  των μελετών των ερευνητών</vt:lpstr>
      <vt:lpstr>1ο Αποτέλεσμα - Συμπέρασμα</vt:lpstr>
      <vt:lpstr>2ο Αποτέλεσμα - Συμπέρασμα</vt:lpstr>
      <vt:lpstr>3ο Αποτέλεσμα – Συμπέρασμα </vt:lpstr>
      <vt:lpstr>4ο Αποτέλεσμα - Συμπέρασμα</vt:lpstr>
      <vt:lpstr>5ο Αποτέλεσμα - Συμπέρασμα</vt:lpstr>
      <vt:lpstr>Εισαγωγή στον Δομικό Σχεδιασμό των Οργανώσεων (περιβαλλοντικοί  παράγοντες &amp; οργανωσιακά   χαρακτηριστικά των αποτελεσματικών οργανώσεων)</vt:lpstr>
      <vt:lpstr>6ο Αποτέλεσμα - Συμπέρασμα</vt:lpstr>
      <vt:lpstr>6ο Αποτέλεσμα - Συμπέρασμα </vt:lpstr>
      <vt:lpstr>6 Μηχανισμοί Ολοκλήρωσης που χρησιμοποιούνται στη λήψη αποφάσεων</vt:lpstr>
      <vt:lpstr>Διαφάνεια 84</vt:lpstr>
      <vt:lpstr>Κλίμακα μηχανισμών για οριζόντια σχέση και συντονισμό</vt:lpstr>
      <vt:lpstr>Διαφάνεια 86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2018-10-08T16:47:44Z</dcterms:created>
  <dcterms:modified xsi:type="dcterms:W3CDTF">2021-10-15T22:36:17Z</dcterms:modified>
</cp:coreProperties>
</file>